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72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turgytools.net/2014/11/prayer-to-our-lady-of-jasna-gora-black-madonna-of-niepokolanaw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dnevnik.hr/moj-plavi-svijet/2021/02/1632316461/cudo-112-gospa-lurdska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vircomoadultomayor.blogspot.com/2018/11/pelicula-fatima-el-ultimo-misterio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apientiaaedificat.blogspot.com/2010/12/our-lady-of-guadalupe-viva.html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it.wikipedia.org/wiki/Nostra_Signora_di_Guadalupe" TargetMode="Externa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7107" y="220196"/>
            <a:ext cx="7066893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350" y="2099696"/>
            <a:ext cx="1456680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836384" y="1866059"/>
            <a:ext cx="2987899" cy="2240924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8950" y="1939159"/>
            <a:ext cx="5733470" cy="2751086"/>
          </a:xfrm>
        </p:spPr>
        <p:txBody>
          <a:bodyPr>
            <a:normAutofit/>
          </a:bodyPr>
          <a:lstStyle/>
          <a:p>
            <a:pPr algn="r"/>
            <a:r>
              <a:rPr lang="hr-HR" dirty="0"/>
              <a:t>Marijanska svetišta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950" y="4782320"/>
            <a:ext cx="5733470" cy="1329443"/>
          </a:xfrm>
        </p:spPr>
        <p:txBody>
          <a:bodyPr>
            <a:normAutofit/>
          </a:bodyPr>
          <a:lstStyle/>
          <a:p>
            <a:pPr algn="r"/>
            <a:r>
              <a:rPr lang="hr-HR"/>
              <a:t>Najpoznatija marijanska svetišta u svijetu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300"/>
              <a:t>Svetište Crne Gospe u Częstochowi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1800"/>
              <a:t>Poznato i kao Gospa od Jasne Gore.</a:t>
            </a:r>
          </a:p>
          <a:p>
            <a:pPr>
              <a:lnSpc>
                <a:spcPct val="90000"/>
              </a:lnSpc>
            </a:pPr>
            <a:r>
              <a:rPr lang="hr-HR" sz="1800"/>
              <a:t>Najvažnije marijansko svetište Poljske.</a:t>
            </a:r>
          </a:p>
          <a:p>
            <a:pPr>
              <a:lnSpc>
                <a:spcPct val="90000"/>
              </a:lnSpc>
            </a:pPr>
            <a:r>
              <a:rPr lang="hr-HR" sz="1800"/>
              <a:t>Slika: Marija i Isus, po predaji naslikao sv. Luka.</a:t>
            </a:r>
          </a:p>
          <a:p>
            <a:pPr>
              <a:lnSpc>
                <a:spcPct val="90000"/>
              </a:lnSpc>
            </a:pPr>
            <a:r>
              <a:rPr lang="hr-HR" sz="1800"/>
              <a:t>Veliki utjecaj na duh otpora tijekom nacističke i komunističke vlasti.</a:t>
            </a:r>
          </a:p>
          <a:p>
            <a:pPr>
              <a:lnSpc>
                <a:spcPct val="90000"/>
              </a:lnSpc>
            </a:pPr>
            <a:r>
              <a:rPr lang="hr-HR" sz="1800"/>
              <a:t>Papa Ivan Pavao II. ga je posjetio i time ohrabrio narod.</a:t>
            </a:r>
          </a:p>
        </p:txBody>
      </p:sp>
      <p:pic>
        <p:nvPicPr>
          <p:cNvPr id="5" name="Slika 4" descr="Slika na kojoj se prikazuje slikanje, umjetničko djelo, okvir za sliku, vizualne umjetnosti&#10;&#10;Sadržaj generiran umjetnom inteligencijom može biti netočan.">
            <a:extLst>
              <a:ext uri="{FF2B5EF4-FFF2-40B4-BE49-F238E27FC236}">
                <a16:creationId xmlns:a16="http://schemas.microsoft.com/office/drawing/2014/main" id="{B02AE61F-0277-3406-670A-8E1FDCDE8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22" r="1" b="7054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DA08354F-53A6-DEB1-6E3C-E3299320C381}"/>
              </a:ext>
            </a:extLst>
          </p:cNvPr>
          <p:cNvSpPr txBox="1"/>
          <p:nvPr/>
        </p:nvSpPr>
        <p:spPr>
          <a:xfrm>
            <a:off x="6745588" y="6657945"/>
            <a:ext cx="239841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www.liturgytools.net/2014/11/prayer-to-our-lady-of-jasna-gora-black-madonna-of-niepokolanaw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hr-HR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hr-HR" sz="4700"/>
              <a:t>Lourdes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1800"/>
              <a:t>Ukazanja Djevice Marije Bernardici Soubirous 1858.</a:t>
            </a:r>
          </a:p>
          <a:p>
            <a:pPr>
              <a:lnSpc>
                <a:spcPct val="90000"/>
              </a:lnSpc>
            </a:pPr>
            <a:r>
              <a:rPr lang="hr-HR" sz="1800"/>
              <a:t>Viđenja u špilji blizu rijeke Gave de Pau.</a:t>
            </a:r>
          </a:p>
          <a:p>
            <a:pPr>
              <a:lnSpc>
                <a:spcPct val="90000"/>
              </a:lnSpc>
            </a:pPr>
            <a:r>
              <a:rPr lang="hr-HR" sz="1800"/>
              <a:t>Izvor ljekovite vode – svake godine 1500 hektolitara.</a:t>
            </a:r>
          </a:p>
          <a:p>
            <a:pPr>
              <a:lnSpc>
                <a:spcPct val="90000"/>
              </a:lnSpc>
            </a:pPr>
            <a:r>
              <a:rPr lang="hr-HR" sz="1800"/>
              <a:t>Gospa tražila pokoru, molitvu i izgradnju kapelice.</a:t>
            </a:r>
          </a:p>
          <a:p>
            <a:pPr>
              <a:lnSpc>
                <a:spcPct val="90000"/>
              </a:lnSpc>
            </a:pPr>
            <a:r>
              <a:rPr lang="hr-HR" sz="1800"/>
              <a:t>Postalo jedno od najposjećenijih hodočasničkih mjesta u svijetu.</a:t>
            </a:r>
          </a:p>
        </p:txBody>
      </p:sp>
      <p:pic>
        <p:nvPicPr>
          <p:cNvPr id="5" name="Slika 4" descr="Slika na kojoj se prikazuje vanjski, biljka, kip, kamen&#10;&#10;Sadržaj generiran umjetnom inteligencijom može biti netočan.">
            <a:extLst>
              <a:ext uri="{FF2B5EF4-FFF2-40B4-BE49-F238E27FC236}">
                <a16:creationId xmlns:a16="http://schemas.microsoft.com/office/drawing/2014/main" id="{AC40C310-E3A9-C148-267F-8A30BEE45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9266" r="14314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3792FFD-72B3-2E47-B9F7-170B08D42232}"/>
              </a:ext>
            </a:extLst>
          </p:cNvPr>
          <p:cNvSpPr txBox="1"/>
          <p:nvPr/>
        </p:nvSpPr>
        <p:spPr>
          <a:xfrm>
            <a:off x="6726351" y="6657945"/>
            <a:ext cx="241764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blog.dnevnik.hr/moj-plavi-svijet/2021/02/1632316461/cudo-112-gospa-lurdsk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hr-HR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hr-HR" sz="4700"/>
              <a:t>Fatima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1900" dirty="0"/>
              <a:t>Ukazanja Majke Božje troje malih pastira 1917.</a:t>
            </a:r>
          </a:p>
          <a:p>
            <a:pPr>
              <a:lnSpc>
                <a:spcPct val="90000"/>
              </a:lnSpc>
            </a:pPr>
            <a:r>
              <a:rPr lang="hr-HR" sz="1900" dirty="0"/>
              <a:t>Poruke o pokori, obraćenju i molitvi za grešnike.</a:t>
            </a:r>
          </a:p>
          <a:p>
            <a:pPr>
              <a:lnSpc>
                <a:spcPct val="90000"/>
              </a:lnSpc>
            </a:pPr>
            <a:r>
              <a:rPr lang="hr-HR" sz="1900" dirty="0"/>
              <a:t>Poznato Čudo Sunca – svjedočilo do 70 000 ljudi.</a:t>
            </a:r>
          </a:p>
          <a:p>
            <a:pPr>
              <a:lnSpc>
                <a:spcPct val="90000"/>
              </a:lnSpc>
            </a:pPr>
            <a:r>
              <a:rPr lang="hr-HR" sz="1900" dirty="0"/>
              <a:t>Tri </a:t>
            </a:r>
            <a:r>
              <a:rPr lang="hr-HR" sz="1900" dirty="0" err="1"/>
              <a:t>fatimske</a:t>
            </a:r>
            <a:r>
              <a:rPr lang="hr-HR" sz="1900" dirty="0"/>
              <a:t> tajne – poruke čovječanstvu.</a:t>
            </a:r>
          </a:p>
          <a:p>
            <a:pPr>
              <a:lnSpc>
                <a:spcPct val="90000"/>
              </a:lnSpc>
            </a:pPr>
            <a:r>
              <a:rPr lang="hr-HR" sz="1900" dirty="0"/>
              <a:t>Papa Ivan Pavao II. hodočastio u znak zahvalnosti za preživljenje.</a:t>
            </a:r>
          </a:p>
        </p:txBody>
      </p:sp>
      <p:pic>
        <p:nvPicPr>
          <p:cNvPr id="5" name="Slika 4" descr="Slika na kojoj se prikazuje vanjski, zgrada, masa ljudi, veliko&#10;&#10;Sadržaj generiran umjetnom inteligencijom može biti netočan.">
            <a:extLst>
              <a:ext uri="{FF2B5EF4-FFF2-40B4-BE49-F238E27FC236}">
                <a16:creationId xmlns:a16="http://schemas.microsoft.com/office/drawing/2014/main" id="{AEA9A897-A053-6DB4-8EE0-07B141C4C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5418" r="24900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09B7AD0F-40BF-688B-C7D4-4B720138344D}"/>
              </a:ext>
            </a:extLst>
          </p:cNvPr>
          <p:cNvSpPr txBox="1"/>
          <p:nvPr/>
        </p:nvSpPr>
        <p:spPr>
          <a:xfrm>
            <a:off x="6998862" y="6657945"/>
            <a:ext cx="214513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vivircomoadultomayor.blogspot.com/2018/11/pelicula-fatima-el-ultimo-misterio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hr-HR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umjetničko djelo, slikanje, Prorok, crtež&#10;&#10;Sadržaj generiran umjetnom inteligencijom može biti netočan.">
            <a:extLst>
              <a:ext uri="{FF2B5EF4-FFF2-40B4-BE49-F238E27FC236}">
                <a16:creationId xmlns:a16="http://schemas.microsoft.com/office/drawing/2014/main" id="{1ABF7F23-21C6-D356-B97B-81D97C7DC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17" r="7613"/>
          <a:stretch/>
        </p:blipFill>
        <p:spPr>
          <a:xfrm>
            <a:off x="5523058" y="-18"/>
            <a:ext cx="362094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8" name="Slika 7" descr="Slika na kojoj se prikazuje crkva, drveno, oltar, u dvorani&#10;&#10;Sadržaj generiran umjetnom inteligencijom može biti netočan.">
            <a:extLst>
              <a:ext uri="{FF2B5EF4-FFF2-40B4-BE49-F238E27FC236}">
                <a16:creationId xmlns:a16="http://schemas.microsoft.com/office/drawing/2014/main" id="{8346958E-4425-D36B-F11D-31890E3EF2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9766" r="17818"/>
          <a:stretch/>
        </p:blipFill>
        <p:spPr>
          <a:xfrm>
            <a:off x="2339520" y="18"/>
            <a:ext cx="3724717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959361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952502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42" y="681038"/>
            <a:ext cx="2103378" cy="1325563"/>
          </a:xfrm>
        </p:spPr>
        <p:txBody>
          <a:bodyPr anchor="ctr">
            <a:normAutofit/>
          </a:bodyPr>
          <a:lstStyle/>
          <a:p>
            <a:r>
              <a:rPr lang="hr-HR" sz="2400"/>
              <a:t>Guadalupe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089941"/>
            <a:ext cx="21259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95" y="2258171"/>
            <a:ext cx="2721790" cy="39187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1800" dirty="0"/>
              <a:t>Ukazanja Djevice Marije Indijancu Juanu Diegu 1531.</a:t>
            </a:r>
          </a:p>
          <a:p>
            <a:pPr>
              <a:lnSpc>
                <a:spcPct val="90000"/>
              </a:lnSpc>
            </a:pPr>
            <a:r>
              <a:rPr lang="hr-HR" sz="1800" dirty="0"/>
              <a:t>Marija se predstavila kao 'Majka svih naroda'.</a:t>
            </a:r>
          </a:p>
          <a:p>
            <a:pPr>
              <a:lnSpc>
                <a:spcPct val="90000"/>
              </a:lnSpc>
            </a:pPr>
            <a:r>
              <a:rPr lang="hr-HR" sz="1800" dirty="0"/>
              <a:t>Na njegovom ogrtaču ostala čudotvorna slika Gospe.</a:t>
            </a:r>
          </a:p>
          <a:p>
            <a:pPr>
              <a:lnSpc>
                <a:spcPct val="90000"/>
              </a:lnSpc>
            </a:pPr>
            <a:r>
              <a:rPr lang="hr-HR" sz="1800" dirty="0"/>
              <a:t>Najposjećenije katoličko svetište na svijetu.</a:t>
            </a:r>
          </a:p>
          <a:p>
            <a:pPr>
              <a:lnSpc>
                <a:spcPct val="90000"/>
              </a:lnSpc>
            </a:pPr>
            <a:r>
              <a:rPr lang="hr-HR" sz="1800" dirty="0"/>
              <a:t>Zaštitnica Meksika i Latinske Amerike.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59061A25-6B8F-BD67-CBF1-AC721F2F28C8}"/>
              </a:ext>
            </a:extLst>
          </p:cNvPr>
          <p:cNvSpPr txBox="1"/>
          <p:nvPr/>
        </p:nvSpPr>
        <p:spPr>
          <a:xfrm>
            <a:off x="6998861" y="6870700"/>
            <a:ext cx="214513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sapientiaaedificat.blogspot.com/2010/12/our-lady-of-guadalupe-viv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hr-HR" sz="700">
              <a:solidFill>
                <a:srgbClr val="FFFFFF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C4270E8E-026B-FB8F-43CC-6B25F01A96CC}"/>
              </a:ext>
            </a:extLst>
          </p:cNvPr>
          <p:cNvSpPr txBox="1"/>
          <p:nvPr/>
        </p:nvSpPr>
        <p:spPr>
          <a:xfrm>
            <a:off x="4720797" y="6870700"/>
            <a:ext cx="226536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5" tooltip="https://it.wikipedia.org/wiki/Nostra_Signora_di_Guadalup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hr-HR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hr-HR" sz="4700"/>
              <a:t>Mariazell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hr-HR" sz="2000" b="1" dirty="0" err="1"/>
              <a:t>Mariazell</a:t>
            </a:r>
            <a:r>
              <a:rPr lang="hr-HR" sz="2000" b="1" dirty="0"/>
              <a:t> - Marijansko svetište u Austriji</a:t>
            </a:r>
            <a:endParaRPr lang="hr-HR" sz="20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2000" b="1" dirty="0"/>
              <a:t>Povijest</a:t>
            </a:r>
            <a:r>
              <a:rPr lang="hr-HR" sz="2000" dirty="0"/>
              <a:t>: Osnovano 1157. godine, </a:t>
            </a:r>
            <a:r>
              <a:rPr lang="hr-HR" sz="2000" dirty="0" err="1"/>
              <a:t>Mariazell</a:t>
            </a:r>
            <a:r>
              <a:rPr lang="hr-HR" sz="2000" dirty="0"/>
              <a:t> je jedno od najvažnijih marijanskih svetišta u srednjoj Europi, poznato po čudotvornom kipu Djevice Marije.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2000" b="1" dirty="0"/>
              <a:t>Značaj</a:t>
            </a:r>
            <a:r>
              <a:rPr lang="hr-HR" sz="2000" dirty="0"/>
              <a:t>: Svake godine tisuće hodočasnika posjećuju svetište tražeći duhovnu utjehu i ispunjenje svojih molbi.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353DC6CA-A5A8-F9AC-A07C-608B831B61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553" r="12553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284</Words>
  <Application>Microsoft Office PowerPoint</Application>
  <PresentationFormat>Prikaz na zaslonu (4:3)</PresentationFormat>
  <Paragraphs>35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Marijanska svetišta</vt:lpstr>
      <vt:lpstr>Svetište Crne Gospe u Częstochowi</vt:lpstr>
      <vt:lpstr>Lourdes</vt:lpstr>
      <vt:lpstr>Fatima</vt:lpstr>
      <vt:lpstr>Guadalupe</vt:lpstr>
      <vt:lpstr>Mariazell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Korisnik</dc:creator>
  <cp:keywords/>
  <dc:description>generated using python-pptx</dc:description>
  <cp:lastModifiedBy>Martina Horvat</cp:lastModifiedBy>
  <cp:revision>2</cp:revision>
  <dcterms:created xsi:type="dcterms:W3CDTF">2013-01-27T09:14:16Z</dcterms:created>
  <dcterms:modified xsi:type="dcterms:W3CDTF">2025-05-05T18:12:18Z</dcterms:modified>
  <cp:category/>
</cp:coreProperties>
</file>