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76" r:id="rId3"/>
    <p:sldId id="277" r:id="rId4"/>
    <p:sldId id="278" r:id="rId5"/>
    <p:sldId id="257" r:id="rId6"/>
    <p:sldId id="258" r:id="rId7"/>
    <p:sldId id="279" r:id="rId8"/>
    <p:sldId id="265" r:id="rId9"/>
    <p:sldId id="259" r:id="rId10"/>
    <p:sldId id="260" r:id="rId11"/>
    <p:sldId id="261" r:id="rId12"/>
    <p:sldId id="262" r:id="rId13"/>
    <p:sldId id="263" r:id="rId14"/>
    <p:sldId id="264" r:id="rId15"/>
    <p:sldId id="270" r:id="rId16"/>
    <p:sldId id="266" r:id="rId17"/>
    <p:sldId id="267" r:id="rId18"/>
    <p:sldId id="268" r:id="rId19"/>
    <p:sldId id="280" r:id="rId20"/>
    <p:sldId id="269" r:id="rId21"/>
    <p:sldId id="272" r:id="rId22"/>
    <p:sldId id="281" r:id="rId23"/>
    <p:sldId id="273" r:id="rId24"/>
    <p:sldId id="27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78426" autoAdjust="0"/>
  </p:normalViewPr>
  <p:slideViewPr>
    <p:cSldViewPr snapToGrid="0">
      <p:cViewPr varScale="1">
        <p:scale>
          <a:sx n="52" d="100"/>
          <a:sy n="52" d="100"/>
        </p:scale>
        <p:origin x="17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40.438"/>
    </inkml:context>
    <inkml:brush xml:id="br0">
      <inkml:brushProperty name="width" value="0.05" units="cm"/>
      <inkml:brushProperty name="height" value="0.05" units="cm"/>
      <inkml:brushProperty name="color" value="#E71224"/>
    </inkml:brush>
  </inkml:definitions>
  <inkml:trace contextRef="#ctx0" brushRef="#br0">1 32 24575,'4'-4'0,"1"1"0,-1 0 0,1 0 0,0 1 0,0-1 0,0 1 0,0 1 0,0-1 0,0 0 0,10 0 0,0-1 0,1 2 0,23 0 0,-27 2 0,0 0 0,-1 0 0,1 1 0,0 1 0,-1 0 0,1 1 0,-1 0 0,0 1 0,0 0 0,-1 0 0,1 1 0,14 12 0,-13-8 0,1 1 0,-1 1 0,-1 0 0,0 1 0,-1 0 0,-1 0 0,0 1 0,11 21 0,-12-20 0,-1 0 0,0 1 0,-1 0 0,-1 0 0,0 0 0,-1 0 0,3 31 0,-6-31 0,0 0 0,2 0 0,0 0 0,0-1 0,2 0 0,0 1 0,0-1 0,2-1 0,-1 1 0,2-1 0,10 14 0,77 127 0,-27-34 0,-25-47 0,-27-46 0,2-1 0,0-1 0,40 43 0,-41-49 0,-2 1 0,0 0 0,13 26 0,25 37 0,-46-75 0,1 0 0,0 0 0,0-1 0,1 0 0,0 0 0,14 9 0,78 44-1365,-71-43-5461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0:04.227"/>
    </inkml:context>
    <inkml:brush xml:id="br0">
      <inkml:brushProperty name="width" value="0.05" units="cm"/>
      <inkml:brushProperty name="height" value="0.05" units="cm"/>
      <inkml:brushProperty name="color" value="#E71224"/>
    </inkml:brush>
  </inkml:definitions>
  <inkml:trace contextRef="#ctx0" brushRef="#br0">1 1053 24575,'0'0'0,"0"0"0,0 0 0,0 1 0,0-1 0,0 0 0,0 0 0,0 0 0,0 1 0,0-1 0,0 0 0,0 0 0,0 1 0,0-1 0,0 0 0,0 0 0,0 0 0,0 1 0,0-1 0,0 0 0,0 0 0,1 0 0,-1 0 0,0 1 0,0-1 0,0 0 0,0 0 0,0 0 0,1 0 0,-1 0 0,0 1 0,0-1 0,0 0 0,1 0 0,-1 0 0,0 0 0,0 0 0,0 0 0,1 0 0,-1 0 0,0 0 0,0 0 0,11-5 0,9-15 0,19-34 0,-2-2 0,-3-1 0,30-69 0,-13 24 0,92-177 0,-124 241-195,-1 0 0,-3-1 0,-1-1 0,-1 0 0,-3-1 0,7-47 0,-13 52-6631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0:56.492"/>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7:17.352"/>
    </inkml:context>
    <inkml:brush xml:id="br0">
      <inkml:brushProperty name="width" value="0.05" units="cm"/>
      <inkml:brushProperty name="height" value="0.05" units="cm"/>
      <inkml:brushProperty name="color" value="#E71224"/>
    </inkml:brush>
  </inkml:definitions>
  <inkml:trace contextRef="#ctx0" brushRef="#br0">0 834 24575,'0'-1'0,"1"0"0,-1 0 0,0 1 0,1-1 0,-1 0 0,1 0 0,-1 0 0,1 0 0,-1 1 0,1-1 0,0 0 0,-1 1 0,1-1 0,0 0 0,-1 1 0,1-1 0,0 1 0,0-1 0,1 0 0,3-3 0,58-41 0,2 2 0,110-53 0,-44 26 0,130-94 0,-243 154 0,1-1 0,0 2 0,35-12 0,64-13 0,-9 4 0,117-36 0,-8 10 0,-48 12 0,-109 28 0,-11 3 0,1 1 0,81-7 0,-108 17-227,-1-2-1,1-1 1,-1-1-1,0-1 1,32-14-1,-28 10-6598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7:30.35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7:30.78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7:31.1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43.212"/>
    </inkml:context>
    <inkml:brush xml:id="br0">
      <inkml:brushProperty name="width" value="0.05" units="cm"/>
      <inkml:brushProperty name="height" value="0.05" units="cm"/>
      <inkml:brushProperty name="color" value="#E71224"/>
    </inkml:brush>
  </inkml:definitions>
  <inkml:trace contextRef="#ctx0" brushRef="#br0">0 0 24575,'5'4'0,"0"0"0,0 0 0,1-1 0,-1 0 0,1 0 0,-1 0 0,1 0 0,7 1 0,14 7 0,78 45 0,-67-34 0,1-2 0,56 20 0,165 40 0,-200-62 0,23 2 0,2-4 0,95 7 0,-6-2 0,159 21 0,-218-32 0,-43-5 0,-59-3 0,0 1 0,0 0 0,-1 1 0,22 9 0,23 7 0,75 12 0,62 17 0,-31-14 0,-110-26 0,-16 0 0,0 2 0,61 26 0,-50-17 0,104 52 0,-53-24 0,-63-31 0,-16-10 0,0 2 0,-1 1 0,0 0 0,0 1 0,-1 1 0,-1 1 0,18 16 0,87 88 0,-41-40 0,-54-52-1365,-4-3-5461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44.850"/>
    </inkml:context>
    <inkml:brush xml:id="br0">
      <inkml:brushProperty name="width" value="0.05" units="cm"/>
      <inkml:brushProperty name="height" value="0.05" units="cm"/>
      <inkml:brushProperty name="color" value="#E71224"/>
    </inkml:brush>
  </inkml:definitions>
  <inkml:trace contextRef="#ctx0" brushRef="#br0">1 0 24575,'0'15'0,"-1"-5"0,1 1 0,1-1 0,2 15 0,-2-21 0,0 0 0,1-1 0,-1 1 0,1 0 0,-1-1 0,1 0 0,0 1 0,0-1 0,1 0 0,-1 0 0,1 0 0,5 5 0,9 5 0,0-1 0,1 0 0,1-1 0,0-1 0,0-1 0,1 0 0,22 5 0,151 33 0,-134-35 0,247 77 0,-47-10 0,-203-65 0,0-2 0,113 8 0,-140-17 14,-1 1-1,0 1 1,-1 2 0,1 0-1,31 15 1,15 3-1461,-24-10-5379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48.610"/>
    </inkml:context>
    <inkml:brush xml:id="br0">
      <inkml:brushProperty name="width" value="0.05" units="cm"/>
      <inkml:brushProperty name="height" value="0.05" units="cm"/>
      <inkml:brushProperty name="color" value="#E71224"/>
    </inkml:brush>
  </inkml:definitions>
  <inkml:trace contextRef="#ctx0" brushRef="#br0">1 1 24575,'3'2'0,"0"1"0,1-1 0,-1 0 0,1-1 0,0 1 0,-1-1 0,1 1 0,0-1 0,0 0 0,0-1 0,0 1 0,5 0 0,0 0 0,87 9 0,172-5 0,-173-6 0,2193 0-1365,-2233 1-5461</inkml:trace>
  <inkml:trace contextRef="#ctx0" brushRef="#br0" timeOffset="1">1649 2780 24575,'6'-12'0,"7"-3"0,20-11 0,15-8 0,11-14 0,20-6 0,1 1 0,5 4 0,0 4 0,-9-3 0,-6 3 0,-8 2 0,-10 2 0,-7 3 0,-6 2 0,-4 1 0,-7 1 0,-9 6-8191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50.136"/>
    </inkml:context>
    <inkml:brush xml:id="br0">
      <inkml:brushProperty name="width" value="0.05" units="cm"/>
      <inkml:brushProperty name="height" value="0.05" units="cm"/>
      <inkml:brushProperty name="color" value="#E71224"/>
    </inkml:brush>
  </inkml:definitions>
  <inkml:trace contextRef="#ctx0" brushRef="#br0">1 523 24575,'0'-6'0,"0"-13"0,0-10 0,0-5 0,0-9 0,0-3 0,0 1 0,0 2 0,0-3 0,0-6 0,6 0 0,8 9 0,1 7 0,-1 8-8191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54.121"/>
    </inkml:context>
    <inkml:brush xml:id="br0">
      <inkml:brushProperty name="width" value="0.05" units="cm"/>
      <inkml:brushProperty name="height" value="0.05" units="cm"/>
      <inkml:brushProperty name="color" value="#E71224"/>
    </inkml:brush>
  </inkml:definitions>
  <inkml:trace contextRef="#ctx0" brushRef="#br0">1 16 24575,'5'-6'0,"9"-2"0,7 6 0,5 4 0,6 7 0,-4 8 0,-1 7 0,-5 5 0,6 9 0,-2 5 0,1-6 0,1 3 0,-4 0 0,-7-6-8191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56.832"/>
    </inkml:context>
    <inkml:brush xml:id="br0">
      <inkml:brushProperty name="width" value="0.05" units="cm"/>
      <inkml:brushProperty name="height" value="0.05" units="cm"/>
      <inkml:brushProperty name="color" value="#E71224"/>
    </inkml:brush>
  </inkml:definitions>
  <inkml:trace contextRef="#ctx0" brushRef="#br0">1 0 24575,'6'1'0,"0"-1"0,0 1 0,0 1 0,0-1 0,0 1 0,0 0 0,-1 0 0,1 1 0,-1-1 0,1 1 0,8 7 0,5 5 0,28 27 0,-38-33 0,56 50-273,3-3 0,2-3 0,2-3 0,83 43 0,-126-77-6553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39:58.987"/>
    </inkml:context>
    <inkml:brush xml:id="br0">
      <inkml:brushProperty name="width" value="0.05" units="cm"/>
      <inkml:brushProperty name="height" value="0.05" units="cm"/>
      <inkml:brushProperty name="color" value="#E71224"/>
    </inkml:brush>
  </inkml:definitions>
  <inkml:trace contextRef="#ctx0" brushRef="#br0">0 495 24575,'1'1'0,"-1"0"0,0 0 0,0 0 0,1 0 0,-1 0 0,1 0 0,-1 0 0,1 0 0,-1 0 0,1 0 0,0-1 0,-1 1 0,1 0 0,0 0 0,0 0 0,-1-1 0,1 1 0,0 0 0,0-1 0,0 1 0,0-1 0,0 1 0,0-1 0,0 0 0,0 1 0,0-1 0,2 1 0,30 4 0,-20-5 0,0-1 0,0 0 0,1 0 0,-1-2 0,-1 1 0,25-10 0,-4 0 0,43-24 0,117-78 0,-166 97 0,-8 3 49,0-1 0,-1 0-1,-1-2 1,-1 0-1,0-1 1,22-34 0,31-33-369,-59 74 89,1 0 0,0 1 0,1 1 0,0-1 0,17-8 0,7-1-6595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4T20:40:02.528"/>
    </inkml:context>
    <inkml:brush xml:id="br0">
      <inkml:brushProperty name="width" value="0.05" units="cm"/>
      <inkml:brushProperty name="height" value="0.05" units="cm"/>
      <inkml:brushProperty name="color" value="#E71224"/>
    </inkml:brush>
  </inkml:definitions>
  <inkml:trace contextRef="#ctx0" brushRef="#br0">1695 1 24575,'-33'2'0,"0"1"0,0 2 0,0 2 0,1 1 0,0 1 0,-50 22 0,-71 45 0,4-1 0,103-57 0,-89 23 0,103-32 0,1 1 0,1 2 0,-36 19 0,13-5 0,-124 70 0,50-24 0,72-42 0,2 3 0,2 1 0,1 3 0,-86 83 0,122-105-455,1 1 0,-12 19 0,4-4-6371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6E4D7-9560-4B5B-B961-FDFD09D28CE8}" type="datetimeFigureOut">
              <a:rPr lang="hr-HR" smtClean="0"/>
              <a:t>11.6.2023.</a:t>
            </a:fld>
            <a:endParaRPr lang="hr-HR"/>
          </a:p>
        </p:txBody>
      </p:sp>
      <p:sp>
        <p:nvSpPr>
          <p:cNvPr id="4" name="Rezervirano mjesto slike slajd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30A65-0CE6-4810-8794-6F730E6ABC49}" type="slidenum">
              <a:rPr lang="hr-HR" smtClean="0"/>
              <a:t>‹#›</a:t>
            </a:fld>
            <a:endParaRPr lang="hr-HR"/>
          </a:p>
        </p:txBody>
      </p:sp>
    </p:spTree>
    <p:extLst>
      <p:ext uri="{BB962C8B-B14F-4D97-AF65-F5344CB8AC3E}">
        <p14:creationId xmlns:p14="http://schemas.microsoft.com/office/powerpoint/2010/main" val="370694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C1B30A65-0CE6-4810-8794-6F730E6ABC49}" type="slidenum">
              <a:rPr lang="hr-HR" smtClean="0"/>
              <a:t>1</a:t>
            </a:fld>
            <a:endParaRPr lang="hr-HR"/>
          </a:p>
        </p:txBody>
      </p:sp>
    </p:spTree>
    <p:extLst>
      <p:ext uri="{BB962C8B-B14F-4D97-AF65-F5344CB8AC3E}">
        <p14:creationId xmlns:p14="http://schemas.microsoft.com/office/powerpoint/2010/main" val="34592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Pročitati…</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10</a:t>
            </a:fld>
            <a:endParaRPr lang="hr-HR"/>
          </a:p>
        </p:txBody>
      </p:sp>
    </p:spTree>
    <p:extLst>
      <p:ext uri="{BB962C8B-B14F-4D97-AF65-F5344CB8AC3E}">
        <p14:creationId xmlns:p14="http://schemas.microsoft.com/office/powerpoint/2010/main" val="58115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Pročitati…</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11</a:t>
            </a:fld>
            <a:endParaRPr lang="hr-HR"/>
          </a:p>
        </p:txBody>
      </p:sp>
    </p:spTree>
    <p:extLst>
      <p:ext uri="{BB962C8B-B14F-4D97-AF65-F5344CB8AC3E}">
        <p14:creationId xmlns:p14="http://schemas.microsoft.com/office/powerpoint/2010/main" val="326210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Pročitati…</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12</a:t>
            </a:fld>
            <a:endParaRPr lang="hr-HR"/>
          </a:p>
        </p:txBody>
      </p:sp>
    </p:spTree>
    <p:extLst>
      <p:ext uri="{BB962C8B-B14F-4D97-AF65-F5344CB8AC3E}">
        <p14:creationId xmlns:p14="http://schemas.microsoft.com/office/powerpoint/2010/main" val="374208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Pročitati…</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13</a:t>
            </a:fld>
            <a:endParaRPr lang="hr-HR"/>
          </a:p>
        </p:txBody>
      </p:sp>
    </p:spTree>
    <p:extLst>
      <p:ext uri="{BB962C8B-B14F-4D97-AF65-F5344CB8AC3E}">
        <p14:creationId xmlns:p14="http://schemas.microsoft.com/office/powerpoint/2010/main" val="327738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Pročitati…</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14</a:t>
            </a:fld>
            <a:endParaRPr lang="hr-HR"/>
          </a:p>
        </p:txBody>
      </p:sp>
    </p:spTree>
    <p:extLst>
      <p:ext uri="{BB962C8B-B14F-4D97-AF65-F5344CB8AC3E}">
        <p14:creationId xmlns:p14="http://schemas.microsoft.com/office/powerpoint/2010/main" val="2878983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Hajdemo pogledati i provjeriti prepoznajemo li molitvene geste koje vjernici čine u sljedećim situacijama.</a:t>
            </a:r>
          </a:p>
          <a:p>
            <a:endParaRPr lang="hr-HR" dirty="0"/>
          </a:p>
          <a:p>
            <a:r>
              <a:rPr lang="hr-HR" dirty="0"/>
              <a:t>KLIK NA SLIKU.</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15</a:t>
            </a:fld>
            <a:endParaRPr lang="hr-HR"/>
          </a:p>
        </p:txBody>
      </p:sp>
    </p:spTree>
    <p:extLst>
      <p:ext uri="{BB962C8B-B14F-4D97-AF65-F5344CB8AC3E}">
        <p14:creationId xmlns:p14="http://schemas.microsoft.com/office/powerpoint/2010/main" val="2537526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dirty="0">
                <a:latin typeface="Arial" panose="020B0604020202020204" pitchFamily="34" charset="0"/>
                <a:cs typeface="Arial" panose="020B0604020202020204" pitchFamily="34" charset="0"/>
              </a:rPr>
              <a:t>Kad idemo u crkvu, potrebno je prikladno se i pristojno odjenuti, poštujući svetost mjesta molitve.</a:t>
            </a:r>
          </a:p>
          <a:p>
            <a:endParaRPr lang="hr-HR" sz="1200" dirty="0">
              <a:latin typeface="Arial" panose="020B0604020202020204" pitchFamily="34" charset="0"/>
              <a:cs typeface="Arial" panose="020B0604020202020204" pitchFamily="34" charset="0"/>
            </a:endParaRPr>
          </a:p>
          <a:p>
            <a:r>
              <a:rPr lang="hr-HR" sz="1200" dirty="0">
                <a:latin typeface="Arial" panose="020B0604020202020204" pitchFamily="34" charset="0"/>
                <a:cs typeface="Arial" panose="020B0604020202020204" pitchFamily="34" charset="0"/>
              </a:rPr>
              <a:t>I kad posvećujemo mjesta molitve drugih religija, također ćemo se pobrinuti da budemo primjereno odjeveni i da poštujemo njihov prostor i njihove običaje.</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16</a:t>
            </a:fld>
            <a:endParaRPr lang="hr-HR"/>
          </a:p>
        </p:txBody>
      </p:sp>
    </p:spTree>
    <p:extLst>
      <p:ext uri="{BB962C8B-B14F-4D97-AF65-F5344CB8AC3E}">
        <p14:creationId xmlns:p14="http://schemas.microsoft.com/office/powerpoint/2010/main" val="322559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Već smo u trećem razredu naučili da kršćani mole tri puta dnevno. Nedjeljom i blagdanima okupljamo se na svetoj misi. Za kršćane je važno da zajedno mole. I mi smo na početku sata zajedno molili.</a:t>
            </a:r>
          </a:p>
          <a:p>
            <a:endParaRPr lang="hr-HR" dirty="0"/>
          </a:p>
          <a:p>
            <a:r>
              <a:rPr lang="hr-HR" dirty="0"/>
              <a:t>Postoje posebna razdoblja u godini kada se slave razni događaji iz Isusova života, života Crkve i svetaca.</a:t>
            </a:r>
          </a:p>
          <a:p>
            <a:endParaRPr lang="hr-HR" dirty="0"/>
          </a:p>
          <a:p>
            <a:r>
              <a:rPr lang="hr-HR" dirty="0"/>
              <a:t>No, krenimo od riječi liturgija.</a:t>
            </a:r>
          </a:p>
          <a:p>
            <a:r>
              <a:rPr lang="hr-HR" dirty="0"/>
              <a:t>Liturgija: grč. izvorno znači „djelo naroda”</a:t>
            </a:r>
          </a:p>
          <a:p>
            <a:r>
              <a:rPr lang="hr-HR" dirty="0"/>
              <a:t>U kršćanstvu liturgija je službena molitva Crkve koja se sastoji od riječi, gesta, čina… Uključuje navješćivanje Božje riječi i slavljenje sakramenata, molitvu</a:t>
            </a:r>
          </a:p>
          <a:p>
            <a:r>
              <a:rPr lang="hr-HR" dirty="0"/>
              <a:t>zajednice.</a:t>
            </a:r>
          </a:p>
          <a:p>
            <a:r>
              <a:rPr lang="hr-HR" dirty="0"/>
              <a:t>Vrhunac liturgije je euharistijsko (misno) slavlje. Još se naziva bogoslužje i služba Božja.</a:t>
            </a:r>
          </a:p>
          <a:p>
            <a:endParaRPr lang="hr-HR" dirty="0"/>
          </a:p>
          <a:p>
            <a:r>
              <a:rPr lang="hr-HR" dirty="0"/>
              <a:t>Razlika između liturgijske i kalendarske godine.</a:t>
            </a:r>
          </a:p>
          <a:p>
            <a:endParaRPr lang="hr-HR" dirty="0"/>
          </a:p>
          <a:p>
            <a:r>
              <a:rPr lang="hr-HR" dirty="0"/>
              <a:t>Kalendarska: traje 365 dana, 52 tjedna, 12 mjeseci, počinje 1.1., završava 31.12.</a:t>
            </a:r>
          </a:p>
          <a:p>
            <a:r>
              <a:rPr lang="hr-HR" dirty="0"/>
              <a:t>Liturgijska: počinje s prvom nedjeljom Došašća, završava s blagdanom Krista Kralja.</a:t>
            </a:r>
          </a:p>
          <a:p>
            <a:endParaRPr lang="hr-HR" dirty="0"/>
          </a:p>
          <a:p>
            <a:r>
              <a:rPr lang="hr-HR" dirty="0"/>
              <a:t>Liturgijsku godinu dijelimo na Došašće, Božićno vrijeme, zatim prvi dio liturgijske godine. Slijedi korizma, zatim uskrsno vrijeme, koje završava blagdanom Duhova. Nakon toga slijedi drugi dio vremena kroz godinu, sve do Svetkovine Krista Kralja svega stvorenoga. I onda ispočetka… ;)</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17</a:t>
            </a:fld>
            <a:endParaRPr lang="hr-HR"/>
          </a:p>
        </p:txBody>
      </p:sp>
    </p:spTree>
    <p:extLst>
      <p:ext uri="{BB962C8B-B14F-4D97-AF65-F5344CB8AC3E}">
        <p14:creationId xmlns:p14="http://schemas.microsoft.com/office/powerpoint/2010/main" val="173935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Pred vama se nalazi omotnica s potrebnim materijalima za rad u skupinama. Otvorite ih. Provjerimo zajedno imate li sve materijale koji su vam potrebni za rad. U omotnici su list papira s liturgijskim krugom, tri lista papira s tri blagdana. Imate li sve navedeno?</a:t>
            </a:r>
          </a:p>
          <a:p>
            <a:pPr>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Ponovimo liturgijski krug koji predstavlja liturgijsku godinu. Proučite materijale koje ste dobili, pronađite kojem dijelu liturgijske godine pripadaju blagdani o kojima imate materijale pred sobom.</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18</a:t>
            </a:fld>
            <a:endParaRPr lang="hr-HR"/>
          </a:p>
        </p:txBody>
      </p:sp>
    </p:spTree>
    <p:extLst>
      <p:ext uri="{BB962C8B-B14F-4D97-AF65-F5344CB8AC3E}">
        <p14:creationId xmlns:p14="http://schemas.microsoft.com/office/powerpoint/2010/main" val="3201403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800"/>
              </a:spcAft>
            </a:pPr>
            <a:r>
              <a:rPr lang="hr-HR" sz="1200" dirty="0">
                <a:effectLst/>
                <a:latin typeface="Calibri" panose="020F0502020204030204" pitchFamily="34" charset="0"/>
                <a:ea typeface="Calibri" panose="020F0502020204030204" pitchFamily="34" charset="0"/>
                <a:cs typeface="Times New Roman" panose="02020603050405020304" pitchFamily="18" charset="0"/>
              </a:rPr>
              <a:t>Otkrijte kojem dijelu liturgijske godine pripada „vaš” blagdan i fotografija koja ilustrira blagdan i ukratko napišite/predstavite koga i što slavimo kojeg blagdana. U tome vam može pomoći vaš udžbenik na str. 67. </a:t>
            </a:r>
          </a:p>
          <a:p>
            <a:pPr>
              <a:lnSpc>
                <a:spcPct val="107000"/>
              </a:lnSpc>
              <a:spcAft>
                <a:spcPts val="800"/>
              </a:spcAft>
            </a:pPr>
            <a:r>
              <a:rPr lang="hr-HR" sz="1200" dirty="0">
                <a:effectLst/>
                <a:latin typeface="Calibri" panose="020F0502020204030204" pitchFamily="34" charset="0"/>
                <a:ea typeface="Calibri" panose="020F0502020204030204" pitchFamily="34" charset="0"/>
                <a:cs typeface="Times New Roman" panose="02020603050405020304" pitchFamily="18" charset="0"/>
              </a:rPr>
              <a:t>Izaberite predstavnika grupe koji će predstaviti rezultate rada vaše grupe.</a:t>
            </a:r>
          </a:p>
          <a:p>
            <a:pPr>
              <a:lnSpc>
                <a:spcPct val="107000"/>
              </a:lnSpc>
              <a:spcAft>
                <a:spcPts val="800"/>
              </a:spcAft>
            </a:pPr>
            <a:r>
              <a:rPr lang="hr-HR" sz="1200" dirty="0">
                <a:effectLst/>
                <a:latin typeface="Calibri" panose="020F0502020204030204" pitchFamily="34" charset="0"/>
                <a:ea typeface="Calibri" panose="020F0502020204030204" pitchFamily="34" charset="0"/>
                <a:cs typeface="Times New Roman" panose="02020603050405020304" pitchFamily="18" charset="0"/>
              </a:rPr>
              <a:t>U predstavljanju objasnite zadatak koji ste dobili, ukratko objasnite koga ili što slavimo na određene blagdane, zalijepite vaše sažetke i fotografije na zajednički plakat.</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19</a:t>
            </a:fld>
            <a:endParaRPr lang="hr-HR"/>
          </a:p>
        </p:txBody>
      </p:sp>
    </p:spTree>
    <p:extLst>
      <p:ext uri="{BB962C8B-B14F-4D97-AF65-F5344CB8AC3E}">
        <p14:creationId xmlns:p14="http://schemas.microsoft.com/office/powerpoint/2010/main" val="140277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Ponovimo što smo učili na prošlom susretu.</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2</a:t>
            </a:fld>
            <a:endParaRPr lang="hr-HR"/>
          </a:p>
        </p:txBody>
      </p:sp>
    </p:spTree>
    <p:extLst>
      <p:ext uri="{BB962C8B-B14F-4D97-AF65-F5344CB8AC3E}">
        <p14:creationId xmlns:p14="http://schemas.microsoft.com/office/powerpoint/2010/main" val="2792087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Rješenja - plakat</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20</a:t>
            </a:fld>
            <a:endParaRPr lang="hr-HR"/>
          </a:p>
        </p:txBody>
      </p:sp>
    </p:spTree>
    <p:extLst>
      <p:ext uri="{BB962C8B-B14F-4D97-AF65-F5344CB8AC3E}">
        <p14:creationId xmlns:p14="http://schemas.microsoft.com/office/powerpoint/2010/main" val="2785959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Poigrajmo se…</a:t>
            </a:r>
          </a:p>
          <a:p>
            <a:endParaRPr lang="hr-HR" dirty="0"/>
          </a:p>
          <a:p>
            <a:r>
              <a:rPr lang="hr-HR" dirty="0"/>
              <a:t>tableti…</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21</a:t>
            </a:fld>
            <a:endParaRPr lang="hr-HR"/>
          </a:p>
        </p:txBody>
      </p:sp>
    </p:spTree>
    <p:extLst>
      <p:ext uri="{BB962C8B-B14F-4D97-AF65-F5344CB8AC3E}">
        <p14:creationId xmlns:p14="http://schemas.microsoft.com/office/powerpoint/2010/main" val="4068080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Razmislimo što smo danas naučili.</a:t>
            </a:r>
          </a:p>
          <a:p>
            <a:endParaRPr lang="hr-HR" dirty="0"/>
          </a:p>
          <a:p>
            <a:r>
              <a:rPr lang="hr-HR" dirty="0"/>
              <a:t>Zajedno ćemo napisati plan ploče – vi u svoje bilježnice, ja na ploču.</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22</a:t>
            </a:fld>
            <a:endParaRPr lang="hr-HR"/>
          </a:p>
        </p:txBody>
      </p:sp>
    </p:spTree>
    <p:extLst>
      <p:ext uri="{BB962C8B-B14F-4D97-AF65-F5344CB8AC3E}">
        <p14:creationId xmlns:p14="http://schemas.microsoft.com/office/powerpoint/2010/main" val="838696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listići</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23</a:t>
            </a:fld>
            <a:endParaRPr lang="hr-HR"/>
          </a:p>
        </p:txBody>
      </p:sp>
    </p:spTree>
    <p:extLst>
      <p:ext uri="{BB962C8B-B14F-4D97-AF65-F5344CB8AC3E}">
        <p14:creationId xmlns:p14="http://schemas.microsoft.com/office/powerpoint/2010/main" val="826665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C1B30A65-0CE6-4810-8794-6F730E6ABC49}" type="slidenum">
              <a:rPr lang="hr-HR" smtClean="0"/>
              <a:t>24</a:t>
            </a:fld>
            <a:endParaRPr lang="hr-HR"/>
          </a:p>
        </p:txBody>
      </p:sp>
    </p:spTree>
    <p:extLst>
      <p:ext uri="{BB962C8B-B14F-4D97-AF65-F5344CB8AC3E}">
        <p14:creationId xmlns:p14="http://schemas.microsoft.com/office/powerpoint/2010/main" val="11701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C1B30A65-0CE6-4810-8794-6F730E6ABC49}" type="slidenum">
              <a:rPr lang="hr-HR" smtClean="0"/>
              <a:t>3</a:t>
            </a:fld>
            <a:endParaRPr lang="hr-HR"/>
          </a:p>
        </p:txBody>
      </p:sp>
    </p:spTree>
    <p:extLst>
      <p:ext uri="{BB962C8B-B14F-4D97-AF65-F5344CB8AC3E}">
        <p14:creationId xmlns:p14="http://schemas.microsoft.com/office/powerpoint/2010/main" val="164387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C1B30A65-0CE6-4810-8794-6F730E6ABC49}" type="slidenum">
              <a:rPr lang="hr-HR" smtClean="0"/>
              <a:t>4</a:t>
            </a:fld>
            <a:endParaRPr lang="hr-HR"/>
          </a:p>
        </p:txBody>
      </p:sp>
    </p:spTree>
    <p:extLst>
      <p:ext uri="{BB962C8B-B14F-4D97-AF65-F5344CB8AC3E}">
        <p14:creationId xmlns:p14="http://schemas.microsoft.com/office/powerpoint/2010/main" val="383403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Znamo iz evanđelja da je Isus često molio, osobito prije važnih trenutaka svog poslanja. </a:t>
            </a:r>
          </a:p>
          <a:p>
            <a:endParaRPr lang="hr-HR" dirty="0"/>
          </a:p>
          <a:p>
            <a:r>
              <a:rPr lang="hr-HR" dirty="0"/>
              <a:t>Tako nam evanđelisti svjedoče: </a:t>
            </a:r>
            <a:r>
              <a:rPr lang="hr-HR" i="1" dirty="0"/>
              <a:t>Isus rano ustaje, još za mraka, i povlači se na samotna mjesta. Provodi mnogo vremena u molitvi i razmišljanju. Isus izriče i spontane molitve zahvale Bogu kad se učenici vraćaju iz misije i kada mu pripovijedaju ono što su učinili. Kada treba donijeti važne odluke, kao što je izbor dvanaestorice, Isus cijelu noć provodi u molitvi.</a:t>
            </a:r>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5</a:t>
            </a:fld>
            <a:endParaRPr lang="hr-HR"/>
          </a:p>
        </p:txBody>
      </p:sp>
    </p:spTree>
    <p:extLst>
      <p:ext uri="{BB962C8B-B14F-4D97-AF65-F5344CB8AC3E}">
        <p14:creationId xmlns:p14="http://schemas.microsoft.com/office/powerpoint/2010/main" val="118331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Ponovimo.</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6</a:t>
            </a:fld>
            <a:endParaRPr lang="hr-HR"/>
          </a:p>
        </p:txBody>
      </p:sp>
    </p:spTree>
    <p:extLst>
      <p:ext uri="{BB962C8B-B14F-4D97-AF65-F5344CB8AC3E}">
        <p14:creationId xmlns:p14="http://schemas.microsoft.com/office/powerpoint/2010/main" val="295384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Isus, kad govori o Bogu ili mu se obraća u molitvi, Boga zove „abba”. To je bila obiteljska i svakodnevna riječ kojom su židovska djeca zvala oca. Riječ „abba” odgovara našoj riječi tata. Riječ je o tati punom ljubavi, povjerenja, topline. Isus želi da i njegovi učenici, i mi danas, čine kao i on, da Boga zovu „abba”.</a:t>
            </a:r>
          </a:p>
          <a:p>
            <a:r>
              <a:rPr lang="hr-HR" dirty="0"/>
              <a:t>Isusovi učenici se vidjeli kako Isus često i rado moli. I željeli su da i njih nauči moliti. I željeli su da i njih nauči moliti. Tada ih je naučio moliti molitvu „Oče naš”.</a:t>
            </a:r>
          </a:p>
          <a:p>
            <a:r>
              <a:rPr lang="hr-HR" dirty="0"/>
              <a:t>Od tog dana Oče naš je postao molitvom Isusovih učenika.</a:t>
            </a:r>
          </a:p>
          <a:p>
            <a:endParaRPr lang="hr-HR" dirty="0"/>
          </a:p>
          <a:p>
            <a:r>
              <a:rPr lang="hr-HR" dirty="0"/>
              <a:t>Kršćanska ga djeca nauče vrlo rano, dok još i ne shvaćaju dobro sve riječi koje izgovaraju. malo-pomalo, kako rastu, sve bolje uočavaju ljepotu te molitve kojom kršćanin Boga naziva Ocem.</a:t>
            </a:r>
          </a:p>
          <a:p>
            <a:endParaRPr lang="hr-HR" dirty="0"/>
          </a:p>
        </p:txBody>
      </p:sp>
      <p:sp>
        <p:nvSpPr>
          <p:cNvPr id="4" name="Rezervirano mjesto broja slajda 3"/>
          <p:cNvSpPr>
            <a:spLocks noGrp="1"/>
          </p:cNvSpPr>
          <p:nvPr>
            <p:ph type="sldNum" sz="quarter" idx="5"/>
          </p:nvPr>
        </p:nvSpPr>
        <p:spPr/>
        <p:txBody>
          <a:bodyPr/>
          <a:lstStyle/>
          <a:p>
            <a:fld id="{C1B30A65-0CE6-4810-8794-6F730E6ABC49}" type="slidenum">
              <a:rPr lang="hr-HR" smtClean="0"/>
              <a:t>7</a:t>
            </a:fld>
            <a:endParaRPr lang="hr-HR"/>
          </a:p>
        </p:txBody>
      </p:sp>
    </p:spTree>
    <p:extLst>
      <p:ext uri="{BB962C8B-B14F-4D97-AF65-F5344CB8AC3E}">
        <p14:creationId xmlns:p14="http://schemas.microsoft.com/office/powerpoint/2010/main" val="223630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 gdje kršćani mole?</a:t>
            </a:r>
          </a:p>
          <a:p>
            <a:endParaRPr lang="hr-HR" dirty="0"/>
          </a:p>
          <a:p>
            <a:r>
              <a:rPr lang="hr-HR" dirty="0"/>
              <a:t>Pogledajmo ovaj kratki video…</a:t>
            </a:r>
          </a:p>
          <a:p>
            <a:endParaRPr lang="hr-HR" dirty="0"/>
          </a:p>
          <a:p>
            <a:r>
              <a:rPr lang="hr-HR" dirty="0"/>
              <a:t>Gdje kršćani mole? </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8</a:t>
            </a:fld>
            <a:endParaRPr lang="hr-HR"/>
          </a:p>
        </p:txBody>
      </p:sp>
    </p:spTree>
    <p:extLst>
      <p:ext uri="{BB962C8B-B14F-4D97-AF65-F5344CB8AC3E}">
        <p14:creationId xmlns:p14="http://schemas.microsoft.com/office/powerpoint/2010/main" val="8506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Prilikom molitve važan je i položaj tijela i geste koje pri molitvi činimo.</a:t>
            </a:r>
          </a:p>
        </p:txBody>
      </p:sp>
      <p:sp>
        <p:nvSpPr>
          <p:cNvPr id="4" name="Rezervirano mjesto broja slajda 3"/>
          <p:cNvSpPr>
            <a:spLocks noGrp="1"/>
          </p:cNvSpPr>
          <p:nvPr>
            <p:ph type="sldNum" sz="quarter" idx="5"/>
          </p:nvPr>
        </p:nvSpPr>
        <p:spPr/>
        <p:txBody>
          <a:bodyPr/>
          <a:lstStyle/>
          <a:p>
            <a:fld id="{C1B30A65-0CE6-4810-8794-6F730E6ABC49}" type="slidenum">
              <a:rPr lang="hr-HR" smtClean="0"/>
              <a:t>9</a:t>
            </a:fld>
            <a:endParaRPr lang="hr-HR"/>
          </a:p>
        </p:txBody>
      </p:sp>
    </p:spTree>
    <p:extLst>
      <p:ext uri="{BB962C8B-B14F-4D97-AF65-F5344CB8AC3E}">
        <p14:creationId xmlns:p14="http://schemas.microsoft.com/office/powerpoint/2010/main" val="130068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r-HR"/>
              <a:t>Kliknite da biste uredili stil naslova matrice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9BCD7FA5-476E-4A98-A843-F962CD7752C6}" type="datetimeFigureOut">
              <a:rPr lang="hr-HR" smtClean="0"/>
              <a:t>11.6.2023.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3582523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BCD7FA5-476E-4A98-A843-F962CD7752C6}" type="datetimeFigureOut">
              <a:rPr lang="hr-HR" smtClean="0"/>
              <a:t>11.6.2023.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48661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BCD7FA5-476E-4A98-A843-F962CD7752C6}" type="datetimeFigureOut">
              <a:rPr lang="hr-HR" smtClean="0"/>
              <a:t>11.6.2023.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220661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BCD7FA5-476E-4A98-A843-F962CD7752C6}" type="datetimeFigureOut">
              <a:rPr lang="hr-HR" smtClean="0"/>
              <a:t>11.6.2023.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128902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r-HR"/>
              <a:t>Kliknite da biste uredili stil naslova matrice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9BCD7FA5-476E-4A98-A843-F962CD7752C6}" type="datetimeFigureOut">
              <a:rPr lang="hr-HR" smtClean="0"/>
              <a:t>11.6.2023.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425647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9BCD7FA5-476E-4A98-A843-F962CD7752C6}" type="datetimeFigureOut">
              <a:rPr lang="hr-HR" smtClean="0"/>
              <a:t>11.6.2023.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161698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629842" y="2505075"/>
            <a:ext cx="3868340"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4629150" y="2505075"/>
            <a:ext cx="3887391"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9BCD7FA5-476E-4A98-A843-F962CD7752C6}" type="datetimeFigureOut">
              <a:rPr lang="hr-HR" smtClean="0"/>
              <a:t>11.6.2023.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290978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9BCD7FA5-476E-4A98-A843-F962CD7752C6}" type="datetimeFigureOut">
              <a:rPr lang="hr-HR" smtClean="0"/>
              <a:t>11.6.2023.</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204163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D7FA5-476E-4A98-A843-F962CD7752C6}" type="datetimeFigureOut">
              <a:rPr lang="hr-HR" smtClean="0"/>
              <a:t>11.6.2023.</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296970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r-HR"/>
              <a:t>Kliknite da biste uredili stil naslova matrice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9BCD7FA5-476E-4A98-A843-F962CD7752C6}" type="datetimeFigureOut">
              <a:rPr lang="hr-HR" smtClean="0"/>
              <a:t>11.6.2023.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14695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9BCD7FA5-476E-4A98-A843-F962CD7752C6}" type="datetimeFigureOut">
              <a:rPr lang="hr-HR" smtClean="0"/>
              <a:t>11.6.2023.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A1564A2B-B7C4-4AD5-AB47-9538539C6E18}" type="slidenum">
              <a:rPr lang="hr-HR" smtClean="0"/>
              <a:t>‹#›</a:t>
            </a:fld>
            <a:endParaRPr lang="hr-HR"/>
          </a:p>
        </p:txBody>
      </p:sp>
    </p:spTree>
    <p:extLst>
      <p:ext uri="{BB962C8B-B14F-4D97-AF65-F5344CB8AC3E}">
        <p14:creationId xmlns:p14="http://schemas.microsoft.com/office/powerpoint/2010/main" val="143382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D7FA5-476E-4A98-A843-F962CD7752C6}" type="datetimeFigureOut">
              <a:rPr lang="hr-HR" smtClean="0"/>
              <a:t>11.6.2023.</a:t>
            </a:fld>
            <a:endParaRPr lang="hr-H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64A2B-B7C4-4AD5-AB47-9538539C6E18}" type="slidenum">
              <a:rPr lang="hr-HR" smtClean="0"/>
              <a:t>‹#›</a:t>
            </a:fld>
            <a:endParaRPr lang="hr-HR"/>
          </a:p>
        </p:txBody>
      </p:sp>
    </p:spTree>
    <p:extLst>
      <p:ext uri="{BB962C8B-B14F-4D97-AF65-F5344CB8AC3E}">
        <p14:creationId xmlns:p14="http://schemas.microsoft.com/office/powerpoint/2010/main" val="1056543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ordwall.net/hr/resource/5737015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fif"/><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image" Target="../media/image34.jpg"/><Relationship Id="rId18" Type="http://schemas.openxmlformats.org/officeDocument/2006/relationships/image" Target="../media/image37.png"/><Relationship Id="rId26" Type="http://schemas.openxmlformats.org/officeDocument/2006/relationships/image" Target="../media/image41.png"/><Relationship Id="rId39" Type="http://schemas.openxmlformats.org/officeDocument/2006/relationships/customXml" Target="../ink/ink13.xml"/><Relationship Id="rId21" Type="http://schemas.openxmlformats.org/officeDocument/2006/relationships/customXml" Target="../ink/ink4.xml"/><Relationship Id="rId34" Type="http://schemas.openxmlformats.org/officeDocument/2006/relationships/image" Target="../media/image45.png"/><Relationship Id="rId7" Type="http://schemas.openxmlformats.org/officeDocument/2006/relationships/image" Target="../media/image28.jpg"/><Relationship Id="rId2" Type="http://schemas.openxmlformats.org/officeDocument/2006/relationships/notesSlide" Target="../notesSlides/notesSlide20.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customXml" Target="../ink/ink8.xml"/><Relationship Id="rId41" Type="http://schemas.openxmlformats.org/officeDocument/2006/relationships/customXml" Target="../ink/ink1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jpg"/><Relationship Id="rId24" Type="http://schemas.openxmlformats.org/officeDocument/2006/relationships/image" Target="../media/image40.png"/><Relationship Id="rId32" Type="http://schemas.openxmlformats.org/officeDocument/2006/relationships/image" Target="../media/image44.png"/><Relationship Id="rId37" Type="http://schemas.openxmlformats.org/officeDocument/2006/relationships/customXml" Target="../ink/ink12.xml"/><Relationship Id="rId40" Type="http://schemas.openxmlformats.org/officeDocument/2006/relationships/customXml" Target="../ink/ink14.xml"/><Relationship Id="rId5" Type="http://schemas.openxmlformats.org/officeDocument/2006/relationships/image" Target="../media/image26.png"/><Relationship Id="rId15" Type="http://schemas.openxmlformats.org/officeDocument/2006/relationships/customXml" Target="../ink/ink1.xml"/><Relationship Id="rId23" Type="http://schemas.openxmlformats.org/officeDocument/2006/relationships/customXml" Target="../ink/ink5.xml"/><Relationship Id="rId28" Type="http://schemas.openxmlformats.org/officeDocument/2006/relationships/image" Target="../media/image42.png"/><Relationship Id="rId36" Type="http://schemas.openxmlformats.org/officeDocument/2006/relationships/image" Target="../media/image46.png"/><Relationship Id="rId10" Type="http://schemas.openxmlformats.org/officeDocument/2006/relationships/image" Target="../media/image31.jpg"/><Relationship Id="rId19" Type="http://schemas.openxmlformats.org/officeDocument/2006/relationships/customXml" Target="../ink/ink3.xml"/><Relationship Id="rId31" Type="http://schemas.openxmlformats.org/officeDocument/2006/relationships/customXml" Target="../ink/ink9.xml"/><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image" Target="../media/image35.jpg"/><Relationship Id="rId22" Type="http://schemas.openxmlformats.org/officeDocument/2006/relationships/image" Target="../media/image39.png"/><Relationship Id="rId27" Type="http://schemas.openxmlformats.org/officeDocument/2006/relationships/customXml" Target="../ink/ink7.xml"/><Relationship Id="rId30" Type="http://schemas.openxmlformats.org/officeDocument/2006/relationships/image" Target="../media/image43.png"/><Relationship Id="rId35" Type="http://schemas.openxmlformats.org/officeDocument/2006/relationships/customXml" Target="../ink/ink11.xml"/><Relationship Id="rId8" Type="http://schemas.openxmlformats.org/officeDocument/2006/relationships/image" Target="../media/image29.jpg"/><Relationship Id="rId3" Type="http://schemas.openxmlformats.org/officeDocument/2006/relationships/image" Target="../media/image18.jfif"/><Relationship Id="rId12" Type="http://schemas.openxmlformats.org/officeDocument/2006/relationships/image" Target="../media/image33.jpg"/><Relationship Id="rId17" Type="http://schemas.openxmlformats.org/officeDocument/2006/relationships/customXml" Target="../ink/ink2.xml"/><Relationship Id="rId25" Type="http://schemas.openxmlformats.org/officeDocument/2006/relationships/customXml" Target="../ink/ink6.xml"/><Relationship Id="rId33" Type="http://schemas.openxmlformats.org/officeDocument/2006/relationships/customXml" Target="../ink/ink10.xml"/><Relationship Id="rId38"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bit.ly/LITURGIJSKA"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bit.ly/MOLITVA22"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Q6ApgtFFoCo?start=370&amp;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9AC2E03B-8B46-11F1-0613-09F6D68F472E}"/>
              </a:ext>
            </a:extLst>
          </p:cNvPr>
          <p:cNvSpPr>
            <a:spLocks noGrp="1"/>
          </p:cNvSpPr>
          <p:nvPr>
            <p:ph type="ctrTitle"/>
          </p:nvPr>
        </p:nvSpPr>
        <p:spPr>
          <a:xfrm>
            <a:off x="479161" y="639193"/>
            <a:ext cx="2678858" cy="3573516"/>
          </a:xfrm>
        </p:spPr>
        <p:txBody>
          <a:bodyPr>
            <a:normAutofit/>
          </a:bodyPr>
          <a:lstStyle/>
          <a:p>
            <a:pPr algn="l"/>
            <a:r>
              <a:rPr lang="hr-HR" sz="5700" b="1">
                <a:latin typeface="Cavolini" panose="03000502040302020204" pitchFamily="66" charset="0"/>
                <a:cs typeface="Cavolini" panose="03000502040302020204" pitchFamily="66" charset="0"/>
              </a:rPr>
              <a:t>Učimo moliti</a:t>
            </a:r>
          </a:p>
        </p:txBody>
      </p:sp>
      <p:sp>
        <p:nvSpPr>
          <p:cNvPr id="3" name="Podnaslov 2">
            <a:extLst>
              <a:ext uri="{FF2B5EF4-FFF2-40B4-BE49-F238E27FC236}">
                <a16:creationId xmlns:a16="http://schemas.microsoft.com/office/drawing/2014/main" id="{BD2B770C-B19A-F577-3E29-9B57E85DDBE0}"/>
              </a:ext>
            </a:extLst>
          </p:cNvPr>
          <p:cNvSpPr>
            <a:spLocks noGrp="1"/>
          </p:cNvSpPr>
          <p:nvPr>
            <p:ph type="subTitle" idx="1"/>
          </p:nvPr>
        </p:nvSpPr>
        <p:spPr>
          <a:xfrm>
            <a:off x="479161" y="4631161"/>
            <a:ext cx="2678858" cy="1559327"/>
          </a:xfrm>
        </p:spPr>
        <p:txBody>
          <a:bodyPr>
            <a:normAutofit/>
          </a:bodyPr>
          <a:lstStyle/>
          <a:p>
            <a:pPr algn="l"/>
            <a:endParaRPr lang="hr-HR"/>
          </a:p>
          <a:p>
            <a:pPr algn="l"/>
            <a:r>
              <a:rPr lang="hr-HR"/>
              <a:t>5. razred</a:t>
            </a:r>
          </a:p>
          <a:p>
            <a:pPr algn="l"/>
            <a:r>
              <a:rPr lang="hr-HR"/>
              <a:t>Katolički vjeronauk</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ka 4" descr="Slika na kojoj se prikazuje Ljudsko lice, crtež, ilustracija, skeč&#10;&#10;Opis je automatski generiran">
            <a:extLst>
              <a:ext uri="{FF2B5EF4-FFF2-40B4-BE49-F238E27FC236}">
                <a16:creationId xmlns:a16="http://schemas.microsoft.com/office/drawing/2014/main" id="{A125F243-1548-86BC-B204-0A4F3A237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22" y="709803"/>
            <a:ext cx="5410962" cy="5410962"/>
          </a:xfrm>
          <a:prstGeom prst="rect">
            <a:avLst/>
          </a:prstGeom>
        </p:spPr>
      </p:pic>
    </p:spTree>
    <p:extLst>
      <p:ext uri="{BB962C8B-B14F-4D97-AF65-F5344CB8AC3E}">
        <p14:creationId xmlns:p14="http://schemas.microsoft.com/office/powerpoint/2010/main" val="3061835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D4C3CC6B-83AF-CC2C-B7A1-450EB0872FF1}"/>
              </a:ext>
            </a:extLst>
          </p:cNvPr>
          <p:cNvPicPr>
            <a:picLocks noChangeAspect="1"/>
          </p:cNvPicPr>
          <p:nvPr/>
        </p:nvPicPr>
        <p:blipFill rotWithShape="1">
          <a:blip r:embed="rId3"/>
          <a:srcRect l="24316" t="23755" r="24526" b="6631"/>
          <a:stretch/>
        </p:blipFill>
        <p:spPr>
          <a:xfrm>
            <a:off x="0" y="0"/>
            <a:ext cx="9144000" cy="6999113"/>
          </a:xfrm>
          <a:prstGeom prst="rect">
            <a:avLst/>
          </a:prstGeom>
        </p:spPr>
      </p:pic>
    </p:spTree>
    <p:extLst>
      <p:ext uri="{BB962C8B-B14F-4D97-AF65-F5344CB8AC3E}">
        <p14:creationId xmlns:p14="http://schemas.microsoft.com/office/powerpoint/2010/main" val="2298350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0B2FDA02-D212-F361-7DC7-BDF47F6DAAA6}"/>
              </a:ext>
            </a:extLst>
          </p:cNvPr>
          <p:cNvPicPr>
            <a:picLocks noChangeAspect="1"/>
          </p:cNvPicPr>
          <p:nvPr/>
        </p:nvPicPr>
        <p:blipFill rotWithShape="1">
          <a:blip r:embed="rId3"/>
          <a:srcRect l="24526" t="24504" r="24421" b="7193"/>
          <a:stretch/>
        </p:blipFill>
        <p:spPr>
          <a:xfrm>
            <a:off x="0" y="0"/>
            <a:ext cx="9112686" cy="6858000"/>
          </a:xfrm>
          <a:prstGeom prst="rect">
            <a:avLst/>
          </a:prstGeom>
        </p:spPr>
      </p:pic>
    </p:spTree>
    <p:extLst>
      <p:ext uri="{BB962C8B-B14F-4D97-AF65-F5344CB8AC3E}">
        <p14:creationId xmlns:p14="http://schemas.microsoft.com/office/powerpoint/2010/main" val="2027298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5618305-AD58-AA65-0BC2-FFC92B1711FE}"/>
              </a:ext>
            </a:extLst>
          </p:cNvPr>
          <p:cNvPicPr>
            <a:picLocks noChangeAspect="1"/>
          </p:cNvPicPr>
          <p:nvPr/>
        </p:nvPicPr>
        <p:blipFill rotWithShape="1">
          <a:blip r:embed="rId3"/>
          <a:srcRect l="24105" t="23567" r="24001" b="7754"/>
          <a:stretch/>
        </p:blipFill>
        <p:spPr>
          <a:xfrm>
            <a:off x="0" y="0"/>
            <a:ext cx="9212520" cy="6858000"/>
          </a:xfrm>
          <a:prstGeom prst="rect">
            <a:avLst/>
          </a:prstGeom>
        </p:spPr>
      </p:pic>
    </p:spTree>
    <p:extLst>
      <p:ext uri="{BB962C8B-B14F-4D97-AF65-F5344CB8AC3E}">
        <p14:creationId xmlns:p14="http://schemas.microsoft.com/office/powerpoint/2010/main" val="334705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86358C04-2AF6-88B4-C22B-093188A8C888}"/>
              </a:ext>
            </a:extLst>
          </p:cNvPr>
          <p:cNvPicPr>
            <a:picLocks noChangeAspect="1"/>
          </p:cNvPicPr>
          <p:nvPr/>
        </p:nvPicPr>
        <p:blipFill rotWithShape="1">
          <a:blip r:embed="rId3"/>
          <a:srcRect l="24421" t="24129" r="24000" b="7755"/>
          <a:stretch/>
        </p:blipFill>
        <p:spPr>
          <a:xfrm>
            <a:off x="0" y="0"/>
            <a:ext cx="9231921" cy="6858000"/>
          </a:xfrm>
          <a:prstGeom prst="rect">
            <a:avLst/>
          </a:prstGeom>
        </p:spPr>
      </p:pic>
    </p:spTree>
    <p:extLst>
      <p:ext uri="{BB962C8B-B14F-4D97-AF65-F5344CB8AC3E}">
        <p14:creationId xmlns:p14="http://schemas.microsoft.com/office/powerpoint/2010/main" val="133316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6624C2A8-0CB7-3B28-6D30-4664ACC959E2}"/>
              </a:ext>
            </a:extLst>
          </p:cNvPr>
          <p:cNvPicPr>
            <a:picLocks noChangeAspect="1"/>
          </p:cNvPicPr>
          <p:nvPr/>
        </p:nvPicPr>
        <p:blipFill rotWithShape="1">
          <a:blip r:embed="rId3"/>
          <a:srcRect l="24317" t="23942" r="23999" b="7567"/>
          <a:stretch/>
        </p:blipFill>
        <p:spPr>
          <a:xfrm>
            <a:off x="-1" y="0"/>
            <a:ext cx="9200213" cy="6858000"/>
          </a:xfrm>
          <a:prstGeom prst="rect">
            <a:avLst/>
          </a:prstGeom>
        </p:spPr>
      </p:pic>
    </p:spTree>
    <p:extLst>
      <p:ext uri="{BB962C8B-B14F-4D97-AF65-F5344CB8AC3E}">
        <p14:creationId xmlns:p14="http://schemas.microsoft.com/office/powerpoint/2010/main" val="1246996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hlinkClick r:id="rId3"/>
            <a:extLst>
              <a:ext uri="{FF2B5EF4-FFF2-40B4-BE49-F238E27FC236}">
                <a16:creationId xmlns:a16="http://schemas.microsoft.com/office/drawing/2014/main" id="{6E344633-79B2-25E2-6EEA-0B086E9E4321}"/>
              </a:ext>
            </a:extLst>
          </p:cNvPr>
          <p:cNvPicPr>
            <a:picLocks noChangeAspect="1"/>
          </p:cNvPicPr>
          <p:nvPr/>
        </p:nvPicPr>
        <p:blipFill rotWithShape="1">
          <a:blip r:embed="rId4"/>
          <a:srcRect l="9474" t="21883" r="25790" b="17485"/>
          <a:stretch/>
        </p:blipFill>
        <p:spPr>
          <a:xfrm>
            <a:off x="0" y="1020336"/>
            <a:ext cx="9144000" cy="4817327"/>
          </a:xfrm>
          <a:prstGeom prst="rect">
            <a:avLst/>
          </a:prstGeom>
        </p:spPr>
      </p:pic>
    </p:spTree>
    <p:extLst>
      <p:ext uri="{BB962C8B-B14F-4D97-AF65-F5344CB8AC3E}">
        <p14:creationId xmlns:p14="http://schemas.microsoft.com/office/powerpoint/2010/main" val="309948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C53A47F-52EE-A932-9983-3E951663E36D}"/>
              </a:ext>
            </a:extLst>
          </p:cNvPr>
          <p:cNvPicPr>
            <a:picLocks noChangeAspect="1"/>
          </p:cNvPicPr>
          <p:nvPr/>
        </p:nvPicPr>
        <p:blipFill>
          <a:blip r:embed="rId3"/>
          <a:stretch>
            <a:fillRect/>
          </a:stretch>
        </p:blipFill>
        <p:spPr>
          <a:xfrm>
            <a:off x="2334564" y="3773103"/>
            <a:ext cx="4474871" cy="2974207"/>
          </a:xfrm>
          <a:prstGeom prst="rect">
            <a:avLst/>
          </a:prstGeom>
          <a:ln>
            <a:noFill/>
          </a:ln>
          <a:effectLst>
            <a:outerShdw blurRad="190500" algn="tl" rotWithShape="0">
              <a:srgbClr val="000000">
                <a:alpha val="70000"/>
              </a:srgbClr>
            </a:outerShdw>
          </a:effectLst>
        </p:spPr>
      </p:pic>
      <p:sp>
        <p:nvSpPr>
          <p:cNvPr id="3" name="TekstniOkvir 2">
            <a:extLst>
              <a:ext uri="{FF2B5EF4-FFF2-40B4-BE49-F238E27FC236}">
                <a16:creationId xmlns:a16="http://schemas.microsoft.com/office/drawing/2014/main" id="{35680712-A1A3-2D35-5215-86B9B7534BAE}"/>
              </a:ext>
            </a:extLst>
          </p:cNvPr>
          <p:cNvSpPr txBox="1"/>
          <p:nvPr/>
        </p:nvSpPr>
        <p:spPr>
          <a:xfrm>
            <a:off x="647036" y="233673"/>
            <a:ext cx="7849926" cy="3539430"/>
          </a:xfrm>
          <a:prstGeom prst="rect">
            <a:avLst/>
          </a:prstGeom>
          <a:noFill/>
        </p:spPr>
        <p:txBody>
          <a:bodyPr wrap="square" rtlCol="0">
            <a:spAutoFit/>
          </a:bodyPr>
          <a:lstStyle/>
          <a:p>
            <a:r>
              <a:rPr lang="hr-HR" sz="2800" dirty="0">
                <a:latin typeface="Arial" panose="020B0604020202020204" pitchFamily="34" charset="0"/>
                <a:cs typeface="Arial" panose="020B0604020202020204" pitchFamily="34" charset="0"/>
              </a:rPr>
              <a:t>Kad idemo u crkvu, potrebno je prikladno se i pristojno odjenuti, poštujući svetost mjesta molitve.</a:t>
            </a:r>
          </a:p>
          <a:p>
            <a:endParaRPr lang="hr-HR" sz="2800" dirty="0">
              <a:latin typeface="Arial" panose="020B0604020202020204" pitchFamily="34" charset="0"/>
              <a:cs typeface="Arial" panose="020B0604020202020204" pitchFamily="34" charset="0"/>
            </a:endParaRPr>
          </a:p>
          <a:p>
            <a:r>
              <a:rPr lang="hr-HR" sz="2800" dirty="0">
                <a:latin typeface="Arial" panose="020B0604020202020204" pitchFamily="34" charset="0"/>
                <a:cs typeface="Arial" panose="020B0604020202020204" pitchFamily="34" charset="0"/>
              </a:rPr>
              <a:t>I kad posvećujemo mjesta molitve drugih religija, također ćemo se pobrinuti da budemo primjereno odjeveni i da poštujemo njihov prostor i njihove običaje.</a:t>
            </a:r>
          </a:p>
        </p:txBody>
      </p:sp>
    </p:spTree>
    <p:extLst>
      <p:ext uri="{BB962C8B-B14F-4D97-AF65-F5344CB8AC3E}">
        <p14:creationId xmlns:p14="http://schemas.microsoft.com/office/powerpoint/2010/main" val="3997167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0D48610-1B39-04AE-F30B-B6A6B1E70F60}"/>
              </a:ext>
            </a:extLst>
          </p:cNvPr>
          <p:cNvPicPr>
            <a:picLocks noChangeAspect="1"/>
          </p:cNvPicPr>
          <p:nvPr/>
        </p:nvPicPr>
        <p:blipFill rotWithShape="1">
          <a:blip r:embed="rId3"/>
          <a:srcRect l="24526" t="25064" r="24210" b="7379"/>
          <a:stretch/>
        </p:blipFill>
        <p:spPr>
          <a:xfrm>
            <a:off x="-1" y="0"/>
            <a:ext cx="9251651" cy="6858000"/>
          </a:xfrm>
          <a:prstGeom prst="rect">
            <a:avLst/>
          </a:prstGeom>
        </p:spPr>
      </p:pic>
    </p:spTree>
    <p:extLst>
      <p:ext uri="{BB962C8B-B14F-4D97-AF65-F5344CB8AC3E}">
        <p14:creationId xmlns:p14="http://schemas.microsoft.com/office/powerpoint/2010/main" val="1861625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7E84ED5F-2360-90EB-5084-F034CC81920B}"/>
              </a:ext>
            </a:extLst>
          </p:cNvPr>
          <p:cNvSpPr txBox="1"/>
          <p:nvPr/>
        </p:nvSpPr>
        <p:spPr>
          <a:xfrm>
            <a:off x="481263" y="413887"/>
            <a:ext cx="2186945" cy="646331"/>
          </a:xfrm>
          <a:prstGeom prst="rect">
            <a:avLst/>
          </a:prstGeom>
          <a:noFill/>
        </p:spPr>
        <p:txBody>
          <a:bodyPr wrap="none" rtlCol="0">
            <a:spAutoFit/>
          </a:bodyPr>
          <a:lstStyle/>
          <a:p>
            <a:r>
              <a:rPr lang="hr-HR" sz="3600" dirty="0"/>
              <a:t>Grupni rad</a:t>
            </a:r>
          </a:p>
        </p:txBody>
      </p:sp>
      <p:pic>
        <p:nvPicPr>
          <p:cNvPr id="3" name="Slika 2">
            <a:extLst>
              <a:ext uri="{FF2B5EF4-FFF2-40B4-BE49-F238E27FC236}">
                <a16:creationId xmlns:a16="http://schemas.microsoft.com/office/drawing/2014/main" id="{B07A0B03-D23C-601D-6826-7DA1E4C6F8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66446" y="762916"/>
            <a:ext cx="5341440" cy="5332167"/>
          </a:xfrm>
          <a:prstGeom prst="rect">
            <a:avLst/>
          </a:prstGeom>
        </p:spPr>
      </p:pic>
      <p:sp>
        <p:nvSpPr>
          <p:cNvPr id="4" name="TekstniOkvir 3">
            <a:extLst>
              <a:ext uri="{FF2B5EF4-FFF2-40B4-BE49-F238E27FC236}">
                <a16:creationId xmlns:a16="http://schemas.microsoft.com/office/drawing/2014/main" id="{B9D699E4-FBC9-D11E-3719-6A200CD85C44}"/>
              </a:ext>
            </a:extLst>
          </p:cNvPr>
          <p:cNvSpPr txBox="1"/>
          <p:nvPr/>
        </p:nvSpPr>
        <p:spPr>
          <a:xfrm>
            <a:off x="308269" y="1569308"/>
            <a:ext cx="3185182" cy="4401205"/>
          </a:xfrm>
          <a:prstGeom prst="rect">
            <a:avLst/>
          </a:prstGeom>
          <a:noFill/>
        </p:spPr>
        <p:txBody>
          <a:bodyPr wrap="square" rtlCol="0">
            <a:spAutoFit/>
          </a:bodyPr>
          <a:lstStyle/>
          <a:p>
            <a:pPr marL="285750" indent="-285750">
              <a:buFontTx/>
              <a:buChar char="-"/>
            </a:pPr>
            <a:r>
              <a:rPr lang="hr-HR" sz="2800" i="1" dirty="0">
                <a:effectLst/>
                <a:ea typeface="Times New Roman" panose="02020603050405020304" pitchFamily="18" charset="0"/>
                <a:cs typeface="Times New Roman" panose="02020603050405020304" pitchFamily="18" charset="0"/>
              </a:rPr>
              <a:t>list papira s liturgijskim krugom</a:t>
            </a:r>
          </a:p>
          <a:p>
            <a:pPr marL="285750" indent="-285750">
              <a:buFontTx/>
              <a:buChar char="-"/>
            </a:pPr>
            <a:r>
              <a:rPr lang="hr-HR" sz="2800" i="1" dirty="0">
                <a:effectLst/>
                <a:ea typeface="Times New Roman" panose="02020603050405020304" pitchFamily="18" charset="0"/>
                <a:cs typeface="Times New Roman" panose="02020603050405020304" pitchFamily="18" charset="0"/>
              </a:rPr>
              <a:t>list papira s uputama</a:t>
            </a:r>
          </a:p>
          <a:p>
            <a:pPr marL="285750" indent="-285750">
              <a:buFontTx/>
              <a:buChar char="-"/>
            </a:pPr>
            <a:r>
              <a:rPr lang="hr-HR" sz="2800" i="1" dirty="0">
                <a:effectLst/>
                <a:ea typeface="Times New Roman" panose="02020603050405020304" pitchFamily="18" charset="0"/>
                <a:cs typeface="Times New Roman" panose="02020603050405020304" pitchFamily="18" charset="0"/>
              </a:rPr>
              <a:t>papir ili papiri s tri blagdana</a:t>
            </a:r>
          </a:p>
          <a:p>
            <a:pPr marL="285750" indent="-285750">
              <a:buFontTx/>
              <a:buChar char="-"/>
            </a:pPr>
            <a:r>
              <a:rPr lang="hr-HR" sz="2800" i="1" dirty="0">
                <a:effectLst/>
                <a:ea typeface="Times New Roman" panose="02020603050405020304" pitchFamily="18" charset="0"/>
                <a:cs typeface="Times New Roman" panose="02020603050405020304" pitchFamily="18" charset="0"/>
              </a:rPr>
              <a:t>listovi papira s praznim okvirima</a:t>
            </a:r>
            <a:endParaRPr lang="hr-HR" sz="2800" dirty="0">
              <a:effectLst/>
              <a:ea typeface="Times New Roman" panose="02020603050405020304" pitchFamily="18" charset="0"/>
              <a:cs typeface="Times New Roman" panose="02020603050405020304" pitchFamily="18" charset="0"/>
            </a:endParaRPr>
          </a:p>
          <a:p>
            <a:endParaRPr lang="hr-HR" sz="2800" dirty="0"/>
          </a:p>
        </p:txBody>
      </p:sp>
    </p:spTree>
    <p:extLst>
      <p:ext uri="{BB962C8B-B14F-4D97-AF65-F5344CB8AC3E}">
        <p14:creationId xmlns:p14="http://schemas.microsoft.com/office/powerpoint/2010/main" val="27278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7E84ED5F-2360-90EB-5084-F034CC81920B}"/>
              </a:ext>
            </a:extLst>
          </p:cNvPr>
          <p:cNvSpPr txBox="1"/>
          <p:nvPr/>
        </p:nvSpPr>
        <p:spPr>
          <a:xfrm>
            <a:off x="481263" y="413887"/>
            <a:ext cx="2186945" cy="646331"/>
          </a:xfrm>
          <a:prstGeom prst="rect">
            <a:avLst/>
          </a:prstGeom>
          <a:noFill/>
        </p:spPr>
        <p:txBody>
          <a:bodyPr wrap="none" rtlCol="0">
            <a:spAutoFit/>
          </a:bodyPr>
          <a:lstStyle/>
          <a:p>
            <a:r>
              <a:rPr lang="hr-HR" sz="3600"/>
              <a:t>Grupni rad</a:t>
            </a:r>
            <a:endParaRPr lang="hr-HR" sz="3600" dirty="0"/>
          </a:p>
        </p:txBody>
      </p:sp>
      <p:pic>
        <p:nvPicPr>
          <p:cNvPr id="3" name="Slika 2">
            <a:extLst>
              <a:ext uri="{FF2B5EF4-FFF2-40B4-BE49-F238E27FC236}">
                <a16:creationId xmlns:a16="http://schemas.microsoft.com/office/drawing/2014/main" id="{B07A0B03-D23C-601D-6826-7DA1E4C6F8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9393" y="219933"/>
            <a:ext cx="3205213" cy="3199648"/>
          </a:xfrm>
          <a:prstGeom prst="rect">
            <a:avLst/>
          </a:prstGeom>
        </p:spPr>
      </p:pic>
      <p:pic>
        <p:nvPicPr>
          <p:cNvPr id="5" name="Slika 4">
            <a:extLst>
              <a:ext uri="{FF2B5EF4-FFF2-40B4-BE49-F238E27FC236}">
                <a16:creationId xmlns:a16="http://schemas.microsoft.com/office/drawing/2014/main" id="{54B1E90C-5664-4C0E-BFAB-6D796E50FC64}"/>
              </a:ext>
            </a:extLst>
          </p:cNvPr>
          <p:cNvPicPr>
            <a:picLocks noChangeAspect="1"/>
          </p:cNvPicPr>
          <p:nvPr/>
        </p:nvPicPr>
        <p:blipFill rotWithShape="1">
          <a:blip r:embed="rId4"/>
          <a:srcRect l="24738" t="24878" r="24420" b="7380"/>
          <a:stretch/>
        </p:blipFill>
        <p:spPr>
          <a:xfrm rot="20684259">
            <a:off x="333801" y="2404901"/>
            <a:ext cx="2868328" cy="2149762"/>
          </a:xfrm>
          <a:prstGeom prst="rect">
            <a:avLst/>
          </a:prstGeom>
        </p:spPr>
      </p:pic>
      <p:pic>
        <p:nvPicPr>
          <p:cNvPr id="7" name="Slika 6">
            <a:extLst>
              <a:ext uri="{FF2B5EF4-FFF2-40B4-BE49-F238E27FC236}">
                <a16:creationId xmlns:a16="http://schemas.microsoft.com/office/drawing/2014/main" id="{B046961E-CAC7-1966-B308-3A039C3B482B}"/>
              </a:ext>
            </a:extLst>
          </p:cNvPr>
          <p:cNvPicPr>
            <a:picLocks noChangeAspect="1"/>
          </p:cNvPicPr>
          <p:nvPr/>
        </p:nvPicPr>
        <p:blipFill rotWithShape="1">
          <a:blip r:embed="rId5"/>
          <a:srcRect l="24105" t="24690" r="24422" b="7380"/>
          <a:stretch/>
        </p:blipFill>
        <p:spPr>
          <a:xfrm>
            <a:off x="341743" y="4526641"/>
            <a:ext cx="2656573" cy="1972058"/>
          </a:xfrm>
          <a:prstGeom prst="rect">
            <a:avLst/>
          </a:prstGeom>
        </p:spPr>
      </p:pic>
      <p:pic>
        <p:nvPicPr>
          <p:cNvPr id="11" name="Slika 10">
            <a:extLst>
              <a:ext uri="{FF2B5EF4-FFF2-40B4-BE49-F238E27FC236}">
                <a16:creationId xmlns:a16="http://schemas.microsoft.com/office/drawing/2014/main" id="{79C0E129-C5CF-260C-C0E3-3A94D1E52A15}"/>
              </a:ext>
            </a:extLst>
          </p:cNvPr>
          <p:cNvPicPr>
            <a:picLocks noChangeAspect="1"/>
          </p:cNvPicPr>
          <p:nvPr/>
        </p:nvPicPr>
        <p:blipFill rotWithShape="1">
          <a:blip r:embed="rId6"/>
          <a:srcRect l="24736" t="25471" r="24737" b="7942"/>
          <a:stretch/>
        </p:blipFill>
        <p:spPr>
          <a:xfrm>
            <a:off x="6044672" y="1908906"/>
            <a:ext cx="2899990" cy="2149762"/>
          </a:xfrm>
          <a:prstGeom prst="rect">
            <a:avLst/>
          </a:prstGeom>
        </p:spPr>
      </p:pic>
      <p:pic>
        <p:nvPicPr>
          <p:cNvPr id="13" name="Slika 12">
            <a:extLst>
              <a:ext uri="{FF2B5EF4-FFF2-40B4-BE49-F238E27FC236}">
                <a16:creationId xmlns:a16="http://schemas.microsoft.com/office/drawing/2014/main" id="{6A10B2B2-4DE5-4028-7B1A-54B7ED83D0EB}"/>
              </a:ext>
            </a:extLst>
          </p:cNvPr>
          <p:cNvPicPr>
            <a:picLocks noChangeAspect="1"/>
          </p:cNvPicPr>
          <p:nvPr/>
        </p:nvPicPr>
        <p:blipFill rotWithShape="1">
          <a:blip r:embed="rId7"/>
          <a:srcRect l="26105" t="25064" r="25158" b="11771"/>
          <a:stretch/>
        </p:blipFill>
        <p:spPr>
          <a:xfrm rot="20922913">
            <a:off x="2779550" y="3451760"/>
            <a:ext cx="2948842" cy="2149762"/>
          </a:xfrm>
          <a:prstGeom prst="rect">
            <a:avLst/>
          </a:prstGeom>
        </p:spPr>
      </p:pic>
      <p:pic>
        <p:nvPicPr>
          <p:cNvPr id="15" name="Slika 14">
            <a:extLst>
              <a:ext uri="{FF2B5EF4-FFF2-40B4-BE49-F238E27FC236}">
                <a16:creationId xmlns:a16="http://schemas.microsoft.com/office/drawing/2014/main" id="{A246D813-E99C-DF1E-E6F3-0FFB4D300F35}"/>
              </a:ext>
            </a:extLst>
          </p:cNvPr>
          <p:cNvPicPr>
            <a:picLocks noChangeAspect="1"/>
          </p:cNvPicPr>
          <p:nvPr/>
        </p:nvPicPr>
        <p:blipFill rotWithShape="1">
          <a:blip r:embed="rId8"/>
          <a:srcRect l="24947" t="24502" r="24421" b="12333"/>
          <a:stretch/>
        </p:blipFill>
        <p:spPr>
          <a:xfrm>
            <a:off x="5577845" y="3515368"/>
            <a:ext cx="2762451" cy="1938516"/>
          </a:xfrm>
          <a:prstGeom prst="rect">
            <a:avLst/>
          </a:prstGeom>
        </p:spPr>
      </p:pic>
      <p:pic>
        <p:nvPicPr>
          <p:cNvPr id="17" name="Slika 16">
            <a:extLst>
              <a:ext uri="{FF2B5EF4-FFF2-40B4-BE49-F238E27FC236}">
                <a16:creationId xmlns:a16="http://schemas.microsoft.com/office/drawing/2014/main" id="{2D5E15CA-C525-A6AA-E0F6-EA518493093F}"/>
              </a:ext>
            </a:extLst>
          </p:cNvPr>
          <p:cNvPicPr>
            <a:picLocks noChangeAspect="1"/>
          </p:cNvPicPr>
          <p:nvPr/>
        </p:nvPicPr>
        <p:blipFill rotWithShape="1">
          <a:blip r:embed="rId9"/>
          <a:srcRect l="27895" t="29556" r="29999" b="8690"/>
          <a:stretch/>
        </p:blipFill>
        <p:spPr>
          <a:xfrm>
            <a:off x="4833280" y="4665731"/>
            <a:ext cx="2422784" cy="1998797"/>
          </a:xfrm>
          <a:prstGeom prst="rect">
            <a:avLst/>
          </a:prstGeom>
        </p:spPr>
      </p:pic>
    </p:spTree>
    <p:extLst>
      <p:ext uri="{BB962C8B-B14F-4D97-AF65-F5344CB8AC3E}">
        <p14:creationId xmlns:p14="http://schemas.microsoft.com/office/powerpoint/2010/main" val="162732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6384472F-1717-609D-C2C3-041F7A4539C9}"/>
              </a:ext>
            </a:extLst>
          </p:cNvPr>
          <p:cNvPicPr>
            <a:picLocks noChangeAspect="1"/>
          </p:cNvPicPr>
          <p:nvPr/>
        </p:nvPicPr>
        <p:blipFill rotWithShape="1">
          <a:blip r:embed="rId3"/>
          <a:srcRect l="19459" t="28499" r="19865" b="18889"/>
          <a:stretch/>
        </p:blipFill>
        <p:spPr>
          <a:xfrm>
            <a:off x="0" y="1199004"/>
            <a:ext cx="9144002" cy="4459992"/>
          </a:xfrm>
          <a:prstGeom prst="rect">
            <a:avLst/>
          </a:prstGeom>
        </p:spPr>
      </p:pic>
    </p:spTree>
    <p:extLst>
      <p:ext uri="{BB962C8B-B14F-4D97-AF65-F5344CB8AC3E}">
        <p14:creationId xmlns:p14="http://schemas.microsoft.com/office/powerpoint/2010/main" val="2815758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1CAC3D6D-E035-ACA3-7238-98E55251CF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1298" y="1681338"/>
            <a:ext cx="3501403" cy="3495324"/>
          </a:xfrm>
          <a:prstGeom prst="rect">
            <a:avLst/>
          </a:prstGeom>
        </p:spPr>
      </p:pic>
      <p:pic>
        <p:nvPicPr>
          <p:cNvPr id="4" name="Slika 3" descr="Slika na kojoj se prikazuje vosak, Svijećnjak, biljka, u dvorani&#10;&#10;Opis je automatski generiran">
            <a:extLst>
              <a:ext uri="{FF2B5EF4-FFF2-40B4-BE49-F238E27FC236}">
                <a16:creationId xmlns:a16="http://schemas.microsoft.com/office/drawing/2014/main" id="{E33F8589-760A-3A58-F89E-6F31C25E4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38708" y="229427"/>
            <a:ext cx="1470074" cy="1470074"/>
          </a:xfrm>
          <a:prstGeom prst="rect">
            <a:avLst/>
          </a:prstGeom>
        </p:spPr>
      </p:pic>
      <p:pic>
        <p:nvPicPr>
          <p:cNvPr id="6" name="Slika 5" descr="Slika na kojoj se prikazuje crtić, igračka, odijevanje, ogrtač&#10;&#10;Opis je automatski generiran">
            <a:extLst>
              <a:ext uri="{FF2B5EF4-FFF2-40B4-BE49-F238E27FC236}">
                <a16:creationId xmlns:a16="http://schemas.microsoft.com/office/drawing/2014/main" id="{9F4E298A-B7B6-A2E0-6AAB-B16F964A4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020612" y="206995"/>
            <a:ext cx="1470074" cy="1470074"/>
          </a:xfrm>
          <a:prstGeom prst="rect">
            <a:avLst/>
          </a:prstGeom>
        </p:spPr>
      </p:pic>
      <p:pic>
        <p:nvPicPr>
          <p:cNvPr id="8" name="Slika 7" descr="Slika na kojoj se prikazuje drveno, palma, biljka, vanjski&#10;&#10;Opis je automatski generiran">
            <a:extLst>
              <a:ext uri="{FF2B5EF4-FFF2-40B4-BE49-F238E27FC236}">
                <a16:creationId xmlns:a16="http://schemas.microsoft.com/office/drawing/2014/main" id="{B760698A-EA1E-2E2C-58E4-7AD23987D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22701" y="2248632"/>
            <a:ext cx="1470074" cy="1470074"/>
          </a:xfrm>
          <a:prstGeom prst="rect">
            <a:avLst/>
          </a:prstGeom>
        </p:spPr>
      </p:pic>
      <p:pic>
        <p:nvPicPr>
          <p:cNvPr id="10" name="Slika 9" descr="Slika na kojoj se prikazuje vosak, Svijećnjak, svijeća, svijeća koja ne gori&#10;&#10;Opis je automatski generiran">
            <a:extLst>
              <a:ext uri="{FF2B5EF4-FFF2-40B4-BE49-F238E27FC236}">
                <a16:creationId xmlns:a16="http://schemas.microsoft.com/office/drawing/2014/main" id="{1DEE6291-4FC2-DCAE-660B-6B7C36043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13646" y="867876"/>
            <a:ext cx="1225062" cy="816708"/>
          </a:xfrm>
          <a:prstGeom prst="rect">
            <a:avLst/>
          </a:prstGeom>
        </p:spPr>
      </p:pic>
      <p:pic>
        <p:nvPicPr>
          <p:cNvPr id="12" name="Slika 11" descr="Slika na kojoj se prikazuje slikanje, umjetničko djelo, mitologija, osoba&#10;&#10;Opis je automatski generiran">
            <a:extLst>
              <a:ext uri="{FF2B5EF4-FFF2-40B4-BE49-F238E27FC236}">
                <a16:creationId xmlns:a16="http://schemas.microsoft.com/office/drawing/2014/main" id="{30A18953-EAF6-972F-4828-A0D98E9C39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118524" y="3714847"/>
            <a:ext cx="816708" cy="959632"/>
          </a:xfrm>
          <a:prstGeom prst="rect">
            <a:avLst/>
          </a:prstGeom>
        </p:spPr>
      </p:pic>
      <p:pic>
        <p:nvPicPr>
          <p:cNvPr id="14" name="Slika 13" descr="Slika na kojoj se prikazuje nebo, oblak, vanjski, večer&#10;&#10;Opis je automatski generiran">
            <a:extLst>
              <a:ext uri="{FF2B5EF4-FFF2-40B4-BE49-F238E27FC236}">
                <a16:creationId xmlns:a16="http://schemas.microsoft.com/office/drawing/2014/main" id="{3E5E0760-6E30-90D4-87B8-679968212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98376" y="3429000"/>
            <a:ext cx="816707" cy="571695"/>
          </a:xfrm>
          <a:prstGeom prst="rect">
            <a:avLst/>
          </a:prstGeom>
        </p:spPr>
      </p:pic>
      <p:pic>
        <p:nvPicPr>
          <p:cNvPr id="16" name="Slika 15" descr="Slika na kojoj se prikazuje svjetlo, crveno, umjetničko djelo&#10;&#10;Opis je automatski generiran">
            <a:extLst>
              <a:ext uri="{FF2B5EF4-FFF2-40B4-BE49-F238E27FC236}">
                <a16:creationId xmlns:a16="http://schemas.microsoft.com/office/drawing/2014/main" id="{DDCA1285-9C88-26C4-4298-649704A248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10853" y="2637800"/>
            <a:ext cx="816707" cy="545152"/>
          </a:xfrm>
          <a:prstGeom prst="rect">
            <a:avLst/>
          </a:prstGeom>
        </p:spPr>
      </p:pic>
      <p:pic>
        <p:nvPicPr>
          <p:cNvPr id="18" name="Slika 17" descr="Slika na kojoj se prikazuje nebo, vanjski, drvo, oblaci&#10;&#10;Opis je automatski generiran">
            <a:extLst>
              <a:ext uri="{FF2B5EF4-FFF2-40B4-BE49-F238E27FC236}">
                <a16:creationId xmlns:a16="http://schemas.microsoft.com/office/drawing/2014/main" id="{7975FC96-8512-91A6-E6D3-D0FAE6DBEB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050528" y="1934981"/>
            <a:ext cx="816707" cy="545152"/>
          </a:xfrm>
          <a:prstGeom prst="rect">
            <a:avLst/>
          </a:prstGeom>
        </p:spPr>
      </p:pic>
      <p:pic>
        <p:nvPicPr>
          <p:cNvPr id="20" name="Slika 19" descr="Slika na kojoj se prikazuje mjed, bronca, crkva, kip&#10;&#10;Opis je automatski generiran">
            <a:extLst>
              <a:ext uri="{FF2B5EF4-FFF2-40B4-BE49-F238E27FC236}">
                <a16:creationId xmlns:a16="http://schemas.microsoft.com/office/drawing/2014/main" id="{A3A49AE7-E67C-6EBC-E1FC-4CB6CDFE90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193830" y="5036376"/>
            <a:ext cx="816708" cy="1225062"/>
          </a:xfrm>
          <a:prstGeom prst="rect">
            <a:avLst/>
          </a:prstGeom>
        </p:spPr>
      </p:pic>
      <p:pic>
        <p:nvPicPr>
          <p:cNvPr id="22" name="Slika 21" descr="Slika na kojoj se prikazuje slikanje, umjetničko djelo, mitologija, Ljudsko lice&#10;&#10;Opis je automatski generiran">
            <a:extLst>
              <a:ext uri="{FF2B5EF4-FFF2-40B4-BE49-F238E27FC236}">
                <a16:creationId xmlns:a16="http://schemas.microsoft.com/office/drawing/2014/main" id="{3F02ABEE-3983-06A5-905A-0D101BC46F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476553" y="5158499"/>
            <a:ext cx="671267" cy="1470074"/>
          </a:xfrm>
          <a:prstGeom prst="rect">
            <a:avLst/>
          </a:prstGeom>
        </p:spPr>
      </p:pic>
      <p:pic>
        <p:nvPicPr>
          <p:cNvPr id="24" name="Slika 23" descr="Slika na kojoj se prikazuje osoba, Ljudsko lice, žena, čavao&#10;&#10;Opis je automatski generiran">
            <a:extLst>
              <a:ext uri="{FF2B5EF4-FFF2-40B4-BE49-F238E27FC236}">
                <a16:creationId xmlns:a16="http://schemas.microsoft.com/office/drawing/2014/main" id="{27C30A85-F01F-CFBB-6B3C-CF5277F38E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914347" y="596562"/>
            <a:ext cx="816708" cy="1225062"/>
          </a:xfrm>
          <a:prstGeom prst="rect">
            <a:avLst/>
          </a:prstGeom>
        </p:spPr>
      </p:pic>
      <p:grpSp>
        <p:nvGrpSpPr>
          <p:cNvPr id="28" name="Grupa 27">
            <a:extLst>
              <a:ext uri="{FF2B5EF4-FFF2-40B4-BE49-F238E27FC236}">
                <a16:creationId xmlns:a16="http://schemas.microsoft.com/office/drawing/2014/main" id="{E1D66158-4925-1E07-B5A8-1695060047EF}"/>
              </a:ext>
            </a:extLst>
          </p:cNvPr>
          <p:cNvGrpSpPr/>
          <p:nvPr/>
        </p:nvGrpSpPr>
        <p:grpSpPr>
          <a:xfrm>
            <a:off x="2359654" y="1458642"/>
            <a:ext cx="1308240" cy="558360"/>
            <a:chOff x="2359654" y="1458642"/>
            <a:chExt cx="1308240" cy="558360"/>
          </a:xfrm>
        </p:grpSpPr>
        <mc:AlternateContent xmlns:mc="http://schemas.openxmlformats.org/markup-compatibility/2006" xmlns:p14="http://schemas.microsoft.com/office/powerpoint/2010/main">
          <mc:Choice Requires="p14">
            <p:contentPart p14:bwMode="auto" r:id="rId15">
              <p14:nvContentPartPr>
                <p14:cNvPr id="25" name="Rukopis 24">
                  <a:extLst>
                    <a:ext uri="{FF2B5EF4-FFF2-40B4-BE49-F238E27FC236}">
                      <a16:creationId xmlns:a16="http://schemas.microsoft.com/office/drawing/2014/main" id="{96F13E5D-3FC5-F448-2314-F02545A70B8D}"/>
                    </a:ext>
                  </a:extLst>
                </p14:cNvPr>
                <p14:cNvContentPartPr/>
                <p14:nvPr/>
              </p14:nvContentPartPr>
              <p14:xfrm>
                <a:off x="3249214" y="1458642"/>
                <a:ext cx="418680" cy="498600"/>
              </p14:xfrm>
            </p:contentPart>
          </mc:Choice>
          <mc:Fallback xmlns="">
            <p:pic>
              <p:nvPicPr>
                <p:cNvPr id="25" name="Rukopis 24">
                  <a:extLst>
                    <a:ext uri="{FF2B5EF4-FFF2-40B4-BE49-F238E27FC236}">
                      <a16:creationId xmlns:a16="http://schemas.microsoft.com/office/drawing/2014/main" id="{96F13E5D-3FC5-F448-2314-F02545A70B8D}"/>
                    </a:ext>
                  </a:extLst>
                </p:cNvPr>
                <p:cNvPicPr/>
                <p:nvPr/>
              </p:nvPicPr>
              <p:blipFill>
                <a:blip r:embed="rId16"/>
                <a:stretch>
                  <a:fillRect/>
                </a:stretch>
              </p:blipFill>
              <p:spPr>
                <a:xfrm>
                  <a:off x="3240574" y="1449642"/>
                  <a:ext cx="4363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Rukopis 25">
                  <a:extLst>
                    <a:ext uri="{FF2B5EF4-FFF2-40B4-BE49-F238E27FC236}">
                      <a16:creationId xmlns:a16="http://schemas.microsoft.com/office/drawing/2014/main" id="{93D64E18-F315-DF98-C95F-B8AB55915D91}"/>
                    </a:ext>
                  </a:extLst>
                </p14:cNvPr>
                <p14:cNvContentPartPr/>
                <p14:nvPr/>
              </p14:nvContentPartPr>
              <p14:xfrm>
                <a:off x="2359654" y="1605882"/>
                <a:ext cx="1200240" cy="411120"/>
              </p14:xfrm>
            </p:contentPart>
          </mc:Choice>
          <mc:Fallback xmlns="">
            <p:pic>
              <p:nvPicPr>
                <p:cNvPr id="26" name="Rukopis 25">
                  <a:extLst>
                    <a:ext uri="{FF2B5EF4-FFF2-40B4-BE49-F238E27FC236}">
                      <a16:creationId xmlns:a16="http://schemas.microsoft.com/office/drawing/2014/main" id="{93D64E18-F315-DF98-C95F-B8AB55915D91}"/>
                    </a:ext>
                  </a:extLst>
                </p:cNvPr>
                <p:cNvPicPr/>
                <p:nvPr/>
              </p:nvPicPr>
              <p:blipFill>
                <a:blip r:embed="rId18"/>
                <a:stretch>
                  <a:fillRect/>
                </a:stretch>
              </p:blipFill>
              <p:spPr>
                <a:xfrm>
                  <a:off x="2350654" y="1596882"/>
                  <a:ext cx="1217880" cy="42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7" name="Rukopis 26">
                <a:extLst>
                  <a:ext uri="{FF2B5EF4-FFF2-40B4-BE49-F238E27FC236}">
                    <a16:creationId xmlns:a16="http://schemas.microsoft.com/office/drawing/2014/main" id="{8B863C04-188C-0552-D2B6-B82BFC90216A}"/>
                  </a:ext>
                </a:extLst>
              </p14:cNvPr>
              <p14:cNvContentPartPr/>
              <p14:nvPr/>
            </p14:nvContentPartPr>
            <p14:xfrm>
              <a:off x="2421214" y="2433882"/>
              <a:ext cx="585720" cy="205920"/>
            </p14:xfrm>
          </p:contentPart>
        </mc:Choice>
        <mc:Fallback xmlns="">
          <p:pic>
            <p:nvPicPr>
              <p:cNvPr id="27" name="Rukopis 26">
                <a:extLst>
                  <a:ext uri="{FF2B5EF4-FFF2-40B4-BE49-F238E27FC236}">
                    <a16:creationId xmlns:a16="http://schemas.microsoft.com/office/drawing/2014/main" id="{8B863C04-188C-0552-D2B6-B82BFC90216A}"/>
                  </a:ext>
                </a:extLst>
              </p:cNvPr>
              <p:cNvPicPr/>
              <p:nvPr/>
            </p:nvPicPr>
            <p:blipFill>
              <a:blip r:embed="rId20"/>
              <a:stretch>
                <a:fillRect/>
              </a:stretch>
            </p:blipFill>
            <p:spPr>
              <a:xfrm>
                <a:off x="2412214" y="2424882"/>
                <a:ext cx="6033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Rukopis 28">
                <a:extLst>
                  <a:ext uri="{FF2B5EF4-FFF2-40B4-BE49-F238E27FC236}">
                    <a16:creationId xmlns:a16="http://schemas.microsoft.com/office/drawing/2014/main" id="{F845E42E-4C33-D3DA-4344-1AF0C5B8790C}"/>
                  </a:ext>
                </a:extLst>
              </p14:cNvPr>
              <p14:cNvContentPartPr/>
              <p14:nvPr/>
            </p14:nvContentPartPr>
            <p14:xfrm>
              <a:off x="1927294" y="2928162"/>
              <a:ext cx="1031400" cy="1000800"/>
            </p14:xfrm>
          </p:contentPart>
        </mc:Choice>
        <mc:Fallback xmlns="">
          <p:pic>
            <p:nvPicPr>
              <p:cNvPr id="29" name="Rukopis 28">
                <a:extLst>
                  <a:ext uri="{FF2B5EF4-FFF2-40B4-BE49-F238E27FC236}">
                    <a16:creationId xmlns:a16="http://schemas.microsoft.com/office/drawing/2014/main" id="{F845E42E-4C33-D3DA-4344-1AF0C5B8790C}"/>
                  </a:ext>
                </a:extLst>
              </p:cNvPr>
              <p:cNvPicPr/>
              <p:nvPr/>
            </p:nvPicPr>
            <p:blipFill>
              <a:blip r:embed="rId22"/>
              <a:stretch>
                <a:fillRect/>
              </a:stretch>
            </p:blipFill>
            <p:spPr>
              <a:xfrm>
                <a:off x="1918654" y="2919522"/>
                <a:ext cx="1049040" cy="1018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 name="Rukopis 29">
                <a:extLst>
                  <a:ext uri="{FF2B5EF4-FFF2-40B4-BE49-F238E27FC236}">
                    <a16:creationId xmlns:a16="http://schemas.microsoft.com/office/drawing/2014/main" id="{C2649142-85F8-6449-A156-C559E21CD0E4}"/>
                  </a:ext>
                </a:extLst>
              </p14:cNvPr>
              <p14:cNvContentPartPr/>
              <p14:nvPr/>
            </p14:nvContentPartPr>
            <p14:xfrm>
              <a:off x="3521014" y="4803402"/>
              <a:ext cx="18000" cy="188280"/>
            </p14:xfrm>
          </p:contentPart>
        </mc:Choice>
        <mc:Fallback xmlns="">
          <p:pic>
            <p:nvPicPr>
              <p:cNvPr id="30" name="Rukopis 29">
                <a:extLst>
                  <a:ext uri="{FF2B5EF4-FFF2-40B4-BE49-F238E27FC236}">
                    <a16:creationId xmlns:a16="http://schemas.microsoft.com/office/drawing/2014/main" id="{C2649142-85F8-6449-A156-C559E21CD0E4}"/>
                  </a:ext>
                </a:extLst>
              </p:cNvPr>
              <p:cNvPicPr/>
              <p:nvPr/>
            </p:nvPicPr>
            <p:blipFill>
              <a:blip r:embed="rId24"/>
              <a:stretch>
                <a:fillRect/>
              </a:stretch>
            </p:blipFill>
            <p:spPr>
              <a:xfrm>
                <a:off x="3512374" y="4794762"/>
                <a:ext cx="3564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Rukopis 30">
                <a:extLst>
                  <a:ext uri="{FF2B5EF4-FFF2-40B4-BE49-F238E27FC236}">
                    <a16:creationId xmlns:a16="http://schemas.microsoft.com/office/drawing/2014/main" id="{DDD3F163-2F77-107B-5BD2-FC9FA713EA2B}"/>
                  </a:ext>
                </a:extLst>
              </p14:cNvPr>
              <p14:cNvContentPartPr/>
              <p14:nvPr/>
            </p14:nvContentPartPr>
            <p14:xfrm>
              <a:off x="4571854" y="5035602"/>
              <a:ext cx="117720" cy="112680"/>
            </p14:xfrm>
          </p:contentPart>
        </mc:Choice>
        <mc:Fallback xmlns="">
          <p:pic>
            <p:nvPicPr>
              <p:cNvPr id="31" name="Rukopis 30">
                <a:extLst>
                  <a:ext uri="{FF2B5EF4-FFF2-40B4-BE49-F238E27FC236}">
                    <a16:creationId xmlns:a16="http://schemas.microsoft.com/office/drawing/2014/main" id="{DDD3F163-2F77-107B-5BD2-FC9FA713EA2B}"/>
                  </a:ext>
                </a:extLst>
              </p:cNvPr>
              <p:cNvPicPr/>
              <p:nvPr/>
            </p:nvPicPr>
            <p:blipFill>
              <a:blip r:embed="rId26"/>
              <a:stretch>
                <a:fillRect/>
              </a:stretch>
            </p:blipFill>
            <p:spPr>
              <a:xfrm>
                <a:off x="4563214" y="5026602"/>
                <a:ext cx="13536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Rukopis 31">
                <a:extLst>
                  <a:ext uri="{FF2B5EF4-FFF2-40B4-BE49-F238E27FC236}">
                    <a16:creationId xmlns:a16="http://schemas.microsoft.com/office/drawing/2014/main" id="{ADB12A5F-A0D3-E729-A99B-6891A5EFDE32}"/>
                  </a:ext>
                </a:extLst>
              </p14:cNvPr>
              <p14:cNvContentPartPr/>
              <p14:nvPr/>
            </p14:nvContentPartPr>
            <p14:xfrm>
              <a:off x="5906374" y="4040202"/>
              <a:ext cx="220680" cy="152280"/>
            </p14:xfrm>
          </p:contentPart>
        </mc:Choice>
        <mc:Fallback xmlns="">
          <p:pic>
            <p:nvPicPr>
              <p:cNvPr id="32" name="Rukopis 31">
                <a:extLst>
                  <a:ext uri="{FF2B5EF4-FFF2-40B4-BE49-F238E27FC236}">
                    <a16:creationId xmlns:a16="http://schemas.microsoft.com/office/drawing/2014/main" id="{ADB12A5F-A0D3-E729-A99B-6891A5EFDE32}"/>
                  </a:ext>
                </a:extLst>
              </p:cNvPr>
              <p:cNvPicPr/>
              <p:nvPr/>
            </p:nvPicPr>
            <p:blipFill>
              <a:blip r:embed="rId28"/>
              <a:stretch>
                <a:fillRect/>
              </a:stretch>
            </p:blipFill>
            <p:spPr>
              <a:xfrm>
                <a:off x="5897734" y="4031202"/>
                <a:ext cx="23832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Rukopis 32">
                <a:extLst>
                  <a:ext uri="{FF2B5EF4-FFF2-40B4-BE49-F238E27FC236}">
                    <a16:creationId xmlns:a16="http://schemas.microsoft.com/office/drawing/2014/main" id="{8C9265B9-7169-3F19-1CD6-A2B97C3F6956}"/>
                  </a:ext>
                </a:extLst>
              </p14:cNvPr>
              <p14:cNvContentPartPr/>
              <p14:nvPr/>
            </p14:nvContentPartPr>
            <p14:xfrm>
              <a:off x="6005374" y="3207162"/>
              <a:ext cx="299880" cy="187560"/>
            </p14:xfrm>
          </p:contentPart>
        </mc:Choice>
        <mc:Fallback xmlns="">
          <p:pic>
            <p:nvPicPr>
              <p:cNvPr id="33" name="Rukopis 32">
                <a:extLst>
                  <a:ext uri="{FF2B5EF4-FFF2-40B4-BE49-F238E27FC236}">
                    <a16:creationId xmlns:a16="http://schemas.microsoft.com/office/drawing/2014/main" id="{8C9265B9-7169-3F19-1CD6-A2B97C3F6956}"/>
                  </a:ext>
                </a:extLst>
              </p:cNvPr>
              <p:cNvPicPr/>
              <p:nvPr/>
            </p:nvPicPr>
            <p:blipFill>
              <a:blip r:embed="rId30"/>
              <a:stretch>
                <a:fillRect/>
              </a:stretch>
            </p:blipFill>
            <p:spPr>
              <a:xfrm>
                <a:off x="5996374" y="3198522"/>
                <a:ext cx="3175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Rukopis 33">
                <a:extLst>
                  <a:ext uri="{FF2B5EF4-FFF2-40B4-BE49-F238E27FC236}">
                    <a16:creationId xmlns:a16="http://schemas.microsoft.com/office/drawing/2014/main" id="{27F01A90-FBD2-ECEE-A1B3-C6AE490F900A}"/>
                  </a:ext>
                </a:extLst>
              </p14:cNvPr>
              <p14:cNvContentPartPr/>
              <p14:nvPr/>
            </p14:nvContentPartPr>
            <p14:xfrm>
              <a:off x="5308414" y="1778682"/>
              <a:ext cx="610560" cy="318240"/>
            </p14:xfrm>
          </p:contentPart>
        </mc:Choice>
        <mc:Fallback xmlns="">
          <p:pic>
            <p:nvPicPr>
              <p:cNvPr id="34" name="Rukopis 33">
                <a:extLst>
                  <a:ext uri="{FF2B5EF4-FFF2-40B4-BE49-F238E27FC236}">
                    <a16:creationId xmlns:a16="http://schemas.microsoft.com/office/drawing/2014/main" id="{27F01A90-FBD2-ECEE-A1B3-C6AE490F900A}"/>
                  </a:ext>
                </a:extLst>
              </p:cNvPr>
              <p:cNvPicPr/>
              <p:nvPr/>
            </p:nvPicPr>
            <p:blipFill>
              <a:blip r:embed="rId32"/>
              <a:stretch>
                <a:fillRect/>
              </a:stretch>
            </p:blipFill>
            <p:spPr>
              <a:xfrm>
                <a:off x="5299414" y="1770042"/>
                <a:ext cx="62820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5" name="Rukopis 34">
                <a:extLst>
                  <a:ext uri="{FF2B5EF4-FFF2-40B4-BE49-F238E27FC236}">
                    <a16:creationId xmlns:a16="http://schemas.microsoft.com/office/drawing/2014/main" id="{6CB70899-5EFF-229B-01F0-BDFB33CF1961}"/>
                  </a:ext>
                </a:extLst>
              </p14:cNvPr>
              <p14:cNvContentPartPr/>
              <p14:nvPr/>
            </p14:nvContentPartPr>
            <p14:xfrm>
              <a:off x="4596334" y="1437042"/>
              <a:ext cx="185400" cy="381600"/>
            </p14:xfrm>
          </p:contentPart>
        </mc:Choice>
        <mc:Fallback xmlns="">
          <p:pic>
            <p:nvPicPr>
              <p:cNvPr id="35" name="Rukopis 34">
                <a:extLst>
                  <a:ext uri="{FF2B5EF4-FFF2-40B4-BE49-F238E27FC236}">
                    <a16:creationId xmlns:a16="http://schemas.microsoft.com/office/drawing/2014/main" id="{6CB70899-5EFF-229B-01F0-BDFB33CF1961}"/>
                  </a:ext>
                </a:extLst>
              </p:cNvPr>
              <p:cNvPicPr/>
              <p:nvPr/>
            </p:nvPicPr>
            <p:blipFill>
              <a:blip r:embed="rId34"/>
              <a:stretch>
                <a:fillRect/>
              </a:stretch>
            </p:blipFill>
            <p:spPr>
              <a:xfrm>
                <a:off x="4587694" y="1428042"/>
                <a:ext cx="20304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6" name="Rukopis 35">
                <a:extLst>
                  <a:ext uri="{FF2B5EF4-FFF2-40B4-BE49-F238E27FC236}">
                    <a16:creationId xmlns:a16="http://schemas.microsoft.com/office/drawing/2014/main" id="{41E4D85F-3657-5567-0046-59250412DE71}"/>
                  </a:ext>
                </a:extLst>
              </p14:cNvPr>
              <p14:cNvContentPartPr/>
              <p14:nvPr/>
            </p14:nvContentPartPr>
            <p14:xfrm>
              <a:off x="-1458506" y="4966842"/>
              <a:ext cx="360" cy="360"/>
            </p14:xfrm>
          </p:contentPart>
        </mc:Choice>
        <mc:Fallback xmlns="">
          <p:pic>
            <p:nvPicPr>
              <p:cNvPr id="36" name="Rukopis 35">
                <a:extLst>
                  <a:ext uri="{FF2B5EF4-FFF2-40B4-BE49-F238E27FC236}">
                    <a16:creationId xmlns:a16="http://schemas.microsoft.com/office/drawing/2014/main" id="{41E4D85F-3657-5567-0046-59250412DE71}"/>
                  </a:ext>
                </a:extLst>
              </p:cNvPr>
              <p:cNvPicPr/>
              <p:nvPr/>
            </p:nvPicPr>
            <p:blipFill>
              <a:blip r:embed="rId36"/>
              <a:stretch>
                <a:fillRect/>
              </a:stretch>
            </p:blipFill>
            <p:spPr>
              <a:xfrm>
                <a:off x="-1467146" y="4958202"/>
                <a:ext cx="18000" cy="18000"/>
              </a:xfrm>
              <a:prstGeom prst="rect">
                <a:avLst/>
              </a:prstGeom>
            </p:spPr>
          </p:pic>
        </mc:Fallback>
      </mc:AlternateContent>
      <p:sp>
        <p:nvSpPr>
          <p:cNvPr id="67" name="TekstniOkvir 66">
            <a:extLst>
              <a:ext uri="{FF2B5EF4-FFF2-40B4-BE49-F238E27FC236}">
                <a16:creationId xmlns:a16="http://schemas.microsoft.com/office/drawing/2014/main" id="{1E3C45CF-7436-13E0-29C6-2A2D0FC34E0E}"/>
              </a:ext>
            </a:extLst>
          </p:cNvPr>
          <p:cNvSpPr txBox="1"/>
          <p:nvPr/>
        </p:nvSpPr>
        <p:spPr>
          <a:xfrm>
            <a:off x="6935232" y="964464"/>
            <a:ext cx="1311000" cy="369332"/>
          </a:xfrm>
          <a:prstGeom prst="rect">
            <a:avLst/>
          </a:prstGeom>
          <a:noFill/>
        </p:spPr>
        <p:txBody>
          <a:bodyPr wrap="none" rtlCol="0">
            <a:spAutoFit/>
          </a:bodyPr>
          <a:lstStyle/>
          <a:p>
            <a:r>
              <a:rPr lang="hr-HR" dirty="0"/>
              <a:t>Čista srijeda</a:t>
            </a:r>
          </a:p>
        </p:txBody>
      </p:sp>
      <p:sp>
        <p:nvSpPr>
          <p:cNvPr id="68" name="TekstniOkvir 67">
            <a:extLst>
              <a:ext uri="{FF2B5EF4-FFF2-40B4-BE49-F238E27FC236}">
                <a16:creationId xmlns:a16="http://schemas.microsoft.com/office/drawing/2014/main" id="{94DC0632-FE91-6E56-573B-A466B8A6FECF}"/>
              </a:ext>
            </a:extLst>
          </p:cNvPr>
          <p:cNvSpPr txBox="1"/>
          <p:nvPr/>
        </p:nvSpPr>
        <p:spPr>
          <a:xfrm>
            <a:off x="2246529" y="5348619"/>
            <a:ext cx="917302" cy="369332"/>
          </a:xfrm>
          <a:prstGeom prst="rect">
            <a:avLst/>
          </a:prstGeom>
          <a:noFill/>
        </p:spPr>
        <p:txBody>
          <a:bodyPr wrap="none" rtlCol="0">
            <a:spAutoFit/>
          </a:bodyPr>
          <a:lstStyle/>
          <a:p>
            <a:r>
              <a:rPr lang="hr-HR" dirty="0"/>
              <a:t>Tijelovo</a:t>
            </a:r>
          </a:p>
        </p:txBody>
      </p:sp>
      <p:sp>
        <p:nvSpPr>
          <p:cNvPr id="69" name="TekstniOkvir 68">
            <a:extLst>
              <a:ext uri="{FF2B5EF4-FFF2-40B4-BE49-F238E27FC236}">
                <a16:creationId xmlns:a16="http://schemas.microsoft.com/office/drawing/2014/main" id="{FFE5963E-31A3-BE1C-42B1-9BB0DC842901}"/>
              </a:ext>
            </a:extLst>
          </p:cNvPr>
          <p:cNvSpPr txBox="1"/>
          <p:nvPr/>
        </p:nvSpPr>
        <p:spPr>
          <a:xfrm>
            <a:off x="5177819" y="5399358"/>
            <a:ext cx="848887" cy="369332"/>
          </a:xfrm>
          <a:prstGeom prst="rect">
            <a:avLst/>
          </a:prstGeom>
          <a:noFill/>
        </p:spPr>
        <p:txBody>
          <a:bodyPr wrap="none" rtlCol="0">
            <a:spAutoFit/>
          </a:bodyPr>
          <a:lstStyle/>
          <a:p>
            <a:r>
              <a:rPr lang="hr-HR" dirty="0"/>
              <a:t>Duhovi</a:t>
            </a:r>
          </a:p>
        </p:txBody>
      </p:sp>
      <p:sp>
        <p:nvSpPr>
          <p:cNvPr id="70" name="TekstniOkvir 69">
            <a:extLst>
              <a:ext uri="{FF2B5EF4-FFF2-40B4-BE49-F238E27FC236}">
                <a16:creationId xmlns:a16="http://schemas.microsoft.com/office/drawing/2014/main" id="{2327406D-F8F1-F4F4-29DF-0E70CC8A2252}"/>
              </a:ext>
            </a:extLst>
          </p:cNvPr>
          <p:cNvSpPr txBox="1"/>
          <p:nvPr/>
        </p:nvSpPr>
        <p:spPr>
          <a:xfrm>
            <a:off x="162429" y="3631363"/>
            <a:ext cx="1379480" cy="369332"/>
          </a:xfrm>
          <a:prstGeom prst="rect">
            <a:avLst/>
          </a:prstGeom>
          <a:noFill/>
        </p:spPr>
        <p:txBody>
          <a:bodyPr wrap="none" rtlCol="0">
            <a:spAutoFit/>
          </a:bodyPr>
          <a:lstStyle/>
          <a:p>
            <a:r>
              <a:rPr lang="hr-HR" dirty="0"/>
              <a:t>Velika Gospa</a:t>
            </a:r>
          </a:p>
        </p:txBody>
      </p:sp>
      <p:sp>
        <p:nvSpPr>
          <p:cNvPr id="71" name="TekstniOkvir 70">
            <a:extLst>
              <a:ext uri="{FF2B5EF4-FFF2-40B4-BE49-F238E27FC236}">
                <a16:creationId xmlns:a16="http://schemas.microsoft.com/office/drawing/2014/main" id="{F1201E1B-C3CD-9FFA-A5D4-20C3F6689629}"/>
              </a:ext>
            </a:extLst>
          </p:cNvPr>
          <p:cNvSpPr txBox="1"/>
          <p:nvPr/>
        </p:nvSpPr>
        <p:spPr>
          <a:xfrm>
            <a:off x="7767074" y="2799003"/>
            <a:ext cx="1039131" cy="369332"/>
          </a:xfrm>
          <a:prstGeom prst="rect">
            <a:avLst/>
          </a:prstGeom>
          <a:noFill/>
        </p:spPr>
        <p:txBody>
          <a:bodyPr wrap="none" rtlCol="0">
            <a:spAutoFit/>
          </a:bodyPr>
          <a:lstStyle/>
          <a:p>
            <a:r>
              <a:rPr lang="hr-HR" dirty="0"/>
              <a:t>Cvjetnica</a:t>
            </a:r>
          </a:p>
        </p:txBody>
      </p:sp>
      <p:sp>
        <p:nvSpPr>
          <p:cNvPr id="72" name="TekstniOkvir 71">
            <a:extLst>
              <a:ext uri="{FF2B5EF4-FFF2-40B4-BE49-F238E27FC236}">
                <a16:creationId xmlns:a16="http://schemas.microsoft.com/office/drawing/2014/main" id="{C964D736-B216-4BAE-FFB9-41A78FED5866}"/>
              </a:ext>
            </a:extLst>
          </p:cNvPr>
          <p:cNvSpPr txBox="1"/>
          <p:nvPr/>
        </p:nvSpPr>
        <p:spPr>
          <a:xfrm>
            <a:off x="6914431" y="4264210"/>
            <a:ext cx="692049" cy="369332"/>
          </a:xfrm>
          <a:prstGeom prst="rect">
            <a:avLst/>
          </a:prstGeom>
          <a:noFill/>
        </p:spPr>
        <p:txBody>
          <a:bodyPr wrap="none" rtlCol="0">
            <a:spAutoFit/>
          </a:bodyPr>
          <a:lstStyle/>
          <a:p>
            <a:r>
              <a:rPr lang="hr-HR" dirty="0"/>
              <a:t>Uskrs</a:t>
            </a:r>
          </a:p>
        </p:txBody>
      </p:sp>
      <p:sp>
        <p:nvSpPr>
          <p:cNvPr id="73" name="TekstniOkvir 72">
            <a:extLst>
              <a:ext uri="{FF2B5EF4-FFF2-40B4-BE49-F238E27FC236}">
                <a16:creationId xmlns:a16="http://schemas.microsoft.com/office/drawing/2014/main" id="{DB35CD0A-49E8-3B0E-7942-6D7602200F34}"/>
              </a:ext>
            </a:extLst>
          </p:cNvPr>
          <p:cNvSpPr txBox="1"/>
          <p:nvPr/>
        </p:nvSpPr>
        <p:spPr>
          <a:xfrm>
            <a:off x="301186" y="2725710"/>
            <a:ext cx="930191" cy="369332"/>
          </a:xfrm>
          <a:prstGeom prst="rect">
            <a:avLst/>
          </a:prstGeom>
          <a:noFill/>
        </p:spPr>
        <p:txBody>
          <a:bodyPr wrap="none" rtlCol="0">
            <a:spAutoFit/>
          </a:bodyPr>
          <a:lstStyle/>
          <a:p>
            <a:r>
              <a:rPr lang="hr-HR" dirty="0"/>
              <a:t>Svi sveti</a:t>
            </a:r>
          </a:p>
        </p:txBody>
      </p:sp>
      <p:sp>
        <p:nvSpPr>
          <p:cNvPr id="74" name="TekstniOkvir 73">
            <a:extLst>
              <a:ext uri="{FF2B5EF4-FFF2-40B4-BE49-F238E27FC236}">
                <a16:creationId xmlns:a16="http://schemas.microsoft.com/office/drawing/2014/main" id="{AFD95E64-A646-43FA-2C59-BF6015357C7A}"/>
              </a:ext>
            </a:extLst>
          </p:cNvPr>
          <p:cNvSpPr txBox="1"/>
          <p:nvPr/>
        </p:nvSpPr>
        <p:spPr>
          <a:xfrm>
            <a:off x="1698376" y="105438"/>
            <a:ext cx="952505" cy="369332"/>
          </a:xfrm>
          <a:prstGeom prst="rect">
            <a:avLst/>
          </a:prstGeom>
          <a:noFill/>
        </p:spPr>
        <p:txBody>
          <a:bodyPr wrap="none" rtlCol="0">
            <a:spAutoFit/>
          </a:bodyPr>
          <a:lstStyle/>
          <a:p>
            <a:r>
              <a:rPr lang="hr-HR" dirty="0"/>
              <a:t>Došašće</a:t>
            </a:r>
          </a:p>
        </p:txBody>
      </p:sp>
      <p:sp>
        <p:nvSpPr>
          <p:cNvPr id="75" name="TekstniOkvir 74">
            <a:extLst>
              <a:ext uri="{FF2B5EF4-FFF2-40B4-BE49-F238E27FC236}">
                <a16:creationId xmlns:a16="http://schemas.microsoft.com/office/drawing/2014/main" id="{52F41BC8-BAB0-1CDA-1EC9-DE8CDC5B770E}"/>
              </a:ext>
            </a:extLst>
          </p:cNvPr>
          <p:cNvSpPr txBox="1"/>
          <p:nvPr/>
        </p:nvSpPr>
        <p:spPr>
          <a:xfrm>
            <a:off x="1044078" y="2007602"/>
            <a:ext cx="1061444" cy="369332"/>
          </a:xfrm>
          <a:prstGeom prst="rect">
            <a:avLst/>
          </a:prstGeom>
          <a:noFill/>
        </p:spPr>
        <p:txBody>
          <a:bodyPr wrap="none" rtlCol="0">
            <a:spAutoFit/>
          </a:bodyPr>
          <a:lstStyle/>
          <a:p>
            <a:r>
              <a:rPr lang="hr-HR" dirty="0"/>
              <a:t>Krist Kralj</a:t>
            </a:r>
          </a:p>
        </p:txBody>
      </p:sp>
      <p:sp>
        <p:nvSpPr>
          <p:cNvPr id="76" name="TekstniOkvir 75">
            <a:extLst>
              <a:ext uri="{FF2B5EF4-FFF2-40B4-BE49-F238E27FC236}">
                <a16:creationId xmlns:a16="http://schemas.microsoft.com/office/drawing/2014/main" id="{C58A6CC5-BEF2-67F4-3AB8-C2FFCECB222D}"/>
              </a:ext>
            </a:extLst>
          </p:cNvPr>
          <p:cNvSpPr txBox="1"/>
          <p:nvPr/>
        </p:nvSpPr>
        <p:spPr>
          <a:xfrm>
            <a:off x="119035" y="747428"/>
            <a:ext cx="1023205" cy="923330"/>
          </a:xfrm>
          <a:prstGeom prst="rect">
            <a:avLst/>
          </a:prstGeom>
          <a:noFill/>
        </p:spPr>
        <p:txBody>
          <a:bodyPr wrap="square" rtlCol="0">
            <a:spAutoFit/>
          </a:bodyPr>
          <a:lstStyle/>
          <a:p>
            <a:pPr algn="ctr"/>
            <a:r>
              <a:rPr lang="hr-HR" dirty="0"/>
              <a:t>1. nedjelja došašća</a:t>
            </a:r>
          </a:p>
        </p:txBody>
      </p:sp>
      <p:sp>
        <p:nvSpPr>
          <p:cNvPr id="77" name="TekstniOkvir 76">
            <a:extLst>
              <a:ext uri="{FF2B5EF4-FFF2-40B4-BE49-F238E27FC236}">
                <a16:creationId xmlns:a16="http://schemas.microsoft.com/office/drawing/2014/main" id="{2B8BD3AF-A7E2-FF1D-AEA9-1CB723211B16}"/>
              </a:ext>
            </a:extLst>
          </p:cNvPr>
          <p:cNvSpPr txBox="1"/>
          <p:nvPr/>
        </p:nvSpPr>
        <p:spPr>
          <a:xfrm>
            <a:off x="4492015" y="144114"/>
            <a:ext cx="670568" cy="369332"/>
          </a:xfrm>
          <a:prstGeom prst="rect">
            <a:avLst/>
          </a:prstGeom>
          <a:noFill/>
        </p:spPr>
        <p:txBody>
          <a:bodyPr wrap="none" rtlCol="0">
            <a:spAutoFit/>
          </a:bodyPr>
          <a:lstStyle/>
          <a:p>
            <a:r>
              <a:rPr lang="hr-HR" dirty="0"/>
              <a:t>Božić</a:t>
            </a:r>
          </a:p>
        </p:txBody>
      </p:sp>
      <p:sp>
        <p:nvSpPr>
          <p:cNvPr id="78" name="TekstniOkvir 77">
            <a:extLst>
              <a:ext uri="{FF2B5EF4-FFF2-40B4-BE49-F238E27FC236}">
                <a16:creationId xmlns:a16="http://schemas.microsoft.com/office/drawing/2014/main" id="{9FA01323-81CF-9B98-F3DA-598A01697F13}"/>
              </a:ext>
            </a:extLst>
          </p:cNvPr>
          <p:cNvSpPr txBox="1"/>
          <p:nvPr/>
        </p:nvSpPr>
        <p:spPr>
          <a:xfrm>
            <a:off x="885060" y="4729255"/>
            <a:ext cx="1786451" cy="369332"/>
          </a:xfrm>
          <a:prstGeom prst="rect">
            <a:avLst/>
          </a:prstGeom>
          <a:noFill/>
        </p:spPr>
        <p:txBody>
          <a:bodyPr wrap="none" rtlCol="0">
            <a:spAutoFit/>
          </a:bodyPr>
          <a:lstStyle/>
          <a:p>
            <a:r>
              <a:rPr lang="hr-HR" dirty="0"/>
              <a:t>Presveto Trojstvo</a:t>
            </a:r>
          </a:p>
        </p:txBody>
      </p:sp>
      <mc:AlternateContent xmlns:mc="http://schemas.openxmlformats.org/markup-compatibility/2006" xmlns:p14="http://schemas.microsoft.com/office/powerpoint/2010/main">
        <mc:Choice Requires="p14">
          <p:contentPart p14:bwMode="auto" r:id="rId37">
            <p14:nvContentPartPr>
              <p14:cNvPr id="79" name="Rukopis 78">
                <a:extLst>
                  <a:ext uri="{FF2B5EF4-FFF2-40B4-BE49-F238E27FC236}">
                    <a16:creationId xmlns:a16="http://schemas.microsoft.com/office/drawing/2014/main" id="{22C6AF49-B9FD-3BEF-4A93-3DC292F2CFEA}"/>
                  </a:ext>
                </a:extLst>
              </p14:cNvPr>
              <p14:cNvContentPartPr/>
              <p14:nvPr/>
            </p14:nvContentPartPr>
            <p14:xfrm>
              <a:off x="2133240" y="4449240"/>
              <a:ext cx="776880" cy="300600"/>
            </p14:xfrm>
          </p:contentPart>
        </mc:Choice>
        <mc:Fallback xmlns="">
          <p:pic>
            <p:nvPicPr>
              <p:cNvPr id="79" name="Rukopis 78">
                <a:extLst>
                  <a:ext uri="{FF2B5EF4-FFF2-40B4-BE49-F238E27FC236}">
                    <a16:creationId xmlns:a16="http://schemas.microsoft.com/office/drawing/2014/main" id="{22C6AF49-B9FD-3BEF-4A93-3DC292F2CFEA}"/>
                  </a:ext>
                </a:extLst>
              </p:cNvPr>
              <p:cNvPicPr/>
              <p:nvPr/>
            </p:nvPicPr>
            <p:blipFill>
              <a:blip r:embed="rId38"/>
              <a:stretch>
                <a:fillRect/>
              </a:stretch>
            </p:blipFill>
            <p:spPr>
              <a:xfrm>
                <a:off x="2124240" y="4440240"/>
                <a:ext cx="79452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2" name="Rukopis 81">
                <a:extLst>
                  <a:ext uri="{FF2B5EF4-FFF2-40B4-BE49-F238E27FC236}">
                    <a16:creationId xmlns:a16="http://schemas.microsoft.com/office/drawing/2014/main" id="{E6190330-4CA2-ECB3-A83E-176AB0C54A9A}"/>
                  </a:ext>
                </a:extLst>
              </p14:cNvPr>
              <p14:cNvContentPartPr/>
              <p14:nvPr/>
            </p14:nvContentPartPr>
            <p14:xfrm>
              <a:off x="-1194240" y="2006280"/>
              <a:ext cx="360" cy="360"/>
            </p14:xfrm>
          </p:contentPart>
        </mc:Choice>
        <mc:Fallback xmlns="">
          <p:pic>
            <p:nvPicPr>
              <p:cNvPr id="82" name="Rukopis 81">
                <a:extLst>
                  <a:ext uri="{FF2B5EF4-FFF2-40B4-BE49-F238E27FC236}">
                    <a16:creationId xmlns:a16="http://schemas.microsoft.com/office/drawing/2014/main" id="{E6190330-4CA2-ECB3-A83E-176AB0C54A9A}"/>
                  </a:ext>
                </a:extLst>
              </p:cNvPr>
              <p:cNvPicPr/>
              <p:nvPr/>
            </p:nvPicPr>
            <p:blipFill>
              <a:blip r:embed="rId36"/>
              <a:stretch>
                <a:fillRect/>
              </a:stretch>
            </p:blipFill>
            <p:spPr>
              <a:xfrm>
                <a:off x="-1203240" y="1997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3" name="Rukopis 82">
                <a:extLst>
                  <a:ext uri="{FF2B5EF4-FFF2-40B4-BE49-F238E27FC236}">
                    <a16:creationId xmlns:a16="http://schemas.microsoft.com/office/drawing/2014/main" id="{D745381D-ECAF-DE1A-D399-661A35E7E0D1}"/>
                  </a:ext>
                </a:extLst>
              </p14:cNvPr>
              <p14:cNvContentPartPr/>
              <p14:nvPr/>
            </p14:nvContentPartPr>
            <p14:xfrm>
              <a:off x="-1194240" y="2006280"/>
              <a:ext cx="360" cy="360"/>
            </p14:xfrm>
          </p:contentPart>
        </mc:Choice>
        <mc:Fallback xmlns="">
          <p:pic>
            <p:nvPicPr>
              <p:cNvPr id="83" name="Rukopis 82">
                <a:extLst>
                  <a:ext uri="{FF2B5EF4-FFF2-40B4-BE49-F238E27FC236}">
                    <a16:creationId xmlns:a16="http://schemas.microsoft.com/office/drawing/2014/main" id="{D745381D-ECAF-DE1A-D399-661A35E7E0D1}"/>
                  </a:ext>
                </a:extLst>
              </p:cNvPr>
              <p:cNvPicPr/>
              <p:nvPr/>
            </p:nvPicPr>
            <p:blipFill>
              <a:blip r:embed="rId36"/>
              <a:stretch>
                <a:fillRect/>
              </a:stretch>
            </p:blipFill>
            <p:spPr>
              <a:xfrm>
                <a:off x="-1203240" y="1997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4" name="Rukopis 83">
                <a:extLst>
                  <a:ext uri="{FF2B5EF4-FFF2-40B4-BE49-F238E27FC236}">
                    <a16:creationId xmlns:a16="http://schemas.microsoft.com/office/drawing/2014/main" id="{52C32017-81F1-7473-5C02-2EEC69EA5BDE}"/>
                  </a:ext>
                </a:extLst>
              </p14:cNvPr>
              <p14:cNvContentPartPr/>
              <p14:nvPr/>
            </p14:nvContentPartPr>
            <p14:xfrm>
              <a:off x="-1194240" y="2006280"/>
              <a:ext cx="360" cy="360"/>
            </p14:xfrm>
          </p:contentPart>
        </mc:Choice>
        <mc:Fallback xmlns="">
          <p:pic>
            <p:nvPicPr>
              <p:cNvPr id="84" name="Rukopis 83">
                <a:extLst>
                  <a:ext uri="{FF2B5EF4-FFF2-40B4-BE49-F238E27FC236}">
                    <a16:creationId xmlns:a16="http://schemas.microsoft.com/office/drawing/2014/main" id="{52C32017-81F1-7473-5C02-2EEC69EA5BDE}"/>
                  </a:ext>
                </a:extLst>
              </p:cNvPr>
              <p:cNvPicPr/>
              <p:nvPr/>
            </p:nvPicPr>
            <p:blipFill>
              <a:blip r:embed="rId36"/>
              <a:stretch>
                <a:fillRect/>
              </a:stretch>
            </p:blipFill>
            <p:spPr>
              <a:xfrm>
                <a:off x="-1203240" y="1997280"/>
                <a:ext cx="18000" cy="18000"/>
              </a:xfrm>
              <a:prstGeom prst="rect">
                <a:avLst/>
              </a:prstGeom>
            </p:spPr>
          </p:pic>
        </mc:Fallback>
      </mc:AlternateContent>
    </p:spTree>
    <p:extLst>
      <p:ext uri="{BB962C8B-B14F-4D97-AF65-F5344CB8AC3E}">
        <p14:creationId xmlns:p14="http://schemas.microsoft.com/office/powerpoint/2010/main" val="23659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4B5F5CD0-BE1B-9069-3DAC-1E0B69BC401D}"/>
              </a:ext>
            </a:extLst>
          </p:cNvPr>
          <p:cNvPicPr>
            <a:picLocks noChangeAspect="1"/>
          </p:cNvPicPr>
          <p:nvPr/>
        </p:nvPicPr>
        <p:blipFill rotWithShape="1">
          <a:blip r:embed="rId3"/>
          <a:srcRect l="11483" t="25375" r="27614" b="29700"/>
          <a:stretch/>
        </p:blipFill>
        <p:spPr>
          <a:xfrm>
            <a:off x="-4775" y="1530984"/>
            <a:ext cx="9148775" cy="3796031"/>
          </a:xfrm>
          <a:prstGeom prst="rect">
            <a:avLst/>
          </a:prstGeom>
        </p:spPr>
      </p:pic>
      <p:sp>
        <p:nvSpPr>
          <p:cNvPr id="4" name="TekstniOkvir 3">
            <a:extLst>
              <a:ext uri="{FF2B5EF4-FFF2-40B4-BE49-F238E27FC236}">
                <a16:creationId xmlns:a16="http://schemas.microsoft.com/office/drawing/2014/main" id="{4DF4EC19-2275-43D8-7B58-8BBCFA654A91}"/>
              </a:ext>
            </a:extLst>
          </p:cNvPr>
          <p:cNvSpPr txBox="1"/>
          <p:nvPr/>
        </p:nvSpPr>
        <p:spPr>
          <a:xfrm>
            <a:off x="815546" y="598759"/>
            <a:ext cx="2895344" cy="584775"/>
          </a:xfrm>
          <a:prstGeom prst="rect">
            <a:avLst/>
          </a:prstGeom>
          <a:noFill/>
        </p:spPr>
        <p:txBody>
          <a:bodyPr wrap="none" rtlCol="0">
            <a:spAutoFit/>
          </a:bodyPr>
          <a:lstStyle/>
          <a:p>
            <a:r>
              <a:rPr lang="hr-HR" sz="3200" b="1" dirty="0">
                <a:latin typeface="Arial" panose="020B0604020202020204" pitchFamily="34" charset="0"/>
                <a:cs typeface="Arial" panose="020B0604020202020204" pitchFamily="34" charset="0"/>
              </a:rPr>
              <a:t>Poigrajmo se!</a:t>
            </a:r>
          </a:p>
        </p:txBody>
      </p:sp>
      <p:sp>
        <p:nvSpPr>
          <p:cNvPr id="5" name="TekstniOkvir 4">
            <a:extLst>
              <a:ext uri="{FF2B5EF4-FFF2-40B4-BE49-F238E27FC236}">
                <a16:creationId xmlns:a16="http://schemas.microsoft.com/office/drawing/2014/main" id="{93958AAC-2C52-71BC-69F9-76502EB6CE5F}"/>
              </a:ext>
            </a:extLst>
          </p:cNvPr>
          <p:cNvSpPr txBox="1"/>
          <p:nvPr/>
        </p:nvSpPr>
        <p:spPr>
          <a:xfrm>
            <a:off x="2771776" y="5824207"/>
            <a:ext cx="5622052" cy="646331"/>
          </a:xfrm>
          <a:prstGeom prst="rect">
            <a:avLst/>
          </a:prstGeom>
          <a:noFill/>
        </p:spPr>
        <p:txBody>
          <a:bodyPr wrap="none" rtlCol="0">
            <a:spAutoFit/>
          </a:bodyPr>
          <a:lstStyle/>
          <a:p>
            <a:r>
              <a:rPr lang="hr-HR" sz="3600" dirty="0">
                <a:latin typeface="Arial" panose="020B0604020202020204" pitchFamily="34" charset="0"/>
                <a:cs typeface="Arial" panose="020B0604020202020204" pitchFamily="34" charset="0"/>
                <a:hlinkClick r:id="rId4"/>
              </a:rPr>
              <a:t>https://bit.ly/LITURGIJSKA</a:t>
            </a:r>
            <a:endParaRPr lang="hr-H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774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utnik 4">
            <a:extLst>
              <a:ext uri="{FF2B5EF4-FFF2-40B4-BE49-F238E27FC236}">
                <a16:creationId xmlns:a16="http://schemas.microsoft.com/office/drawing/2014/main" id="{FC309A4B-0061-5875-04CD-D3D565DFE0E9}"/>
              </a:ext>
            </a:extLst>
          </p:cNvPr>
          <p:cNvSpPr/>
          <p:nvPr/>
        </p:nvSpPr>
        <p:spPr>
          <a:xfrm>
            <a:off x="321276" y="901700"/>
            <a:ext cx="8606824" cy="570916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ekstniOkvir 1">
            <a:extLst>
              <a:ext uri="{FF2B5EF4-FFF2-40B4-BE49-F238E27FC236}">
                <a16:creationId xmlns:a16="http://schemas.microsoft.com/office/drawing/2014/main" id="{EDC5A4F3-B2DC-D1D8-226F-67DC6689107F}"/>
              </a:ext>
            </a:extLst>
          </p:cNvPr>
          <p:cNvSpPr txBox="1"/>
          <p:nvPr/>
        </p:nvSpPr>
        <p:spPr>
          <a:xfrm>
            <a:off x="321276" y="247135"/>
            <a:ext cx="1975349" cy="523220"/>
          </a:xfrm>
          <a:prstGeom prst="rect">
            <a:avLst/>
          </a:prstGeom>
          <a:noFill/>
        </p:spPr>
        <p:txBody>
          <a:bodyPr wrap="none" rtlCol="0">
            <a:spAutoFit/>
          </a:bodyPr>
          <a:lstStyle/>
          <a:p>
            <a:r>
              <a:rPr lang="hr-HR" sz="2800" dirty="0"/>
              <a:t>PLAN PLOČE</a:t>
            </a:r>
          </a:p>
        </p:txBody>
      </p:sp>
      <p:sp>
        <p:nvSpPr>
          <p:cNvPr id="3" name="TekstniOkvir 2">
            <a:extLst>
              <a:ext uri="{FF2B5EF4-FFF2-40B4-BE49-F238E27FC236}">
                <a16:creationId xmlns:a16="http://schemas.microsoft.com/office/drawing/2014/main" id="{0045358D-A44D-0ACF-4958-C82932BEB674}"/>
              </a:ext>
            </a:extLst>
          </p:cNvPr>
          <p:cNvSpPr txBox="1"/>
          <p:nvPr/>
        </p:nvSpPr>
        <p:spPr>
          <a:xfrm>
            <a:off x="3222912" y="1000897"/>
            <a:ext cx="2698175" cy="646331"/>
          </a:xfrm>
          <a:prstGeom prst="rect">
            <a:avLst/>
          </a:prstGeom>
          <a:noFill/>
        </p:spPr>
        <p:txBody>
          <a:bodyPr wrap="none" rtlCol="0">
            <a:spAutoFit/>
          </a:bodyPr>
          <a:lstStyle/>
          <a:p>
            <a:pPr algn="ctr"/>
            <a:r>
              <a:rPr lang="hr-HR" sz="3600" dirty="0">
                <a:solidFill>
                  <a:schemeClr val="bg1"/>
                </a:solidFill>
                <a:latin typeface="Arial" panose="020B0604020202020204" pitchFamily="34" charset="0"/>
                <a:cs typeface="Arial" panose="020B0604020202020204" pitchFamily="34" charset="0"/>
              </a:rPr>
              <a:t>Učimo moliti</a:t>
            </a:r>
          </a:p>
        </p:txBody>
      </p:sp>
      <p:sp>
        <p:nvSpPr>
          <p:cNvPr id="4" name="TekstniOkvir 3">
            <a:extLst>
              <a:ext uri="{FF2B5EF4-FFF2-40B4-BE49-F238E27FC236}">
                <a16:creationId xmlns:a16="http://schemas.microsoft.com/office/drawing/2014/main" id="{C0A65903-F4BF-688C-177A-ADB9AB4DE2DA}"/>
              </a:ext>
            </a:extLst>
          </p:cNvPr>
          <p:cNvSpPr txBox="1"/>
          <p:nvPr/>
        </p:nvSpPr>
        <p:spPr>
          <a:xfrm>
            <a:off x="660100" y="1758777"/>
            <a:ext cx="8109912" cy="4524315"/>
          </a:xfrm>
          <a:prstGeom prst="rect">
            <a:avLst/>
          </a:prstGeom>
          <a:noFill/>
        </p:spPr>
        <p:txBody>
          <a:bodyPr wrap="none" rtlCol="0">
            <a:spAutoFit/>
          </a:bodyPr>
          <a:lstStyle/>
          <a:p>
            <a:r>
              <a:rPr lang="hr-HR" sz="3600" dirty="0">
                <a:solidFill>
                  <a:schemeClr val="bg1"/>
                </a:solidFill>
                <a:latin typeface="Arial" panose="020B0604020202020204" pitchFamily="34" charset="0"/>
                <a:cs typeface="Arial" panose="020B0604020202020204" pitchFamily="34" charset="0"/>
              </a:rPr>
              <a:t>Isus je naučio svoje učenike i nas </a:t>
            </a:r>
          </a:p>
          <a:p>
            <a:r>
              <a:rPr lang="hr-HR" sz="3600" dirty="0">
                <a:solidFill>
                  <a:schemeClr val="bg1"/>
                </a:solidFill>
                <a:latin typeface="Arial" panose="020B0604020202020204" pitchFamily="34" charset="0"/>
                <a:cs typeface="Arial" panose="020B0604020202020204" pitchFamily="34" charset="0"/>
              </a:rPr>
              <a:t>moliti Oče naš.</a:t>
            </a:r>
          </a:p>
          <a:p>
            <a:r>
              <a:rPr lang="hr-HR" sz="3600" dirty="0">
                <a:solidFill>
                  <a:schemeClr val="bg1"/>
                </a:solidFill>
                <a:latin typeface="Arial" panose="020B0604020202020204" pitchFamily="34" charset="0"/>
                <a:cs typeface="Arial" panose="020B0604020202020204" pitchFamily="34" charset="0"/>
              </a:rPr>
              <a:t>Molitvene geste su: stajanje, sjedenje, </a:t>
            </a:r>
          </a:p>
          <a:p>
            <a:r>
              <a:rPr lang="hr-HR" sz="3600" dirty="0">
                <a:solidFill>
                  <a:schemeClr val="bg1"/>
                </a:solidFill>
                <a:latin typeface="Arial" panose="020B0604020202020204" pitchFamily="34" charset="0"/>
                <a:cs typeface="Arial" panose="020B0604020202020204" pitchFamily="34" charset="0"/>
              </a:rPr>
              <a:t>klečanje, podignute ruke…</a:t>
            </a:r>
          </a:p>
          <a:p>
            <a:r>
              <a:rPr lang="hr-HR" sz="3600" dirty="0">
                <a:solidFill>
                  <a:schemeClr val="bg1"/>
                </a:solidFill>
                <a:latin typeface="Arial" panose="020B0604020202020204" pitchFamily="34" charset="0"/>
                <a:cs typeface="Arial" panose="020B0604020202020204" pitchFamily="34" charset="0"/>
              </a:rPr>
              <a:t>Liturgijska godina je skup </a:t>
            </a:r>
          </a:p>
          <a:p>
            <a:r>
              <a:rPr lang="hr-HR" sz="3600" dirty="0">
                <a:solidFill>
                  <a:schemeClr val="bg1"/>
                </a:solidFill>
                <a:latin typeface="Arial" panose="020B0604020202020204" pitchFamily="34" charset="0"/>
                <a:cs typeface="Arial" panose="020B0604020202020204" pitchFamily="34" charset="0"/>
              </a:rPr>
              <a:t>crkvenih slavlja u godini. </a:t>
            </a:r>
          </a:p>
          <a:p>
            <a:r>
              <a:rPr lang="hr-HR" sz="3600" dirty="0">
                <a:solidFill>
                  <a:schemeClr val="bg1"/>
                </a:solidFill>
                <a:latin typeface="Arial" panose="020B0604020202020204" pitchFamily="34" charset="0"/>
                <a:cs typeface="Arial" panose="020B0604020202020204" pitchFamily="34" charset="0"/>
              </a:rPr>
              <a:t>Počinje 1. nedjeljom došašća, </a:t>
            </a:r>
          </a:p>
          <a:p>
            <a:r>
              <a:rPr lang="hr-HR" sz="3600" dirty="0">
                <a:solidFill>
                  <a:schemeClr val="bg1"/>
                </a:solidFill>
                <a:latin typeface="Arial" panose="020B0604020202020204" pitchFamily="34" charset="0"/>
                <a:cs typeface="Arial" panose="020B0604020202020204" pitchFamily="34" charset="0"/>
              </a:rPr>
              <a:t>a završava svetkovinom Krista Kralja.</a:t>
            </a:r>
          </a:p>
        </p:txBody>
      </p:sp>
    </p:spTree>
    <p:extLst>
      <p:ext uri="{BB962C8B-B14F-4D97-AF65-F5344CB8AC3E}">
        <p14:creationId xmlns:p14="http://schemas.microsoft.com/office/powerpoint/2010/main" val="196156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EB94B8-F800-B9F2-13FE-AEC3C9DC089F}"/>
              </a:ext>
            </a:extLst>
          </p:cNvPr>
          <p:cNvSpPr>
            <a:spLocks noChangeArrowheads="1"/>
          </p:cNvSpPr>
          <p:nvPr/>
        </p:nvSpPr>
        <p:spPr bwMode="auto">
          <a:xfrm>
            <a:off x="465439" y="1441786"/>
            <a:ext cx="72657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Pozorno pratim nastavu i upute za rad.</a:t>
            </a:r>
            <a:endParaRPr kumimoji="0" lang="hr-HR" altLang="sr-Latn-R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Slika 2" descr="Slika na kojoj se prikazuje emotikon, žuto, smješko&#10;&#10;Opis je automatski generiran">
            <a:extLst>
              <a:ext uri="{FF2B5EF4-FFF2-40B4-BE49-F238E27FC236}">
                <a16:creationId xmlns:a16="http://schemas.microsoft.com/office/drawing/2014/main" id="{90303299-4C11-0010-CC99-22CFB5DC6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697" b="7651"/>
          <a:stretch>
            <a:fillRect/>
          </a:stretch>
        </p:blipFill>
        <p:spPr bwMode="auto">
          <a:xfrm>
            <a:off x="1335143" y="4231909"/>
            <a:ext cx="5910648" cy="2026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648991-0C3B-EB65-ADA6-452DCA2C15F7}"/>
              </a:ext>
            </a:extLst>
          </p:cNvPr>
          <p:cNvSpPr>
            <a:spLocks noChangeArrowheads="1"/>
          </p:cNvSpPr>
          <p:nvPr/>
        </p:nvSpPr>
        <p:spPr bwMode="auto">
          <a:xfrm>
            <a:off x="2325130" y="526173"/>
            <a:ext cx="44937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r-HR" altLang="sr-Latn-RS" sz="32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SAMOVREDNOVANJE</a:t>
            </a:r>
            <a:endParaRPr kumimoji="0" lang="hr-HR" altLang="sr-Latn-RS" sz="14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kstniOkvir 4">
            <a:extLst>
              <a:ext uri="{FF2B5EF4-FFF2-40B4-BE49-F238E27FC236}">
                <a16:creationId xmlns:a16="http://schemas.microsoft.com/office/drawing/2014/main" id="{0D3764D5-0465-A096-B34C-CA5DD2423A03}"/>
              </a:ext>
            </a:extLst>
          </p:cNvPr>
          <p:cNvSpPr txBox="1"/>
          <p:nvPr/>
        </p:nvSpPr>
        <p:spPr>
          <a:xfrm>
            <a:off x="2325130" y="2357400"/>
            <a:ext cx="6685004" cy="523220"/>
          </a:xfrm>
          <a:prstGeom prst="rect">
            <a:avLst/>
          </a:prstGeom>
          <a:noFill/>
        </p:spPr>
        <p:txBody>
          <a:bodyPr wrap="square">
            <a:spAutoFit/>
          </a:bodyPr>
          <a:lstStyle/>
          <a:p>
            <a:r>
              <a:rPr lang="pl-PL" sz="2800" dirty="0">
                <a:latin typeface="Arial" panose="020B0604020202020204" pitchFamily="34" charset="0"/>
                <a:cs typeface="Arial" panose="020B0604020202020204" pitchFamily="34" charset="0"/>
              </a:rPr>
              <a:t>Pitam ako mi nešto nije jasno.</a:t>
            </a:r>
            <a:endParaRPr lang="hr-HR" sz="2800" dirty="0">
              <a:latin typeface="Arial" panose="020B0604020202020204" pitchFamily="34" charset="0"/>
              <a:cs typeface="Arial" panose="020B0604020202020204" pitchFamily="34" charset="0"/>
            </a:endParaRPr>
          </a:p>
        </p:txBody>
      </p:sp>
      <p:sp>
        <p:nvSpPr>
          <p:cNvPr id="7" name="TekstniOkvir 6">
            <a:extLst>
              <a:ext uri="{FF2B5EF4-FFF2-40B4-BE49-F238E27FC236}">
                <a16:creationId xmlns:a16="http://schemas.microsoft.com/office/drawing/2014/main" id="{04E28DF1-33FD-6BC4-3557-2E3992229CA9}"/>
              </a:ext>
            </a:extLst>
          </p:cNvPr>
          <p:cNvSpPr txBox="1"/>
          <p:nvPr/>
        </p:nvSpPr>
        <p:spPr>
          <a:xfrm>
            <a:off x="432488" y="3211458"/>
            <a:ext cx="7068064" cy="658835"/>
          </a:xfrm>
          <a:prstGeom prst="rect">
            <a:avLst/>
          </a:prstGeom>
          <a:noFill/>
        </p:spPr>
        <p:txBody>
          <a:bodyPr wrap="square">
            <a:spAutoFit/>
          </a:bodyPr>
          <a:lstStyle/>
          <a:p>
            <a:pPr marL="71755" marR="71755">
              <a:lnSpc>
                <a:spcPct val="150000"/>
              </a:lnSpc>
            </a:pPr>
            <a:r>
              <a:rPr lang="hr-HR" sz="2800" dirty="0">
                <a:effectLst/>
                <a:latin typeface="Arial" panose="020B0604020202020204" pitchFamily="34" charset="0"/>
                <a:ea typeface="Calibri" panose="020F0502020204030204" pitchFamily="34" charset="0"/>
                <a:cs typeface="Arial" panose="020B0604020202020204" pitchFamily="34" charset="0"/>
              </a:rPr>
              <a:t>Razumijem zašto učim ovo gradivo…</a:t>
            </a:r>
          </a:p>
        </p:txBody>
      </p:sp>
    </p:spTree>
    <p:extLst>
      <p:ext uri="{BB962C8B-B14F-4D97-AF65-F5344CB8AC3E}">
        <p14:creationId xmlns:p14="http://schemas.microsoft.com/office/powerpoint/2010/main" val="319712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hlinkClick r:id="rId3"/>
            <a:extLst>
              <a:ext uri="{FF2B5EF4-FFF2-40B4-BE49-F238E27FC236}">
                <a16:creationId xmlns:a16="http://schemas.microsoft.com/office/drawing/2014/main" id="{B6A76E56-087E-4FB0-D1B0-17AC5454081C}"/>
              </a:ext>
            </a:extLst>
          </p:cNvPr>
          <p:cNvPicPr>
            <a:picLocks noChangeAspect="1"/>
          </p:cNvPicPr>
          <p:nvPr/>
        </p:nvPicPr>
        <p:blipFill rotWithShape="1">
          <a:blip r:embed="rId4"/>
          <a:srcRect l="24421" t="22445" r="37789" b="14866"/>
          <a:stretch/>
        </p:blipFill>
        <p:spPr>
          <a:xfrm>
            <a:off x="1886549" y="1557403"/>
            <a:ext cx="5370897" cy="5011839"/>
          </a:xfrm>
          <a:prstGeom prst="rect">
            <a:avLst/>
          </a:prstGeom>
        </p:spPr>
      </p:pic>
      <p:sp>
        <p:nvSpPr>
          <p:cNvPr id="4" name="TekstniOkvir 3">
            <a:extLst>
              <a:ext uri="{FF2B5EF4-FFF2-40B4-BE49-F238E27FC236}">
                <a16:creationId xmlns:a16="http://schemas.microsoft.com/office/drawing/2014/main" id="{7E40520F-4054-D2FE-A17A-930F539F0176}"/>
              </a:ext>
            </a:extLst>
          </p:cNvPr>
          <p:cNvSpPr txBox="1"/>
          <p:nvPr/>
        </p:nvSpPr>
        <p:spPr>
          <a:xfrm>
            <a:off x="777819" y="827772"/>
            <a:ext cx="7588359" cy="646331"/>
          </a:xfrm>
          <a:prstGeom prst="rect">
            <a:avLst/>
          </a:prstGeom>
          <a:noFill/>
        </p:spPr>
        <p:txBody>
          <a:bodyPr wrap="none" rtlCol="0">
            <a:spAutoFit/>
          </a:bodyPr>
          <a:lstStyle/>
          <a:p>
            <a:r>
              <a:rPr lang="hr-HR" sz="3600" dirty="0">
                <a:latin typeface="Arial" panose="020B0604020202020204" pitchFamily="34" charset="0"/>
                <a:cs typeface="Arial" panose="020B0604020202020204" pitchFamily="34" charset="0"/>
              </a:rPr>
              <a:t>Ponovimo: </a:t>
            </a:r>
            <a:r>
              <a:rPr lang="hr-HR" sz="3600" dirty="0">
                <a:latin typeface="Arial" panose="020B0604020202020204" pitchFamily="34" charset="0"/>
                <a:cs typeface="Arial" panose="020B0604020202020204" pitchFamily="34" charset="0"/>
                <a:hlinkClick r:id="rId3"/>
              </a:rPr>
              <a:t>https://bit.ly/MOLITVA22</a:t>
            </a:r>
            <a:r>
              <a:rPr lang="hr-HR"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094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AFAF363-4C80-6E2A-4CAD-60EBF15F78A6}"/>
              </a:ext>
            </a:extLst>
          </p:cNvPr>
          <p:cNvPicPr>
            <a:picLocks noChangeAspect="1"/>
          </p:cNvPicPr>
          <p:nvPr/>
        </p:nvPicPr>
        <p:blipFill rotWithShape="1">
          <a:blip r:embed="rId3"/>
          <a:srcRect l="20135" t="26336" r="19325" b="16006"/>
          <a:stretch/>
        </p:blipFill>
        <p:spPr>
          <a:xfrm>
            <a:off x="0" y="979713"/>
            <a:ext cx="9144000" cy="4898573"/>
          </a:xfrm>
          <a:prstGeom prst="rect">
            <a:avLst/>
          </a:prstGeom>
        </p:spPr>
      </p:pic>
    </p:spTree>
    <p:extLst>
      <p:ext uri="{BB962C8B-B14F-4D97-AF65-F5344CB8AC3E}">
        <p14:creationId xmlns:p14="http://schemas.microsoft.com/office/powerpoint/2010/main" val="44112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D8100058-2880-48C3-94FA-2A4BD0B765D9}"/>
              </a:ext>
            </a:extLst>
          </p:cNvPr>
          <p:cNvPicPr>
            <a:picLocks noChangeAspect="1"/>
          </p:cNvPicPr>
          <p:nvPr/>
        </p:nvPicPr>
        <p:blipFill rotWithShape="1">
          <a:blip r:embed="rId3"/>
          <a:srcRect l="18919" t="41231" r="18783" b="19129"/>
          <a:stretch/>
        </p:blipFill>
        <p:spPr>
          <a:xfrm>
            <a:off x="0" y="1792601"/>
            <a:ext cx="9144000" cy="3272798"/>
          </a:xfrm>
          <a:prstGeom prst="rect">
            <a:avLst/>
          </a:prstGeom>
        </p:spPr>
      </p:pic>
    </p:spTree>
    <p:extLst>
      <p:ext uri="{BB962C8B-B14F-4D97-AF65-F5344CB8AC3E}">
        <p14:creationId xmlns:p14="http://schemas.microsoft.com/office/powerpoint/2010/main" val="1412406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kstniOkvir 4">
            <a:extLst>
              <a:ext uri="{FF2B5EF4-FFF2-40B4-BE49-F238E27FC236}">
                <a16:creationId xmlns:a16="http://schemas.microsoft.com/office/drawing/2014/main" id="{61859464-EC38-9B6A-7BBA-F9D5B6DAFE35}"/>
              </a:ext>
            </a:extLst>
          </p:cNvPr>
          <p:cNvSpPr txBox="1"/>
          <p:nvPr/>
        </p:nvSpPr>
        <p:spPr>
          <a:xfrm>
            <a:off x="580055" y="992094"/>
            <a:ext cx="3126971"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600" b="1" kern="1200" dirty="0">
                <a:solidFill>
                  <a:schemeClr val="tx1"/>
                </a:solidFill>
                <a:latin typeface="+mj-lt"/>
                <a:ea typeface="+mj-ea"/>
                <a:cs typeface="+mj-cs"/>
              </a:rPr>
              <a:t>Isus  </a:t>
            </a:r>
            <a:r>
              <a:rPr lang="en-US" sz="3600" b="1" kern="1200" dirty="0" err="1">
                <a:solidFill>
                  <a:schemeClr val="tx1"/>
                </a:solidFill>
                <a:latin typeface="+mj-lt"/>
                <a:ea typeface="+mj-ea"/>
                <a:cs typeface="+mj-cs"/>
              </a:rPr>
              <a:t>često</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moli</a:t>
            </a:r>
            <a:endParaRPr lang="hr-HR" sz="3600" b="1" kern="1200" dirty="0">
              <a:solidFill>
                <a:schemeClr val="tx1"/>
              </a:solidFill>
              <a:latin typeface="+mj-lt"/>
              <a:ea typeface="+mj-ea"/>
              <a:cs typeface="+mj-cs"/>
            </a:endParaRPr>
          </a:p>
        </p:txBody>
      </p:sp>
      <p:pic>
        <p:nvPicPr>
          <p:cNvPr id="4" name="Slika 3" descr="Slika na kojoj se prikazuje crno, tama&#10;&#10;Opis je automatski generiran">
            <a:extLst>
              <a:ext uri="{FF2B5EF4-FFF2-40B4-BE49-F238E27FC236}">
                <a16:creationId xmlns:a16="http://schemas.microsoft.com/office/drawing/2014/main" id="{975974DD-F6DE-63CF-1BFF-2A5FCC963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37" y="2576513"/>
            <a:ext cx="4351564" cy="4351564"/>
          </a:xfrm>
          <a:prstGeom prst="rect">
            <a:avLst/>
          </a:prstGeom>
        </p:spPr>
      </p:pic>
    </p:spTree>
    <p:extLst>
      <p:ext uri="{BB962C8B-B14F-4D97-AF65-F5344CB8AC3E}">
        <p14:creationId xmlns:p14="http://schemas.microsoft.com/office/powerpoint/2010/main" val="184854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226AEB9-9D79-2385-49EA-802A7C0261A4}"/>
              </a:ext>
            </a:extLst>
          </p:cNvPr>
          <p:cNvPicPr>
            <a:picLocks noChangeAspect="1"/>
          </p:cNvPicPr>
          <p:nvPr/>
        </p:nvPicPr>
        <p:blipFill rotWithShape="1">
          <a:blip r:embed="rId3"/>
          <a:srcRect l="24167" t="23853" r="23916" b="7110"/>
          <a:stretch/>
        </p:blipFill>
        <p:spPr>
          <a:xfrm>
            <a:off x="-1" y="0"/>
            <a:ext cx="9168529" cy="6858000"/>
          </a:xfrm>
          <a:prstGeom prst="rect">
            <a:avLst/>
          </a:prstGeom>
        </p:spPr>
      </p:pic>
    </p:spTree>
    <p:extLst>
      <p:ext uri="{BB962C8B-B14F-4D97-AF65-F5344CB8AC3E}">
        <p14:creationId xmlns:p14="http://schemas.microsoft.com/office/powerpoint/2010/main" val="334635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103D20FC-3149-F7CB-84AC-A711EDBF583A}"/>
              </a:ext>
            </a:extLst>
          </p:cNvPr>
          <p:cNvPicPr>
            <a:picLocks noChangeAspect="1"/>
          </p:cNvPicPr>
          <p:nvPr/>
        </p:nvPicPr>
        <p:blipFill rotWithShape="1">
          <a:blip r:embed="rId3"/>
          <a:srcRect l="24084" t="23556" r="24083" b="7111"/>
          <a:stretch/>
        </p:blipFill>
        <p:spPr>
          <a:xfrm>
            <a:off x="0" y="0"/>
            <a:ext cx="9114692" cy="6858000"/>
          </a:xfrm>
          <a:prstGeom prst="rect">
            <a:avLst/>
          </a:prstGeom>
        </p:spPr>
      </p:pic>
    </p:spTree>
    <p:extLst>
      <p:ext uri="{BB962C8B-B14F-4D97-AF65-F5344CB8AC3E}">
        <p14:creationId xmlns:p14="http://schemas.microsoft.com/office/powerpoint/2010/main" val="151900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režni medijski sadržaji 1" title="Vrijeme molitve i prostori za molitvu">
            <a:hlinkClick r:id="" action="ppaction://media"/>
            <a:extLst>
              <a:ext uri="{FF2B5EF4-FFF2-40B4-BE49-F238E27FC236}">
                <a16:creationId xmlns:a16="http://schemas.microsoft.com/office/drawing/2014/main" id="{E538E20B-E7BE-28E0-60DE-D222BBE9F005}"/>
              </a:ext>
            </a:extLst>
          </p:cNvPr>
          <p:cNvPicPr>
            <a:picLocks noRot="1" noChangeAspect="1"/>
          </p:cNvPicPr>
          <p:nvPr>
            <a:videoFile r:link="rId1"/>
          </p:nvPr>
        </p:nvPicPr>
        <p:blipFill>
          <a:blip r:embed="rId4"/>
          <a:stretch>
            <a:fillRect/>
          </a:stretch>
        </p:blipFill>
        <p:spPr>
          <a:xfrm>
            <a:off x="0" y="845820"/>
            <a:ext cx="9150388" cy="516996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08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1A03A24-EADF-D168-F4AD-53B948570A0B}"/>
              </a:ext>
            </a:extLst>
          </p:cNvPr>
          <p:cNvPicPr>
            <a:picLocks noChangeAspect="1"/>
          </p:cNvPicPr>
          <p:nvPr/>
        </p:nvPicPr>
        <p:blipFill rotWithShape="1">
          <a:blip r:embed="rId3"/>
          <a:srcRect l="24211" t="24129" r="24105" b="7380"/>
          <a:stretch/>
        </p:blipFill>
        <p:spPr>
          <a:xfrm>
            <a:off x="0" y="0"/>
            <a:ext cx="9200210" cy="6858000"/>
          </a:xfrm>
          <a:prstGeom prst="rect">
            <a:avLst/>
          </a:prstGeom>
        </p:spPr>
      </p:pic>
    </p:spTree>
    <p:extLst>
      <p:ext uri="{BB962C8B-B14F-4D97-AF65-F5344CB8AC3E}">
        <p14:creationId xmlns:p14="http://schemas.microsoft.com/office/powerpoint/2010/main" val="4042864653"/>
      </p:ext>
    </p:extLst>
  </p:cSld>
  <p:clrMapOvr>
    <a:masterClrMapping/>
  </p:clrMapOvr>
</p:sld>
</file>

<file path=ppt/theme/theme1.xml><?xml version="1.0" encoding="utf-8"?>
<a:theme xmlns:a="http://schemas.openxmlformats.org/drawingml/2006/main" name="Tema sustava Office">
  <a:themeElements>
    <a:clrScheme name="Tema sustava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sustava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sustav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491</TotalTime>
  <Words>958</Words>
  <Application>Microsoft Office PowerPoint</Application>
  <PresentationFormat>Prikaz na zaslonu (4:3)</PresentationFormat>
  <Paragraphs>123</Paragraphs>
  <Slides>24</Slides>
  <Notes>24</Notes>
  <HiddenSlides>0</HiddenSlides>
  <MMClips>1</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24</vt:i4>
      </vt:variant>
    </vt:vector>
  </HeadingPairs>
  <TitlesOfParts>
    <vt:vector size="29" baseType="lpstr">
      <vt:lpstr>Arial</vt:lpstr>
      <vt:lpstr>Calibri</vt:lpstr>
      <vt:lpstr>Calibri Light</vt:lpstr>
      <vt:lpstr>Cavolini</vt:lpstr>
      <vt:lpstr>Tema sustava Office</vt:lpstr>
      <vt:lpstr>Učimo moliti</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Učimo moliti</dc:title>
  <dc:creator>Martina Horvat</dc:creator>
  <cp:lastModifiedBy>Martina Horvat</cp:lastModifiedBy>
  <cp:revision>10</cp:revision>
  <dcterms:created xsi:type="dcterms:W3CDTF">2023-06-04T15:00:00Z</dcterms:created>
  <dcterms:modified xsi:type="dcterms:W3CDTF">2023-06-11T18:06:27Z</dcterms:modified>
</cp:coreProperties>
</file>