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sigs" ContentType="application/vnd.openxmlformats-package.digital-signature-origin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00B81F"/>
    <a:srgbClr val="FF0000"/>
    <a:srgbClr val="FF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6610" autoAdjust="0"/>
  </p:normalViewPr>
  <p:slideViewPr>
    <p:cSldViewPr>
      <p:cViewPr>
        <p:scale>
          <a:sx n="75" d="100"/>
          <a:sy n="75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90D1B-5758-468B-B43E-9FB671DF79E6}" type="datetimeFigureOut">
              <a:rPr lang="hr-HR" smtClean="0"/>
              <a:pPr/>
              <a:t>11.1.2014.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EF7A-FB92-4010-ABF7-0B742922D7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9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EF7A-FB92-4010-ABF7-0B742922D7F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CCCC-18E6-48EF-807B-29401CAB4C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3050A-B6BE-497F-9038-D4761B101C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1D84-0112-4A8B-A2AF-8E1D6A690F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7DE1-9A3B-4357-87E7-BFBACE178F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AE6D-1CC8-4F46-818D-49D9FE31FB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5E13-7F77-4B3F-B1F1-12A964B3ED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993C-6145-4D33-8D95-4859DF2632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8235-37D4-4C94-80DF-091188F1513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49CC-AB44-4AF1-98E6-46FE2604A3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BB94-6635-4878-9BFD-36AEC99975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FA74-51CA-4D97-A01F-9AAC1BDBBB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DA5AF40-ED91-4D82-9C72-520AAA22A5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517232"/>
            <a:ext cx="84682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TKO ŽELI BITI </a:t>
            </a:r>
            <a:r>
              <a:rPr lang="hr-H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MILIJuNAŠ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Slika 3" descr="51183-criminal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1844825"/>
            <a:ext cx="2857500" cy="2655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96" b="99349" l="1758" r="829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Freeform 3"/>
          <p:cNvSpPr>
            <a:spLocks/>
          </p:cNvSpPr>
          <p:nvPr/>
        </p:nvSpPr>
        <p:spPr bwMode="auto">
          <a:xfrm>
            <a:off x="7235825" y="4652963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4213" y="4821238"/>
            <a:ext cx="5183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chemeClr val="bg1"/>
                </a:solidFill>
              </a:rPr>
              <a:t>Kako se zovu </a:t>
            </a:r>
            <a:r>
              <a:rPr lang="hr-HR" sz="1600" b="1" dirty="0" smtClean="0">
                <a:solidFill>
                  <a:schemeClr val="bg1"/>
                </a:solidFill>
              </a:rPr>
              <a:t>pjesme u kojima se izražava</a:t>
            </a:r>
          </a:p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tuga zbog nevjere i izgubljene slobode?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naricaljke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plačljivke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žalopojke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512" y="6521450"/>
            <a:ext cx="2736850" cy="3365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</a:rPr>
              <a:t>  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67544" y="648866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C </a:t>
            </a:r>
            <a:r>
              <a:rPr lang="hr-HR" sz="1600" b="1" dirty="0" smtClean="0">
                <a:solidFill>
                  <a:schemeClr val="bg1"/>
                </a:solidFill>
              </a:rPr>
              <a:t>tužaljke</a:t>
            </a:r>
            <a:endParaRPr lang="hr-HR" sz="1600" b="1" dirty="0">
              <a:solidFill>
                <a:srgbClr val="FFFF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6848"/>
            <a:ext cx="3811488" cy="381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  <p:bldP spid="1639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64" b="98307" l="2637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563938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Freeform 3"/>
          <p:cNvSpPr>
            <a:spLocks/>
          </p:cNvSpPr>
          <p:nvPr/>
        </p:nvSpPr>
        <p:spPr bwMode="auto">
          <a:xfrm>
            <a:off x="7235825" y="4365625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4213" y="4821238"/>
            <a:ext cx="518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Koji je kralj sagradio Hram u Jeruzalemu?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David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Šaul</a:t>
            </a:r>
            <a:r>
              <a:rPr lang="hr-HR" sz="1600" b="1" dirty="0" smtClean="0">
                <a:solidFill>
                  <a:schemeClr val="bg1"/>
                </a:solidFill>
              </a:rPr>
              <a:t>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Salomon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Roboam</a:t>
            </a:r>
            <a:r>
              <a:rPr lang="hr-HR" sz="1600" b="1" dirty="0" smtClean="0">
                <a:solidFill>
                  <a:schemeClr val="bg1"/>
                </a:solidFill>
              </a:rPr>
              <a:t>.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9987"/>
            <a:ext cx="5256584" cy="33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1" grpId="0"/>
      <p:bldP spid="14342" grpId="0"/>
      <p:bldP spid="14343" grpId="0"/>
      <p:bldP spid="14344" grpId="0"/>
      <p:bldP spid="14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73" b="98438" l="684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50825" y="5876925"/>
            <a:ext cx="2736850" cy="3603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Freeform 3"/>
          <p:cNvSpPr>
            <a:spLocks/>
          </p:cNvSpPr>
          <p:nvPr/>
        </p:nvSpPr>
        <p:spPr bwMode="auto">
          <a:xfrm>
            <a:off x="7235825" y="4076700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4213" y="4652963"/>
            <a:ext cx="5183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chemeClr val="bg1"/>
                </a:solidFill>
              </a:rPr>
              <a:t>Kako se zove </a:t>
            </a:r>
            <a:r>
              <a:rPr lang="hr-HR" sz="1600" b="1" dirty="0" smtClean="0">
                <a:solidFill>
                  <a:schemeClr val="bg1"/>
                </a:solidFill>
              </a:rPr>
              <a:t>prorok koji je zadnji govorio o dolasku Mesije?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Ivan Krstitelj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Ivan Navjestitelj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Jeremija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56" y="487288"/>
            <a:ext cx="2255087" cy="35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3" grpId="0"/>
      <p:bldP spid="17414" grpId="0"/>
      <p:bldP spid="17415" grpId="0"/>
      <p:bldP spid="17416" grpId="0"/>
      <p:bldP spid="17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24" b="99089" l="1563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50825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Freeform 3"/>
          <p:cNvSpPr>
            <a:spLocks/>
          </p:cNvSpPr>
          <p:nvPr/>
        </p:nvSpPr>
        <p:spPr bwMode="auto">
          <a:xfrm>
            <a:off x="7235825" y="3789363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4213" y="4821238"/>
            <a:ext cx="518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Proroci u Izraelu su?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Joel,</a:t>
            </a:r>
            <a:r>
              <a:rPr lang="hr-HR" sz="1600" b="1" dirty="0" err="1" smtClean="0">
                <a:solidFill>
                  <a:schemeClr val="bg1"/>
                </a:solidFill>
              </a:rPr>
              <a:t>Amos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Amos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Natan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Amos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Izaija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Ilija,</a:t>
            </a:r>
            <a:r>
              <a:rPr lang="hr-HR" sz="1600" b="1" dirty="0" err="1" smtClean="0">
                <a:solidFill>
                  <a:schemeClr val="bg1"/>
                </a:solidFill>
              </a:rPr>
              <a:t>Amos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44767"/>
            <a:ext cx="5543971" cy="362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37" grpId="0"/>
      <p:bldP spid="18438" grpId="0"/>
      <p:bldP spid="18439" grpId="0"/>
      <p:bldP spid="18440" grpId="0"/>
      <p:bldP spid="18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22" b="98958" l="1270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63938" y="5876925"/>
            <a:ext cx="2736850" cy="3603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Freeform 3"/>
          <p:cNvSpPr>
            <a:spLocks/>
          </p:cNvSpPr>
          <p:nvPr/>
        </p:nvSpPr>
        <p:spPr bwMode="auto">
          <a:xfrm>
            <a:off x="7235825" y="3571875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4213" y="4821238"/>
            <a:ext cx="518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chemeClr val="bg1"/>
                </a:solidFill>
              </a:rPr>
              <a:t>Tko je bio </a:t>
            </a:r>
            <a:r>
              <a:rPr lang="hr-HR" sz="1600" b="1" dirty="0" smtClean="0">
                <a:solidFill>
                  <a:schemeClr val="bg1"/>
                </a:solidFill>
              </a:rPr>
              <a:t>Mesija?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Izaija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Isus Krist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Ivan Krstitelj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Samuel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11" y="260648"/>
            <a:ext cx="4274377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85" grpId="0"/>
      <p:bldP spid="20486" grpId="0"/>
      <p:bldP spid="20487" grpId="0"/>
      <p:bldP spid="20488" grpId="0"/>
      <p:bldP spid="20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99" b="98047" l="3223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563938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Freeform 3"/>
          <p:cNvSpPr>
            <a:spLocks/>
          </p:cNvSpPr>
          <p:nvPr/>
        </p:nvSpPr>
        <p:spPr bwMode="auto">
          <a:xfrm>
            <a:off x="7235825" y="3284538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4213" y="4797425"/>
            <a:ext cx="5183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Koji se grad popravio nakon djelovanja proroka </a:t>
            </a:r>
            <a:r>
              <a:rPr lang="hr-HR" sz="1600" b="1" dirty="0" err="1" smtClean="0">
                <a:solidFill>
                  <a:schemeClr val="bg1"/>
                </a:solidFill>
              </a:rPr>
              <a:t>Jone</a:t>
            </a:r>
            <a:r>
              <a:rPr lang="hr-HR" sz="1600" b="1" dirty="0" smtClean="0">
                <a:solidFill>
                  <a:schemeClr val="bg1"/>
                </a:solidFill>
              </a:rPr>
              <a:t>? </a:t>
            </a:r>
            <a:r>
              <a:rPr lang="hr-HR" sz="1600" b="1" dirty="0">
                <a:solidFill>
                  <a:schemeClr val="bg1"/>
                </a:solidFill>
              </a:rPr>
              <a:t>: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New York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Zabok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Niniva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Nazaret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2" y="759462"/>
            <a:ext cx="4982268" cy="326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1" grpId="0"/>
      <p:bldP spid="19462" grpId="0"/>
      <p:bldP spid="19463" grpId="0"/>
      <p:bldP spid="19464" grpId="0"/>
      <p:bldP spid="194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99349" l="684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0825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Freeform 3"/>
          <p:cNvSpPr>
            <a:spLocks/>
          </p:cNvSpPr>
          <p:nvPr/>
        </p:nvSpPr>
        <p:spPr bwMode="auto">
          <a:xfrm>
            <a:off x="7235825" y="2997200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4821238"/>
            <a:ext cx="5183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Njegove pjesme o sluzi Jahvinu naviještale su Isusovu muku i smrt</a:t>
            </a:r>
            <a:endParaRPr lang="hr-HR" sz="1600" b="1" dirty="0" smtClean="0"/>
          </a:p>
          <a:p>
            <a:pPr algn="ctr">
              <a:spcBef>
                <a:spcPct val="50000"/>
              </a:spcBef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0825" y="5805488"/>
            <a:ext cx="2808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FFC000"/>
                </a:solidFill>
              </a:rPr>
              <a:t>A</a:t>
            </a:r>
            <a:r>
              <a:rPr lang="hr-HR" sz="1600" b="1" dirty="0" smtClean="0">
                <a:solidFill>
                  <a:schemeClr val="bg1"/>
                </a:solidFill>
              </a:rPr>
              <a:t> </a:t>
            </a:r>
            <a:r>
              <a:rPr lang="hr-HR" sz="1600" b="1" dirty="0" err="1" smtClean="0">
                <a:solidFill>
                  <a:schemeClr val="bg1"/>
                </a:solidFill>
              </a:rPr>
              <a:t>Jeremija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</a:t>
            </a:r>
            <a:r>
              <a:rPr lang="hr-HR" sz="1600" b="1" dirty="0" smtClean="0">
                <a:solidFill>
                  <a:schemeClr val="bg1"/>
                </a:solidFill>
              </a:rPr>
              <a:t>Daniel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FFCC00"/>
                </a:solidFill>
              </a:rPr>
              <a:t>D</a:t>
            </a:r>
            <a:r>
              <a:rPr lang="hr-HR" sz="1600" b="1" dirty="0" smtClean="0">
                <a:solidFill>
                  <a:srgbClr val="FFCC00"/>
                </a:solidFill>
              </a:rPr>
              <a:t> </a:t>
            </a:r>
            <a:r>
              <a:rPr lang="hr-HR" sz="1600" b="1" dirty="0" err="1" smtClean="0">
                <a:solidFill>
                  <a:schemeClr val="bg1"/>
                </a:solidFill>
              </a:rPr>
              <a:t>Ezekiel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9388" y="6381750"/>
            <a:ext cx="2881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 smtClean="0">
                <a:solidFill>
                  <a:srgbClr val="FFC000"/>
                </a:solidFill>
              </a:rPr>
              <a:t>        C  </a:t>
            </a:r>
            <a:r>
              <a:rPr lang="hr-HR" sz="1600" b="1" dirty="0" err="1" smtClean="0">
                <a:solidFill>
                  <a:schemeClr val="bg1"/>
                </a:solidFill>
              </a:rPr>
              <a:t>Izaija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1795"/>
            <a:ext cx="3403054" cy="38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09" grpId="0"/>
      <p:bldP spid="21510" grpId="0"/>
      <p:bldP spid="21511" grpId="0"/>
      <p:bldP spid="21512" grpId="0"/>
      <p:bldP spid="215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589" b="97917" l="684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563938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7235825" y="2708275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3" y="4719638"/>
            <a:ext cx="51831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 smtClean="0">
                <a:solidFill>
                  <a:schemeClr val="bg1"/>
                </a:solidFill>
              </a:rPr>
              <a:t>15.Mesija znači  </a:t>
            </a:r>
            <a:r>
              <a:rPr lang="hr-HR" sz="1600" b="1" dirty="0" smtClean="0">
                <a:solidFill>
                  <a:srgbClr val="990000"/>
                </a:solidFill>
              </a:rPr>
              <a:t>…?</a:t>
            </a:r>
          </a:p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?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spasitelj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smtClean="0">
                <a:solidFill>
                  <a:schemeClr val="bg1"/>
                </a:solidFill>
              </a:rPr>
              <a:t>prorok</a:t>
            </a:r>
            <a:endParaRPr lang="it-IT" sz="1600" b="1">
              <a:solidFill>
                <a:schemeClr val="bg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pomazanik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Emanuel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043608" y="1412776"/>
            <a:ext cx="5257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600" dirty="0">
                <a:solidFill>
                  <a:srgbClr val="FFCC00"/>
                </a:solidFill>
                <a:latin typeface="Arial"/>
              </a:rPr>
              <a:t>משיח</a:t>
            </a:r>
            <a:endParaRPr lang="hr-HR" sz="9600" dirty="0">
              <a:solidFill>
                <a:srgbClr val="FFCC00"/>
              </a:solidFill>
            </a:endParaRPr>
          </a:p>
        </p:txBody>
      </p:sp>
      <p:pic>
        <p:nvPicPr>
          <p:cNvPr id="6146" name="Picture 2" descr="http://zupa-jalzabet.org/images/gresna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/>
          <a:stretch/>
        </p:blipFill>
        <p:spPr bwMode="auto">
          <a:xfrm>
            <a:off x="4353718" y="162289"/>
            <a:ext cx="3027364" cy="25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3" grpId="0"/>
      <p:bldP spid="22534" grpId="0"/>
      <p:bldP spid="22535" grpId="0"/>
      <p:bldP spid="22536" grpId="0"/>
      <p:bldP spid="225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FF"/>
            </a:gs>
            <a:gs pos="100000">
              <a:srgbClr val="0000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2592388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CC00"/>
                </a:solidFill>
                <a:latin typeface="Futura-CondensedExtraBold" pitchFamily="34" charset="0"/>
              </a:rPr>
              <a:t>15		</a:t>
            </a:r>
            <a:r>
              <a:rPr lang="hr-HR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14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13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12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11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CC00"/>
                </a:solidFill>
                <a:latin typeface="Futura-CondensedExtraBold" pitchFamily="34" charset="0"/>
              </a:rPr>
              <a:t>10		</a:t>
            </a:r>
            <a:r>
              <a:rPr lang="hr-HR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9	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8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7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6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CC00"/>
                </a:solidFill>
                <a:latin typeface="Futura-CondensedExtraBold" pitchFamily="34" charset="0"/>
              </a:rPr>
              <a:t>5		</a:t>
            </a:r>
            <a:r>
              <a:rPr lang="hr-HR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4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3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2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Priredila:Marica </a:t>
            </a:r>
            <a:r>
              <a:rPr lang="hr-HR" dirty="0" err="1" smtClean="0"/>
              <a:t>Celjak</a:t>
            </a:r>
            <a:r>
              <a:rPr lang="hr-HR" dirty="0" smtClean="0"/>
              <a:t>,vjeroučiteljica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382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FF"/>
            </a:gs>
            <a:gs pos="100000">
              <a:srgbClr val="0000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76600" y="379413"/>
            <a:ext cx="2592388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CC00"/>
                </a:solidFill>
                <a:latin typeface="Futura-CondensedExtraBold" pitchFamily="34" charset="0"/>
              </a:rPr>
              <a:t>15		</a:t>
            </a:r>
            <a:r>
              <a:rPr lang="hr-HR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14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13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12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11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CC00"/>
                </a:solidFill>
                <a:latin typeface="Futura-CondensedExtraBold" pitchFamily="34" charset="0"/>
              </a:rPr>
              <a:t>10		</a:t>
            </a:r>
            <a:r>
              <a:rPr lang="hr-HR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9	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8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7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6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CC00"/>
                </a:solidFill>
                <a:latin typeface="Futura-CondensedExtraBold" pitchFamily="34" charset="0"/>
              </a:rPr>
              <a:t>5		</a:t>
            </a:r>
            <a:r>
              <a:rPr lang="hr-HR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4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3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2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Futura-CondensedExtraBold" pitchFamily="34" charset="0"/>
              </a:rPr>
              <a:t>1		</a:t>
            </a:r>
            <a:r>
              <a:rPr lang="hr-HR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fo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73" b="98047" l="2637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11560" y="6497638"/>
            <a:ext cx="2448123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hr-HR" sz="1400" dirty="0" smtClean="0">
                <a:solidFill>
                  <a:schemeClr val="bg1"/>
                </a:solidFill>
              </a:rPr>
              <a:t>l</a:t>
            </a:r>
            <a:endParaRPr lang="en-US" sz="1400" dirty="0"/>
          </a:p>
        </p:txBody>
      </p:sp>
      <p:sp>
        <p:nvSpPr>
          <p:cNvPr id="4100" name="Freeform 7"/>
          <p:cNvSpPr>
            <a:spLocks/>
          </p:cNvSpPr>
          <p:nvPr/>
        </p:nvSpPr>
        <p:spPr bwMode="auto">
          <a:xfrm>
            <a:off x="7235825" y="6596063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80288" y="2738438"/>
            <a:ext cx="143986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4213" y="4791075"/>
            <a:ext cx="5183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 smtClean="0">
                <a:solidFill>
                  <a:schemeClr val="bg1"/>
                </a:solidFill>
              </a:rPr>
              <a:t>Tko su proroci?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0825" y="5877272"/>
            <a:ext cx="27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ljudi koji govore o sportu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ljudi koji pjevaju.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FFCC00"/>
                </a:solidFill>
              </a:rPr>
              <a:t>C</a:t>
            </a:r>
            <a:r>
              <a:rPr lang="hr-HR" sz="1600" b="1" dirty="0" smtClean="0">
                <a:solidFill>
                  <a:schemeClr val="bg1"/>
                </a:solidFill>
              </a:rPr>
              <a:t>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3995936" y="587727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ljudi koji čitaju Bibliju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39552" y="6525344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Ljudi koji govore u ime Božje</a:t>
            </a:r>
            <a:endParaRPr lang="hr-H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-171400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2056" grpId="0"/>
      <p:bldP spid="2057" grpId="0"/>
      <p:bldP spid="2058" grpId="0"/>
      <p:bldP spid="2059" grpId="0"/>
      <p:bldP spid="20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849" b="100000" l="2930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0825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Freeform 3"/>
          <p:cNvSpPr>
            <a:spLocks/>
          </p:cNvSpPr>
          <p:nvPr/>
        </p:nvSpPr>
        <p:spPr bwMode="auto">
          <a:xfrm>
            <a:off x="7235825" y="6308725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213" y="4652963"/>
            <a:ext cx="518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 smtClean="0">
                <a:solidFill>
                  <a:schemeClr val="bg1"/>
                </a:solidFill>
              </a:rPr>
              <a:t>Oblici proročke službe</a:t>
            </a:r>
            <a:r>
              <a:rPr lang="hr-HR" dirty="0" smtClean="0"/>
              <a:t>: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736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200" dirty="0" smtClean="0">
                <a:solidFill>
                  <a:schemeClr val="bg1"/>
                </a:solidFill>
              </a:rPr>
              <a:t>Prekoravanje  i pitanje</a:t>
            </a:r>
          </a:p>
          <a:p>
            <a:pPr>
              <a:defRPr/>
            </a:pPr>
            <a:endParaRPr lang="hr-HR" sz="12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200" dirty="0" smtClean="0">
                <a:solidFill>
                  <a:schemeClr val="bg1"/>
                </a:solidFill>
              </a:rPr>
              <a:t>Predbacivanje i ometanje</a:t>
            </a:r>
          </a:p>
          <a:p>
            <a:pPr>
              <a:spcBef>
                <a:spcPct val="50000"/>
              </a:spcBef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200" dirty="0" smtClean="0">
                <a:solidFill>
                  <a:schemeClr val="bg1"/>
                </a:solidFill>
              </a:rPr>
              <a:t>ohrabrivanje i navijanje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200" dirty="0" smtClean="0">
                <a:solidFill>
                  <a:schemeClr val="bg1"/>
                </a:solidFill>
              </a:rPr>
              <a:t>Prekoravanje i ohrabrivanje</a:t>
            </a:r>
          </a:p>
          <a:p>
            <a:pPr>
              <a:defRPr/>
            </a:pPr>
            <a:endParaRPr lang="hr-HR" sz="12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00"/>
            <a:ext cx="64442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49" grpId="0"/>
      <p:bldP spid="6150" grpId="0"/>
      <p:bldP spid="6151" grpId="0"/>
      <p:bldP spid="6152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66" b="98698" l="2637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92500" y="5876925"/>
            <a:ext cx="2736850" cy="3603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Freeform 3"/>
          <p:cNvSpPr>
            <a:spLocks/>
          </p:cNvSpPr>
          <p:nvPr/>
        </p:nvSpPr>
        <p:spPr bwMode="auto">
          <a:xfrm>
            <a:off x="7235825" y="6021388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4791075"/>
            <a:ext cx="5183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 smtClean="0">
                <a:solidFill>
                  <a:schemeClr val="bg1"/>
                </a:solidFill>
              </a:rPr>
              <a:t>Koliko ima proroka-pisaca?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it-IT" sz="1600" b="1" dirty="0" smtClean="0">
                <a:solidFill>
                  <a:schemeClr val="bg1"/>
                </a:solidFill>
              </a:rPr>
              <a:t>1</a:t>
            </a:r>
            <a:r>
              <a:rPr lang="hr-HR" sz="1600" b="1" dirty="0" smtClean="0">
                <a:solidFill>
                  <a:schemeClr val="bg1"/>
                </a:solidFill>
              </a:rPr>
              <a:t>5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it-IT" sz="1600" b="1" dirty="0" smtClean="0">
                <a:solidFill>
                  <a:schemeClr val="bg1"/>
                </a:solidFill>
              </a:rPr>
              <a:t>16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2</a:t>
            </a:r>
            <a:r>
              <a:rPr lang="it-IT" sz="1600" b="1" dirty="0" smtClean="0">
                <a:solidFill>
                  <a:schemeClr val="bg1"/>
                </a:solidFill>
              </a:rPr>
              <a:t>6</a:t>
            </a:r>
            <a:r>
              <a:rPr lang="hr-HR" sz="1600" b="1" dirty="0" smtClean="0">
                <a:solidFill>
                  <a:schemeClr val="bg1"/>
                </a:solidFill>
              </a:rPr>
              <a:t>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it-IT" sz="1600" b="1" dirty="0" smtClean="0">
                <a:solidFill>
                  <a:schemeClr val="bg1"/>
                </a:solidFill>
              </a:rPr>
              <a:t>1</a:t>
            </a:r>
            <a:r>
              <a:rPr lang="hr-HR" sz="1600" b="1" dirty="0" smtClean="0">
                <a:solidFill>
                  <a:schemeClr val="bg1"/>
                </a:solidFill>
              </a:rPr>
              <a:t>8.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1" name="Dijagram toka: Bušena vrpca 10"/>
          <p:cNvSpPr/>
          <p:nvPr/>
        </p:nvSpPr>
        <p:spPr>
          <a:xfrm>
            <a:off x="539552" y="0"/>
            <a:ext cx="5616575" cy="16684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800" dirty="0">
                <a:solidFill>
                  <a:srgbClr val="FF0000"/>
                </a:solidFill>
              </a:rPr>
              <a:t>4 velika proroka</a:t>
            </a:r>
          </a:p>
        </p:txBody>
      </p:sp>
      <p:sp>
        <p:nvSpPr>
          <p:cNvPr id="12" name="Dijagram toka: Bušena vrpca 11"/>
          <p:cNvSpPr/>
          <p:nvPr/>
        </p:nvSpPr>
        <p:spPr>
          <a:xfrm>
            <a:off x="179513" y="1700808"/>
            <a:ext cx="6696744" cy="20161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800" dirty="0">
                <a:solidFill>
                  <a:srgbClr val="FF0000"/>
                </a:solidFill>
              </a:rPr>
              <a:t>12 malih proroka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1" grpId="0"/>
      <p:bldP spid="9222" grpId="0"/>
      <p:bldP spid="9223" grpId="0"/>
      <p:bldP spid="9224" grpId="0"/>
      <p:bldP spid="9225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375" b="98438" l="1465" r="89258"/>
                    </a14:imgEffect>
                  </a14:imgLayer>
                </a14:imgProps>
              </a:ext>
            </a:extLst>
          </a:blip>
          <a:srcRect t="-202" r="536"/>
          <a:stretch>
            <a:fillRect/>
          </a:stretch>
        </p:blipFill>
        <p:spPr bwMode="auto">
          <a:xfrm>
            <a:off x="-304800" y="-243408"/>
            <a:ext cx="9701336" cy="7330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63938" y="5876925"/>
            <a:ext cx="2736850" cy="3603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Freeform 3"/>
          <p:cNvSpPr>
            <a:spLocks/>
          </p:cNvSpPr>
          <p:nvPr/>
        </p:nvSpPr>
        <p:spPr bwMode="auto">
          <a:xfrm>
            <a:off x="7235825" y="5734050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4652963"/>
            <a:ext cx="518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Kako se zove </a:t>
            </a:r>
            <a:r>
              <a:rPr lang="hr-HR" b="1" dirty="0" smtClean="0">
                <a:solidFill>
                  <a:schemeClr val="bg1"/>
                </a:solidFill>
              </a:rPr>
              <a:t>najveći prorok SZ?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Amos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Mojsije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Jona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8" descr="moses+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612068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45" grpId="0"/>
      <p:bldP spid="10246" grpId="0"/>
      <p:bldP spid="10247" grpId="0"/>
      <p:bldP spid="10248" grpId="0"/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375" b="98177" l="3125" r="89844">
                        <a14:backgroundMark x1="4785" y1="16667" x2="4785" y2="16667"/>
                        <a14:backgroundMark x1="4785" y1="16667" x2="4785" y2="16667"/>
                        <a14:backgroundMark x1="4785" y1="16667" x2="4785" y2="16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563938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Freeform 3"/>
          <p:cNvSpPr>
            <a:spLocks/>
          </p:cNvSpPr>
          <p:nvPr/>
        </p:nvSpPr>
        <p:spPr bwMode="auto">
          <a:xfrm>
            <a:off x="7235825" y="5445125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4213" y="4719638"/>
            <a:ext cx="5183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Koji prorok nedostaje:</a:t>
            </a:r>
            <a:r>
              <a:rPr lang="hr-HR" sz="1600" b="1" dirty="0" err="1" smtClean="0">
                <a:solidFill>
                  <a:schemeClr val="bg1"/>
                </a:solidFill>
              </a:rPr>
              <a:t>Izaija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Jeremija</a:t>
            </a:r>
            <a:r>
              <a:rPr lang="hr-HR" sz="1600" b="1" dirty="0" smtClean="0">
                <a:solidFill>
                  <a:schemeClr val="bg1"/>
                </a:solidFill>
              </a:rPr>
              <a:t>,</a:t>
            </a:r>
            <a:r>
              <a:rPr lang="hr-HR" sz="1600" b="1" dirty="0" err="1" smtClean="0">
                <a:solidFill>
                  <a:schemeClr val="bg1"/>
                </a:solidFill>
              </a:rPr>
              <a:t>Ezekiel.</a:t>
            </a:r>
            <a:r>
              <a:rPr lang="hr-HR" sz="1600" b="1" dirty="0" smtClean="0">
                <a:solidFill>
                  <a:schemeClr val="bg1"/>
                </a:solidFill>
              </a:rPr>
              <a:t>.?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Amos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Hošea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Daniel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Jona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thumb/f/f1/Daniellion.jpg/200px-Daniell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83324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3" grpId="0"/>
      <p:bldP spid="12294" grpId="0"/>
      <p:bldP spid="12295" grpId="0"/>
      <p:bldP spid="12296" grpId="0"/>
      <p:bldP spid="12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9" b="98438" l="1758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0825" y="6453188"/>
            <a:ext cx="2736850" cy="3603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Freeform 3"/>
          <p:cNvSpPr>
            <a:spLocks/>
          </p:cNvSpPr>
          <p:nvPr/>
        </p:nvSpPr>
        <p:spPr bwMode="auto">
          <a:xfrm>
            <a:off x="7235825" y="5227638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4213" y="4821238"/>
            <a:ext cx="518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chemeClr val="bg1"/>
                </a:solidFill>
              </a:rPr>
              <a:t>Kako se zvao </a:t>
            </a:r>
            <a:r>
              <a:rPr lang="hr-HR" sz="1600" b="1" dirty="0" smtClean="0">
                <a:solidFill>
                  <a:schemeClr val="bg1"/>
                </a:solidFill>
              </a:rPr>
              <a:t>prorok kojeg je progutao kit?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smtClean="0">
                <a:solidFill>
                  <a:schemeClr val="bg1"/>
                </a:solidFill>
              </a:rPr>
              <a:t>Joel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Jeremija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63938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Baruh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600" b="1" dirty="0" err="1" smtClean="0">
                <a:solidFill>
                  <a:schemeClr val="bg1"/>
                </a:solidFill>
              </a:rPr>
              <a:t>Jona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1" name="Slika 10" descr="49702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-155004"/>
            <a:ext cx="4536504" cy="453650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2" y="332656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17" grpId="0"/>
      <p:bldP spid="13318" grpId="0"/>
      <p:bldP spid="13319" grpId="0"/>
      <p:bldP spid="13320" grpId="0"/>
      <p:bldP spid="13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68" b="100000" l="2344" r="89844">
                        <a14:backgroundMark x1="12500" y1="21875" x2="12500" y2="21875"/>
                        <a14:backgroundMark x1="12500" y1="21875" x2="12500" y2="2187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492500" y="5876925"/>
            <a:ext cx="2736850" cy="3603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Freeform 3"/>
          <p:cNvSpPr>
            <a:spLocks/>
          </p:cNvSpPr>
          <p:nvPr/>
        </p:nvSpPr>
        <p:spPr bwMode="auto">
          <a:xfrm>
            <a:off x="7235825" y="4940300"/>
            <a:ext cx="1728788" cy="288925"/>
          </a:xfrm>
          <a:custGeom>
            <a:avLst/>
            <a:gdLst>
              <a:gd name="T0" fmla="*/ 0 w 3740"/>
              <a:gd name="T1" fmla="*/ 356 h 680"/>
              <a:gd name="T2" fmla="*/ 20 w 3740"/>
              <a:gd name="T3" fmla="*/ 343 h 680"/>
              <a:gd name="T4" fmla="*/ 47 w 3740"/>
              <a:gd name="T5" fmla="*/ 315 h 680"/>
              <a:gd name="T6" fmla="*/ 248 w 3740"/>
              <a:gd name="T7" fmla="*/ 0 h 680"/>
              <a:gd name="T8" fmla="*/ 3513 w 3740"/>
              <a:gd name="T9" fmla="*/ 0 h 680"/>
              <a:gd name="T10" fmla="*/ 3740 w 3740"/>
              <a:gd name="T11" fmla="*/ 363 h 680"/>
              <a:gd name="T12" fmla="*/ 3559 w 3740"/>
              <a:gd name="T13" fmla="*/ 680 h 680"/>
              <a:gd name="T14" fmla="*/ 202 w 3740"/>
              <a:gd name="T15" fmla="*/ 680 h 680"/>
              <a:gd name="T16" fmla="*/ 0 w 3740"/>
              <a:gd name="T17" fmla="*/ 356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0"/>
              <a:gd name="T28" fmla="*/ 0 h 680"/>
              <a:gd name="T29" fmla="*/ 3740 w 3740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0" h="680">
                <a:moveTo>
                  <a:pt x="0" y="356"/>
                </a:moveTo>
                <a:cubicBezTo>
                  <a:pt x="7" y="352"/>
                  <a:pt x="14" y="348"/>
                  <a:pt x="20" y="343"/>
                </a:cubicBezTo>
                <a:cubicBezTo>
                  <a:pt x="30" y="334"/>
                  <a:pt x="47" y="315"/>
                  <a:pt x="47" y="315"/>
                </a:cubicBezTo>
                <a:lnTo>
                  <a:pt x="248" y="0"/>
                </a:lnTo>
                <a:lnTo>
                  <a:pt x="3513" y="0"/>
                </a:lnTo>
                <a:lnTo>
                  <a:pt x="3740" y="363"/>
                </a:lnTo>
                <a:lnTo>
                  <a:pt x="3559" y="680"/>
                </a:lnTo>
                <a:lnTo>
                  <a:pt x="202" y="680"/>
                </a:lnTo>
                <a:lnTo>
                  <a:pt x="0" y="35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380288" y="2738438"/>
            <a:ext cx="14398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MILIJUN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250.000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125.000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60.000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10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30.000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9	15.000</a:t>
            </a: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8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8.000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7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4.000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6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2.000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rgbClr val="FFCC00"/>
                </a:solidFill>
                <a:latin typeface="Futura-CondensedExtraBold" pitchFamily="34" charset="0"/>
              </a:rPr>
              <a:t>5	</a:t>
            </a:r>
            <a:r>
              <a:rPr lang="hr-HR" sz="1200" b="1">
                <a:solidFill>
                  <a:srgbClr val="FFCC00"/>
                </a:solidFill>
                <a:latin typeface="Futura-CondensedExtraBold" pitchFamily="34" charset="0"/>
              </a:rPr>
              <a:t>1.000</a:t>
            </a:r>
            <a:endParaRPr lang="it-IT" sz="1200" b="1">
              <a:solidFill>
                <a:srgbClr val="FFCC00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4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500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3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300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2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200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Futura-CondensedExtraBold" pitchFamily="34" charset="0"/>
              </a:rPr>
              <a:t>1	</a:t>
            </a:r>
            <a:r>
              <a:rPr lang="hr-HR" sz="1200" b="1">
                <a:solidFill>
                  <a:schemeClr val="bg1"/>
                </a:solidFill>
                <a:latin typeface="Futura-CondensedExtraBold" pitchFamily="34" charset="0"/>
              </a:rPr>
              <a:t>100</a:t>
            </a: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it-IT" sz="1200" b="1">
              <a:solidFill>
                <a:schemeClr val="bg1"/>
              </a:solidFill>
              <a:latin typeface="Futura-CondensedExtraBold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4213" y="4719638"/>
            <a:ext cx="5183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 smtClean="0">
                <a:solidFill>
                  <a:schemeClr val="bg1"/>
                </a:solidFill>
              </a:rPr>
              <a:t>Koliko ima malih proroka?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A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400" b="1" dirty="0" smtClean="0">
                <a:solidFill>
                  <a:schemeClr val="bg1"/>
                </a:solidFill>
              </a:rPr>
              <a:t>14</a:t>
            </a:r>
            <a:r>
              <a:rPr lang="hr-HR" sz="1600" b="1" dirty="0" smtClean="0">
                <a:solidFill>
                  <a:schemeClr val="bg1"/>
                </a:solidFill>
              </a:rPr>
              <a:t>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B</a:t>
            </a:r>
            <a:r>
              <a:rPr lang="it-IT" sz="1600" b="1" dirty="0">
                <a:solidFill>
                  <a:schemeClr val="bg1"/>
                </a:solidFill>
              </a:rPr>
              <a:t>  </a:t>
            </a:r>
            <a:r>
              <a:rPr lang="hr-HR" sz="1600" b="1" dirty="0" smtClean="0">
                <a:solidFill>
                  <a:schemeClr val="bg1"/>
                </a:solidFill>
              </a:rPr>
              <a:t>12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48038" y="6453188"/>
            <a:ext cx="324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D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400" b="1" dirty="0" smtClean="0">
                <a:solidFill>
                  <a:schemeClr val="bg1"/>
                </a:solidFill>
              </a:rPr>
              <a:t>4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0825" y="645318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FFCC00"/>
                </a:solidFill>
              </a:rPr>
              <a:t>C</a:t>
            </a:r>
            <a:r>
              <a:rPr lang="it-IT" sz="1600" b="1" dirty="0">
                <a:solidFill>
                  <a:schemeClr val="bg1"/>
                </a:solidFill>
              </a:rPr>
              <a:t>   </a:t>
            </a:r>
            <a:r>
              <a:rPr lang="hr-HR" sz="1400" b="1" dirty="0" smtClean="0">
                <a:solidFill>
                  <a:schemeClr val="bg1"/>
                </a:solidFill>
              </a:rPr>
              <a:t>5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89720" l="17012" r="89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943"/>
            <a:ext cx="5095106" cy="37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65" grpId="0"/>
      <p:bldP spid="15366" grpId="0"/>
      <p:bldP spid="15367" grpId="0"/>
      <p:bldP spid="15368" grpId="0"/>
      <p:bldP spid="15369" grpId="0"/>
    </p:bldLst>
  </p:timing>
</p:sld>
</file>

<file path=ppt/theme/theme1.xml><?xml version="1.0" encoding="utf-8"?>
<a:theme xmlns:a="http://schemas.openxmlformats.org/drawingml/2006/main" name="Chi vuol essere salesiano">
  <a:themeElements>
    <a:clrScheme name="Chi vuol essere salesia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 vuol essere salesia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 vuol essere salesi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 vuol essere salesia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 vuol essere salesia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 vuol essere salesia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 vuol essere salesia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 vuol essere salesia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 vuol essere salesia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 vuol essere salesia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 vuol essere salesia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 vuol essere salesia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 vuol essere salesia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 vuol essere salesia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JrmfqQkFK8/uFKoV6y0DLh7kqow=</DigestValue>
    </Reference>
    <Reference URI="#idOfficeObject" Type="http://www.w3.org/2000/09/xmldsig#Object">
      <DigestMethod Algorithm="http://www.w3.org/2000/09/xmldsig#sha1"/>
      <DigestValue>2MCrf6wPh+Ig+RsxW2CiRZVlbX8=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fYcZn7zsZBI72n0AYoHs54xuY4c=</DigestValue>
    </Reference>
  </SignedInfo>
  <SignatureValue>Pn1OeFfHVO0vmYSuuHGsbyWyHdVAVMyq93aspYDPVDXoo+/5j9trn5J3yveUIfFVdybf3ByhBA8t
f9cg4gTUH5kYMZasjomAEo49p1K7oFUFR77VAam/R9JGMh9LdmgKKuokqrp4RKuOzhggChx8nqcj
JJHIPOwVn8WeYYek/mx+uasw3lFkfM5VAirQnrNQricFZAc+HwkgtK9LrExINoT3v64o7JVPxzMl
5zkxonDGpIevXlkoKHFAldKuxRFEy1AFxVDQjoXtXQ/W2Olv5lBCCXFnx9q+1/ua3lJf/CXPPBRB
2APjnO+QUMthvEPkQvd3TmTjyv4iX3djY6jTbw==</SignatureValue>
  <KeyInfo>
    <X509Data>
      <X509Certificate>MIIDBDCCAeygAwIBAgIQJGySzxdsioxBpU5yCAxJtjANBgkqhkiG9w0BAQUFADARMQ8wDQYDVQQD
EwZNYXJpY2EwIBcNMTEwMTEyMTIxODI1WhgPMjExMDEyMTkxMjE4MjVaMBExDzANBgNVBAMTBk1h
cmljYTCCASIwDQYJKoZIhvcNAQEBBQADggEPADCCAQoCggEBAMful2b2RS/0ZbjjtSSvZxUf4zrY
WiAti7L+e6l6oVuoaik81osE60MovBatnav2Xn1AJ34B4P1yJhAIyjs2n/R5h4ETnVnx31zS6QqX
/VhV9sUGpSbnBx+6Z6KWeYzztVi1kgAqNXRAcoTBWsbdZK8a7/TD/5qb7uaNzPxmOghCa7nJyn5e
jUAxg8KCOXHs/zDMpYyyCy+iGPilaG2/cr04MT1b8jueWB5LnQBF9s6hS9lJNk7tHQTE2cetM1Co
jpRxMwUVUpf+1VtX204FoK8eCki+Sb1P9qlXVdLkbK92ggTAwjevEZYO4viBam0xc7J3Gpqr3MO3
V06CjgdUYM8CAwEAAaNWMFQwFQYDVR0lBA4wDAYKKwYBBAGCNwoDBDAwBgNVHREEKTAnoCUGCisG
AQQBgjcUAgOgFwwVTWFyaWNhQE1hcmljYS1uYXRhbGkAMAkGA1UdEwQCMAAwDQYJKoZIhvcNAQEF
BQADggEBAJLAc2Bl2oGfFFBhrvxnWazHa9kjygLPdC5w9A0TYxW8P+EiFdaPVeA0Z1PWucEwZJw4
F2LG1v90hZy8+GkihLpDzNAoeVKMzp4b7CJJbzi2bWIe3yIZEIputYwlZEbO2zq0zadzVut0kezw
CLE9jn1610juJiLo7t/DXHD4Po+v639vAXaEuqZlcCEoO6Eww9c1sLWS19NAZCwPT9afOjWQ2GDn
Szajw9hCHD6n7m+LmI8l0VsGdY3wSjZ4L6d5j1w0yl3DoZCHvcIyFg6ve/I1EvSpC7mpWvRE74i+
EBWFbwMwLIHA8C6uSGTxnCDOR/4UdBvixA2N7/m+wn8c2aU=</X509Certificate>
    </X509Data>
  </KeyInfo>
  <Object xmlns:mdssi="http://schemas.openxmlformats.org/package/2006/digital-signature" Id="idPackageObject">
    <Manifest>
      <Reference URI="/ppt/presProps.xml?ContentType=application/vnd.openxmlformats-officedocument.presentationml.presProps+xml">
        <DigestMethod Algorithm="http://www.w3.org/2000/09/xmldsig#sha1"/>
        <DigestValue>TsjlZ+tTn3AndpRMul9dFAZzueM=</DigestValue>
      </Reference>
      <Reference URI="/ppt/media/image9.png?ContentType=image/png">
        <DigestMethod Algorithm="http://www.w3.org/2000/09/xmldsig#sha1"/>
        <DigestValue>b5kN+q5v7oEuhBBdRbPX2pO7Ork=</DigestValue>
      </Reference>
      <Reference URI="/ppt/media/image10.jpeg?ContentType=image/jpeg">
        <DigestMethod Algorithm="http://www.w3.org/2000/09/xmldsig#sha1"/>
        <DigestValue>leeHqGBjXsFnHrzhP+PbCWg1PDY=</DigestValue>
      </Reference>
      <Reference URI="/ppt/media/image11.png?ContentType=image/png">
        <DigestMethod Algorithm="http://www.w3.org/2000/09/xmldsig#sha1"/>
        <DigestValue>u8hApvJg5thgFB9SUPedAGPZQTA=</DigestValue>
      </Reference>
      <Reference URI="/ppt/media/image12.gif?ContentType=image/gif">
        <DigestMethod Algorithm="http://www.w3.org/2000/09/xmldsig#sha1"/>
        <DigestValue>ij4664RU5rOg9Kb7GsXIph339VA=</DigestValue>
      </Reference>
      <Reference URI="/ppt/media/image13.gif?ContentType=image/gif">
        <DigestMethod Algorithm="http://www.w3.org/2000/09/xmldsig#sha1"/>
        <DigestValue>jQ8tPmLEVtk++A8o/aaDvVROGIk=</DigestValue>
      </Reference>
      <Reference URI="/ppt/media/image14.png?ContentType=image/png">
        <DigestMethod Algorithm="http://www.w3.org/2000/09/xmldsig#sha1"/>
        <DigestValue>ncm6PtEPHb+AtpXKfJepA/H0Bgs=</DigestValue>
      </Reference>
      <Reference URI="/ppt/media/image7.png?ContentType=image/png">
        <DigestMethod Algorithm="http://www.w3.org/2000/09/xmldsig#sha1"/>
        <DigestValue>IACG1fo9GTnbHge/rjvPWE8ESNc=</DigestValue>
      </Reference>
      <Reference URI="/ppt/media/image6.png?ContentType=image/png">
        <DigestMethod Algorithm="http://www.w3.org/2000/09/xmldsig#sha1"/>
        <DigestValue>2Q2zaAZkv7gr6o8iQ59Hval2OVM=</DigestValue>
      </Reference>
      <Reference URI="/ppt/media/image5.png?ContentType=image/png">
        <DigestMethod Algorithm="http://www.w3.org/2000/09/xmldsig#sha1"/>
        <DigestValue>FM69D8hGgDK0AzyqQYaLyWyuuXo=</DigestValue>
      </Reference>
      <Reference URI="/ppt/media/image8.jpeg?ContentType=image/jpeg">
        <DigestMethod Algorithm="http://www.w3.org/2000/09/xmldsig#sha1"/>
        <DigestValue>NbzbQ4TmUktLYwNgkKkLvf80suM=</DigestValue>
      </Reference>
      <Reference URI="/ppt/media/image30.png?ContentType=image/png">
        <DigestMethod Algorithm="http://www.w3.org/2000/09/xmldsig#sha1"/>
        <DigestValue>N5cMzTGov1ZCHBatnOeaxnivr8w=</DigestValue>
      </Reference>
      <Reference URI="/ppt/media/image27.png?ContentType=image/png">
        <DigestMethod Algorithm="http://www.w3.org/2000/09/xmldsig#sha1"/>
        <DigestValue>OGtpe6FIC6YbRV/INxKDvoLviFo=</DigestValue>
      </Reference>
      <Reference URI="/ppt/slideLayouts/slideLayout4.xml?ContentType=application/vnd.openxmlformats-officedocument.presentationml.slideLayout+xml">
        <DigestMethod Algorithm="http://www.w3.org/2000/09/xmldsig#sha1"/>
        <DigestValue>QwyDCgyAmKuy5q6D5T5kknoV3zQ=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slideLayouts/slideLayout2.xml?ContentType=application/vnd.openxmlformats-officedocument.presentationml.slideLayout+xml">
        <DigestMethod Algorithm="http://www.w3.org/2000/09/xmldsig#sha1"/>
        <DigestValue>pUJyI57mXjD8FAClkD8itVCMnSc=</DigestValue>
      </Reference>
      <Reference URI="/ppt/slideLayouts/slideLayout1.xml?ContentType=application/vnd.openxmlformats-officedocument.presentationml.slideLayout+xml">
        <DigestMethod Algorithm="http://www.w3.org/2000/09/xmldsig#sha1"/>
        <DigestValue>fnoDs5M3Lb0X3nFFH3kQSvAPwIs=</DigestValue>
      </Reference>
      <Reference URI="/ppt/slideLayouts/slideLayout9.xml?ContentType=application/vnd.openxmlformats-officedocument.presentationml.slideLayout+xml">
        <DigestMethod Algorithm="http://www.w3.org/2000/09/xmldsig#sha1"/>
        <DigestValue>95srDqBLSVhFt2K3VUJWGL9Qyek=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b9CO37RD7FGi0PpMInPszgcQv+c=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nm8DYmVCmtk3UQ0B6r6ov6IjOa8=</DigestValue>
      </Reference>
      <Reference URI="/ppt/notesSlides/notesSlide1.xml?ContentType=application/vnd.openxmlformats-officedocument.presentationml.notesSlide+xml">
        <DigestMethod Algorithm="http://www.w3.org/2000/09/xmldsig#sha1"/>
        <DigestValue>Rk5hbAOvF59t9W3MpjqKdZYxzFU=</DigestValue>
      </Reference>
      <Reference URI="/ppt/notesMasters/notesMaster1.xml?ContentType=application/vnd.openxmlformats-officedocument.presentationml.notesMaster+xml">
        <DigestMethod Algorithm="http://www.w3.org/2000/09/xmldsig#sha1"/>
        <DigestValue>gaUTO+A5SnHW1/3k7nI8iRZXfSk=</DigestValue>
      </Reference>
      <Reference URI="/ppt/theme/theme1.xml?ContentType=application/vnd.openxmlformats-officedocument.theme+xml">
        <DigestMethod Algorithm="http://www.w3.org/2000/09/xmldsig#sha1"/>
        <DigestValue>rNBz4MEal5URm0nNA5XWfmpiAc4=</DigestValue>
      </Reference>
      <Reference URI="/ppt/theme/theme2.xml?ContentType=application/vnd.openxmlformats-officedocument.theme+xml">
        <DigestMethod Algorithm="http://www.w3.org/2000/09/xmldsig#sha1"/>
        <DigestValue>fz54ulK1cBrdeQsAtsj/pRrQHd4=</DigestValue>
      </Reference>
      <Reference URI="/ppt/media/image1.jpeg?ContentType=image/jpeg">
        <DigestMethod Algorithm="http://www.w3.org/2000/09/xmldsig#sha1"/>
        <DigestValue>1HIr1M9fMGWTnFq4OUmh/bPNIOI=</DigestValue>
      </Reference>
      <Reference URI="/ppt/media/image23.gif?ContentType=image/gif">
        <DigestMethod Algorithm="http://www.w3.org/2000/09/xmldsig#sha1"/>
        <DigestValue>KKBgBxDOqoIrrecXsPHHV44AuZw=</DigestValue>
      </Reference>
      <Reference URI="/ppt/media/image25.jpg?ContentType=image/jpeg">
        <DigestMethod Algorithm="http://www.w3.org/2000/09/xmldsig#sha1"/>
        <DigestValue>+au6ElHYOxaQDfuQjB7K3IXOmzw=</DigestValue>
      </Reference>
      <Reference URI="/ppt/media/image21.png?ContentType=image/png">
        <DigestMethod Algorithm="http://www.w3.org/2000/09/xmldsig#sha1"/>
        <DigestValue>xvfqLP5q0jNFobjMJZqMYzn9jSA=</DigestValue>
      </Reference>
      <Reference URI="/ppt/media/image17.gif?ContentType=image/gif">
        <DigestMethod Algorithm="http://www.w3.org/2000/09/xmldsig#sha1"/>
        <DigestValue>hs2HbINN5hN214brWYnG9Qyc4W8=</DigestValue>
      </Reference>
      <Reference URI="/ppt/media/image18.png?ContentType=image/png">
        <DigestMethod Algorithm="http://www.w3.org/2000/09/xmldsig#sha1"/>
        <DigestValue>DxBu77obv7WVfrp5repPeLHEIUs=</DigestValue>
      </Reference>
      <Reference URI="/ppt/media/image22.png?ContentType=image/png">
        <DigestMethod Algorithm="http://www.w3.org/2000/09/xmldsig#sha1"/>
        <DigestValue>6qupryA2db7qmGmCnRoCkzWYoVg=</DigestValue>
      </Reference>
      <Reference URI="/ppt/media/image20.png?ContentType=image/png">
        <DigestMethod Algorithm="http://www.w3.org/2000/09/xmldsig#sha1"/>
        <DigestValue>/Gvw+eBGlG68/OzdzZeVQLY6n7g=</DigestValue>
      </Reference>
      <Reference URI="/ppt/media/image19.png?ContentType=image/png">
        <DigestMethod Algorithm="http://www.w3.org/2000/09/xmldsig#sha1"/>
        <DigestValue>73o2QHbD7BF0OZkc7nTt4xkVE/o=</DigestValue>
      </Reference>
      <Reference URI="/ppt/viewProps.xml?ContentType=application/vnd.openxmlformats-officedocument.presentationml.viewProps+xml">
        <DigestMethod Algorithm="http://www.w3.org/2000/09/xmldsig#sha1"/>
        <DigestValue>0Xach3M0CgkuWLLoSwXxN22PHes=</DigestValue>
      </Reference>
      <Reference URI="/ppt/media/image29.png?ContentType=image/png">
        <DigestMethod Algorithm="http://www.w3.org/2000/09/xmldsig#sha1"/>
        <DigestValue>YKwiJJmLTDki1MpVgaQ9mEl1VNs=</DigestValue>
      </Reference>
      <Reference URI="/ppt/media/image28.png?ContentType=image/png">
        <DigestMethod Algorithm="http://www.w3.org/2000/09/xmldsig#sha1"/>
        <DigestValue>zXMNUQrJ4BZGqzTuhCeI90yTliU=</DigestValue>
      </Reference>
      <Reference URI="/ppt/media/image26.png?ContentType=image/png">
        <DigestMethod Algorithm="http://www.w3.org/2000/09/xmldsig#sha1"/>
        <DigestValue>zwv8Odb0qWnqqa5smpRXlkH7vzg=</DigestValue>
      </Reference>
      <Reference URI="/ppt/media/image2.png?ContentType=image/png">
        <DigestMethod Algorithm="http://www.w3.org/2000/09/xmldsig#sha1"/>
        <DigestValue>BHVqBKuRfme2/vHRU8Fjy6PeLFo=</DigestValue>
      </Reference>
      <Reference URI="/ppt/media/hdphoto1.wdp?ContentType=image/vnd.ms-photo">
        <DigestMethod Algorithm="http://www.w3.org/2000/09/xmldsig#sha1"/>
        <DigestValue>twyuafz1fWREq3nJGTk1aWngqtw=</DigestValue>
      </Reference>
      <Reference URI="/ppt/media/image3.png?ContentType=image/png">
        <DigestMethod Algorithm="http://www.w3.org/2000/09/xmldsig#sha1"/>
        <DigestValue>kz8z0EejQgMxPKnf2hJwSAWJNOg=</DigestValue>
      </Reference>
      <Reference URI="/ppt/media/image4.png?ContentType=image/png">
        <DigestMethod Algorithm="http://www.w3.org/2000/09/xmldsig#sha1"/>
        <DigestValue>8uMfbdBZbigBoC8X6s+voKtUCmQ=</DigestValue>
      </Reference>
      <Reference URI="/ppt/media/image31.jpeg?ContentType=image/jpeg">
        <DigestMethod Algorithm="http://www.w3.org/2000/09/xmldsig#sha1"/>
        <DigestValue>aLqB4zUCxitI6N4VXH/GXVT+ajk=</DigestValue>
      </Reference>
      <Reference URI="/ppt/media/image15.png?ContentType=image/png">
        <DigestMethod Algorithm="http://www.w3.org/2000/09/xmldsig#sha1"/>
        <DigestValue>HO5hufwP2eQKUSXiWzLGI3ONd2o=</DigestValue>
      </Reference>
      <Reference URI="/ppt/media/image16.png?ContentType=image/png">
        <DigestMethod Algorithm="http://www.w3.org/2000/09/xmldsig#sha1"/>
        <DigestValue>UysLuWl/Q0oW9mrYT8dRt9tDUP8=</DigestValue>
      </Reference>
      <Reference URI="/ppt/media/image24.png?ContentType=image/png">
        <DigestMethod Algorithm="http://www.w3.org/2000/09/xmldsig#sha1"/>
        <DigestValue>ffCSJCcZtZmMeSqQ2sfY3P3RV8k=</DigestValue>
      </Reference>
      <Reference URI="/ppt/media/hdphoto2.wdp?ContentType=image/vnd.ms-photo">
        <DigestMethod Algorithm="http://www.w3.org/2000/09/xmldsig#sha1"/>
        <DigestValue>ediYUbUoz+CHLCdP5Cy0WWzErck=</DigestValue>
      </Reference>
      <Reference URI="/ppt/slideLayouts/slideLayout5.xml?ContentType=application/vnd.openxmlformats-officedocument.presentationml.slideLayout+xml">
        <DigestMethod Algorithm="http://www.w3.org/2000/09/xmldsig#sha1"/>
        <DigestValue>T2kjw4CuyREmLMWgSIj8Arj32ME=</DigestValue>
      </Reference>
      <Reference URI="/ppt/slideLayouts/slideLayout3.xml?ContentType=application/vnd.openxmlformats-officedocument.presentationml.slideLayout+xml">
        <DigestMethod Algorithm="http://www.w3.org/2000/09/xmldsig#sha1"/>
        <DigestValue>2QVAdSBTg5o1auyBTmsDp5Pd8gk=</DigestValue>
      </Reference>
      <Reference URI="/ppt/slides/slide1.xml?ContentType=application/vnd.openxmlformats-officedocument.presentationml.slide+xml">
        <DigestMethod Algorithm="http://www.w3.org/2000/09/xmldsig#sha1"/>
        <DigestValue>u8XN18y9J+dIWzDr8SYc7d6duIE=</DigestValue>
      </Reference>
      <Reference URI="/ppt/slides/slide11.xml?ContentType=application/vnd.openxmlformats-officedocument.presentationml.slide+xml">
        <DigestMethod Algorithm="http://www.w3.org/2000/09/xmldsig#sha1"/>
        <DigestValue>dkXwIfIDV9HcakmjNoCAsT5ZWrY=</DigestValue>
      </Reference>
      <Reference URI="/ppt/slides/slide3.xml?ContentType=application/vnd.openxmlformats-officedocument.presentationml.slide+xml">
        <DigestMethod Algorithm="http://www.w3.org/2000/09/xmldsig#sha1"/>
        <DigestValue>7tb94KJ15dIKM3lRisyr82mIHlQ=</DigestValue>
      </Reference>
      <Reference URI="/ppt/slides/slide14.xml?ContentType=application/vnd.openxmlformats-officedocument.presentationml.slide+xml">
        <DigestMethod Algorithm="http://www.w3.org/2000/09/xmldsig#sha1"/>
        <DigestValue>lyYQuLY2v0pS1jeLg16gjlPRW40=</DigestValue>
      </Reference>
      <Reference URI="/ppt/slides/slide4.xml?ContentType=application/vnd.openxmlformats-officedocument.presentationml.slide+xml">
        <DigestMethod Algorithm="http://www.w3.org/2000/09/xmldsig#sha1"/>
        <DigestValue>UBLopwQHZaAo15HUdaQFaeHZSyE=</DigestValue>
      </Reference>
      <Reference URI="/ppt/slides/slide12.xml?ContentType=application/vnd.openxmlformats-officedocument.presentationml.slide+xml">
        <DigestMethod Algorithm="http://www.w3.org/2000/09/xmldsig#sha1"/>
        <DigestValue>FjZut8xweM/FQOQModBt5v+bpL8=</DigestValue>
      </Reference>
      <Reference URI="/ppt/slides/slide16.xml?ContentType=application/vnd.openxmlformats-officedocument.presentationml.slide+xml">
        <DigestMethod Algorithm="http://www.w3.org/2000/09/xmldsig#sha1"/>
        <DigestValue>flv0B6xOWlmdG7/i7sDIUFUIht8=</DigestValue>
      </Reference>
      <Reference URI="/ppt/slides/slide13.xml?ContentType=application/vnd.openxmlformats-officedocument.presentationml.slide+xml">
        <DigestMethod Algorithm="http://www.w3.org/2000/09/xmldsig#sha1"/>
        <DigestValue>HoMDMfp5oiRtzKvfmO0Qk+Lv4TQ=</DigestValue>
      </Reference>
      <Reference URI="/ppt/slides/slide18.xml?ContentType=application/vnd.openxmlformats-officedocument.presentationml.slide+xml">
        <DigestMethod Algorithm="http://www.w3.org/2000/09/xmldsig#sha1"/>
        <DigestValue>N7RhvQVbrI5LkqduNpJz1UextqY=</DigestValue>
      </Reference>
      <Reference URI="/ppt/slideLayouts/slideLayout6.xml?ContentType=application/vnd.openxmlformats-officedocument.presentationml.slideLayout+xml">
        <DigestMethod Algorithm="http://www.w3.org/2000/09/xmldsig#sha1"/>
        <DigestValue>OABKl/WPoTto+gWFE+z6hYRZS8E=</DigestValue>
      </Reference>
      <Reference URI="/ppt/slides/slide15.xml?ContentType=application/vnd.openxmlformats-officedocument.presentationml.slide+xml">
        <DigestMethod Algorithm="http://www.w3.org/2000/09/xmldsig#sha1"/>
        <DigestValue>8xYkoo9NtNRk1yjUgHnRc4Kzkr0=</DigestValue>
      </Reference>
      <Reference URI="/ppt/slides/slide19.xml?ContentType=application/vnd.openxmlformats-officedocument.presentationml.slide+xml">
        <DigestMethod Algorithm="http://www.w3.org/2000/09/xmldsig#sha1"/>
        <DigestValue>1KzrcJ1UDtJ1g5zFQhNNcpPwQ2o=</DigestValue>
      </Reference>
      <Reference URI="/ppt/slides/slide17.xml?ContentType=application/vnd.openxmlformats-officedocument.presentationml.slide+xml">
        <DigestMethod Algorithm="http://www.w3.org/2000/09/xmldsig#sha1"/>
        <DigestValue>xm/kCU7swRHMemzSUk0AGLf0L8s=</DigestValue>
      </Reference>
      <Reference URI="/ppt/slides/slide5.xml?ContentType=application/vnd.openxmlformats-officedocument.presentationml.slide+xml">
        <DigestMethod Algorithm="http://www.w3.org/2000/09/xmldsig#sha1"/>
        <DigestValue>czWr4+saDU/jFEAaJQ8A0NcZYZk=</DigestValue>
      </Reference>
      <Reference URI="/ppt/slideMasters/slideMaster1.xml?ContentType=application/vnd.openxmlformats-officedocument.presentationml.slideMaster+xml">
        <DigestMethod Algorithm="http://www.w3.org/2000/09/xmldsig#sha1"/>
        <DigestValue>xJwmroRRe7IhgUsyDbToDD3cpNE=</DigestValue>
      </Reference>
      <Reference URI="/ppt/presentation.xml?ContentType=application/vnd.openxmlformats-officedocument.presentationml.presentation.main+xml">
        <DigestMethod Algorithm="http://www.w3.org/2000/09/xmldsig#sha1"/>
        <DigestValue>7ctvLhc7JKqbHvIvW5XMEfwZilA=</DigestValue>
      </Reference>
      <Reference URI="/ppt/slideLayouts/slideLayout7.xml?ContentType=application/vnd.openxmlformats-officedocument.presentationml.slideLayout+xml">
        <DigestMethod Algorithm="http://www.w3.org/2000/09/xmldsig#sha1"/>
        <DigestValue>AH9tNOeOyajjXqSMwbkYPdHHgjg=</DigestValue>
      </Reference>
      <Reference URI="/ppt/slides/slide2.xml?ContentType=application/vnd.openxmlformats-officedocument.presentationml.slide+xml">
        <DigestMethod Algorithm="http://www.w3.org/2000/09/xmldsig#sha1"/>
        <DigestValue>0FGs1XqIEwzsKNj8g9xzsTZu9bs=</DigestValue>
      </Reference>
      <Reference URI="/ppt/slides/slide10.xml?ContentType=application/vnd.openxmlformats-officedocument.presentationml.slide+xml">
        <DigestMethod Algorithm="http://www.w3.org/2000/09/xmldsig#sha1"/>
        <DigestValue>LmMuCHgN/+UVYZYGK+bsaAXLU14=</DigestValue>
      </Reference>
      <Reference URI="/ppt/slides/slide6.xml?ContentType=application/vnd.openxmlformats-officedocument.presentationml.slide+xml">
        <DigestMethod Algorithm="http://www.w3.org/2000/09/xmldsig#sha1"/>
        <DigestValue>DJU3kDSJrBOaRgYKKtDQFMv7Tf8=</DigestValue>
      </Reference>
      <Reference URI="/ppt/slideLayouts/slideLayout8.xml?ContentType=application/vnd.openxmlformats-officedocument.presentationml.slideLayout+xml">
        <DigestMethod Algorithm="http://www.w3.org/2000/09/xmldsig#sha1"/>
        <DigestValue>jxYa1CFEHfId3wEPO7nKeW+f8XM=</DigestValue>
      </Reference>
      <Reference URI="/ppt/slides/slide8.xml?ContentType=application/vnd.openxmlformats-officedocument.presentationml.slide+xml">
        <DigestMethod Algorithm="http://www.w3.org/2000/09/xmldsig#sha1"/>
        <DigestValue>ARz/RSQJKqC9yln/EIDLomdUMkw=</DigestValue>
      </Reference>
      <Reference URI="/ppt/slides/slide7.xml?ContentType=application/vnd.openxmlformats-officedocument.presentationml.slide+xml">
        <DigestMethod Algorithm="http://www.w3.org/2000/09/xmldsig#sha1"/>
        <DigestValue>RNC8KAtRUZSi74/8C7Pmy7Slr08=</DigestValue>
      </Reference>
      <Reference URI="/ppt/slides/slide9.xml?ContentType=application/vnd.openxmlformats-officedocument.presentationml.slide+xml">
        <DigestMethod Algorithm="http://www.w3.org/2000/09/xmldsig#sha1"/>
        <DigestValue>Fn/842/ZSZSnTzdxVektr1n83CU=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yqNvOjPTrJ1GdowzZSFIqnWe9GE=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yqNvOjPTrJ1GdowzZSFIqnWe9GE=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/tkmKStn5xZf9fkA1GD6N6vE/tk=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IpnDjkYfeFqYar00DgB+Yc2fXL8=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6zprJ0wrvMEOo4LpklDGVnMfLkA=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lOfWQzxNWUcRySGWvd5x/mkv3IM=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lOexqy3M2AAejLaAZVi3Xpza2LQ=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6iv8FySbDCRfSGib0LPhwAd0dsY=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OFPFAMtLfBJMqv3LRInhvV4A5BQ=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rAinV8TP8HZLjKfL84W32W/dwYc=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t57a2iOXbblOQosGsOXkmwv8HAw=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syzPaTmYb38HUH4Cyldq7J5cSO8=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d+xpfo4Z1/iXzLmlB9lzXV+vutk=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LHUTSyOM2NTIkTymt3HatNM6P2s=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Keat5m1GaSapbv+jvXLNaEvfUSc=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wlU30NYRbU7GqR7aU1KOJQVw+6s=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PA1+jxCo+3UfJSDnS3yenLvxkYA=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QvG3s0J6tUEHXNIM/lp7qOwsyY4=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D8KM4Mse+blu8eAG/qjJ0Z5b7EI=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2"/>
            <mdssi:RelationshipReference SourceId="rId16"/>
            <mdssi:RelationshipReference SourceId="rId20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5"/>
            <mdssi:RelationshipReference SourceId="rId15"/>
            <mdssi:RelationshipReference SourceId="rId23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</Transform>
          <Transform Algorithm="http://www.w3.org/TR/2001/REC-xml-c14n-20010315"/>
        </Transforms>
        <DigestMethod Algorithm="http://www.w3.org/2000/09/xmldsig#sha1"/>
        <DigestValue>1ky2NjeeL0sCeStSz+JV3SjR8Hg=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</Manifest>
    <SignatureProperties>
      <SignatureProperty Id="idSignatureTime" Target="#idPackageSignature">
        <mdssi:SignatureTime>
          <mdssi:Format>YYYY-MM-DDThh:mm:ssTZD</mdssi:Format>
          <mdssi:Value>2014-01-11T15:34:31Z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zaštita autorskih prava</SignatureComments>
          <WindowsVersion>6.1</WindowsVersion>
          <OfficeVersion>14.0</OfficeVersion>
          <ApplicationVersion>14.0</ApplicationVersion>
          <Monitors>1</Monitors>
          <HorizontalResolution>1280</HorizontalResolution>
          <VerticalResolution>800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2014-01-11T15:34:31Z</xd:SigningTime>
          <xd:SigningCertificate>
            <xd:Cert>
              <xd:CertDigest>
                <DigestMethod Algorithm="http://www.w3.org/2000/09/xmldsig#sha1"/>
                <DigestValue>rFv9g22oTfV5Cz6iR/vviW8k6+s=</DigestValue>
              </xd:CertDigest>
              <xd:IssuerSerial>
                <X509IssuerName>CN=Marica</X509IssuerName>
                <X509SerialNumber>48415953548259879893276522033139435958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/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Chi vuol essere salesiano</Template>
  <TotalTime>256</TotalTime>
  <Words>298</Words>
  <Application>Microsoft Office PowerPoint</Application>
  <PresentationFormat>Prikaz na zaslonu (4:3)</PresentationFormat>
  <Paragraphs>342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Chi vuol essere salesiano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proroci  kviz</dc:title>
  <dc:creator>Marica Celjak</dc:creator>
  <cp:keywords>proroci i don bosco</cp:keywords>
  <cp:lastModifiedBy>Marica Celjak</cp:lastModifiedBy>
  <cp:revision>45</cp:revision>
  <dcterms:created xsi:type="dcterms:W3CDTF">2010-01-25T12:51:45Z</dcterms:created>
  <dcterms:modified xsi:type="dcterms:W3CDTF">2014-01-11T15:34:12Z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