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86" r:id="rId5"/>
    <p:sldId id="279" r:id="rId6"/>
    <p:sldId id="280" r:id="rId7"/>
    <p:sldId id="292" r:id="rId8"/>
    <p:sldId id="260" r:id="rId9"/>
    <p:sldId id="261" r:id="rId10"/>
    <p:sldId id="262" r:id="rId11"/>
    <p:sldId id="282" r:id="rId12"/>
    <p:sldId id="293" r:id="rId13"/>
    <p:sldId id="294" r:id="rId14"/>
    <p:sldId id="295" r:id="rId15"/>
    <p:sldId id="296" r:id="rId16"/>
    <p:sldId id="297" r:id="rId17"/>
    <p:sldId id="270" r:id="rId18"/>
    <p:sldId id="278" r:id="rId19"/>
    <p:sldId id="289" r:id="rId20"/>
    <p:sldId id="267" r:id="rId21"/>
    <p:sldId id="271" r:id="rId22"/>
    <p:sldId id="269" r:id="rId23"/>
    <p:sldId id="273" r:id="rId24"/>
    <p:sldId id="274" r:id="rId25"/>
    <p:sldId id="275" r:id="rId26"/>
    <p:sldId id="268" r:id="rId27"/>
    <p:sldId id="276" r:id="rId28"/>
    <p:sldId id="290" r:id="rId29"/>
    <p:sldId id="277" r:id="rId30"/>
    <p:sldId id="264" r:id="rId31"/>
    <p:sldId id="291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BB7"/>
    <a:srgbClr val="FFFFFF"/>
    <a:srgbClr val="7D6879"/>
    <a:srgbClr val="C8AC78"/>
    <a:srgbClr val="846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78" autoAdjust="0"/>
  </p:normalViewPr>
  <p:slideViewPr>
    <p:cSldViewPr snapToGrid="0">
      <p:cViewPr varScale="1">
        <p:scale>
          <a:sx n="44" d="100"/>
          <a:sy n="44" d="100"/>
        </p:scale>
        <p:origin x="150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F5A8-8D18-4686-855B-186E656B4719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5EC4F-FA9D-434D-A5CF-E6D3901A7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38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988cb9cb27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Hvaljen Isus i Marija!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/>
              <a:t>Nakon molitve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projektor stavljam digitalni zadatak (Prilog1.)</a:t>
            </a:r>
          </a:p>
          <a:p>
            <a:r>
              <a:rPr lang="hr-H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https://www.jigsawplanet.com/?rc=play&amp;pid=2988cb9cb27d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 učenik rješava na ploči, ostali dobivaju izrezanu slagalicu koju slažu na svojim mjestima.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69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Noć je, nebo osuto zvijezdama, a mene odjednom nešto tišti u grudima. Nešto čega prije nije bilo tamo. Polako dolazi spoznaja. Što sam to učinila? </a:t>
            </a:r>
          </a:p>
          <a:p>
            <a:r>
              <a:rPr lang="hr-HR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Bilo je tako jednostavno očistiti bakin tepih. Ali kako očistiti naše prijateljstvo? </a:t>
            </a:r>
          </a:p>
          <a:p>
            <a:r>
              <a:rPr lang="hr-HR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Umrljala sam ga običnom svađom. Što da radim?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2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Pokušala sam popričati sa svojim anđelom čuvarom kao što uvijek radim prije spavanja, no uzalud. Ništa ne mogu čuti kroz nemirne sjenke u mojim mislima. Pitam se koliko ljudi, osim mene, noćas isto tako ne može spavati? Odjednom zaplačem. I donesem odluku. Ujutro ću potrčati i susresti Dijanu na ulazu.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10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273685" indent="228600">
              <a:lnSpc>
                <a:spcPct val="112000"/>
              </a:lnSpc>
              <a:spcAft>
                <a:spcPts val="255"/>
              </a:spcAft>
            </a:pP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Ja: Oprosti. Ja sam bila kriva. </a:t>
            </a:r>
            <a:endParaRPr lang="hr-HR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marR="273685" indent="-6350">
              <a:lnSpc>
                <a:spcPct val="112000"/>
              </a:lnSpc>
              <a:spcAft>
                <a:spcPts val="280"/>
              </a:spcAft>
            </a:pP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Dijana: U redu je, Ana. Ti oprosti meni. Trebala sam očistiti cipele. </a:t>
            </a:r>
            <a:endParaRPr lang="hr-HR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Ja: Pusti cipele! Neka budu prljave! Samo da naše prijateljstvo opet bude čisto. </a:t>
            </a:r>
            <a:endParaRPr lang="hr-H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6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Dijana je plakala one noći. Suze kajanja oprale su prljavštinu s naših duša, kao što voda opere tijelo, a osmijeh oprosta osušio je suze. Zajedno smo krenule u školu, ponovno sretne. Posudila sam joj bilježnicu. Otišla sam se igrati s njom.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853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Opet smo se smijale. P</a:t>
            </a: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rije spavanja opet sam osjetila prisutnost mog anđela čuvara. Slatko sam spavala cijelu noć kako već dugo nisam.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59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 lijeka! Kad bi svatko na svijetu potražio oprost prije no što sunce zađe, nitko više ne bi patio od nesanice. I svijet bi se napokon probudio svjež i odmoran, spreman za činjenje dobrih stvari. </a:t>
            </a:r>
            <a:endParaRPr lang="hr-HR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146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strike="noStrike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Ima li neka riječ koja bi mogla zamijeniti riječ tres, a odnosi se na ono što se na početku priče dogodilo između djevojčica?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56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Što se dogodilo u susretu dviju djevojčica?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14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li svađa među djevojčicama  nešto dobro?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je  došlo do  svađe-slučajno ili namjerno?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 namjerno činimo nešto loše to je GRIJEH.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85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su grijeh djevojčice učinile?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Možete li reći neke primjere grijeha koje vi činite?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su djevojčice  provele dan ? (izbjegavajući jedna drugu. Čak nisu razgovarale dok su zajedno sjedile u klupi.)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2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 je rješenje ove slagalice? Prepoznajete li ove riječi? </a:t>
            </a:r>
            <a:r>
              <a:rPr lang="hr-HR" sz="10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Zašto su one čarobne?</a:t>
            </a:r>
            <a:endParaRPr lang="hr-H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Koju koristite najviše?</a:t>
            </a:r>
            <a:r>
              <a:rPr lang="hr-HR" sz="10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Podignite ruku ako najviše koristi molim.</a:t>
            </a:r>
            <a:endParaRPr lang="hr-H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Podignite ruku ako najviše koristi hvala. Podignite ruku ako najviše koristi izvoli.</a:t>
            </a:r>
            <a:endParaRPr lang="hr-H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Podignite ruku ako najviše koristi oprosti.</a:t>
            </a:r>
            <a:endParaRPr lang="hr-H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9194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na kraju dana dolazi večer. Kako se Ana osjećala te večeri?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koga je tražila pomoć?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Suze su pokazale da u njoj djeluje savjest – shvatila je da je pogriješila.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022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 savjest ne radi najbolje? Kada ju ne slušamo?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028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Koju odluku donosi Ana?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Zašto je odlučila ispričati se?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 se kajala!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Savjest nas potiče da razmislimo o tome što smo učinili i potiče nas na kajanje.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06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se dogodilo ujutro?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6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Pogledajte tekst u udžbeniku str. 72 i pronađite rečenice koje pokazuju kako su se djevojčice pomirile?</a:t>
            </a:r>
          </a:p>
          <a:p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Tko se želio pomiriti? Obje?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Da! Jer objema je radila savjest.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 kada su priznale da su pogriješile moglo je doći do pomirenja.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mislite da bi se dogodilo kada jedna od njih ipak ne bi priznala grešku?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335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 je poruka za kraj? Koji je lijek?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(Oprostiti i pomiriti se prije nego što sunce zađe)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koga još moramo tražiti oprost? – od Boga.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568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" marR="224790" indent="-6350" algn="just">
              <a:lnSpc>
                <a:spcPct val="103000"/>
              </a:lnSpc>
              <a:spcAft>
                <a:spcPts val="16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Isus nam je ostavio najljepši dar koji možemo upotrijebiti kad se s nekime posvađamo, a to je sakrament pomirenja. Možemo zaključiti da je to lijek protiv grijeha.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Pogledajte naslov. </a:t>
            </a:r>
            <a:r>
              <a:rPr lang="hr-HR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Znate</a:t>
            </a:r>
            <a:r>
              <a:rPr lang="hr-HR" sz="1800" i="1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k</a:t>
            </a:r>
            <a:r>
              <a:rPr lang="hr-HR" sz="1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još nazivamo ovaj sakrament ? Ispovijed. Kome idemo na ispovijed?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Isus apostolima daje vlast da opraštaju grijehe. Svećenici tu vlast nasljeđuju. Svećenik ne smije vaše grijehe nikome reći. Zato mu smijete reći baš sve!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Lijek za svađu dvije djevojčice bilo je kajanje, opraštanje i pomirenje- </a:t>
            </a:r>
            <a:r>
              <a:rPr lang="hr-HR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Ispovijedanje grijeha je lijek za nas kada prekinemo prijateljstvo s Bogom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540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</a:t>
            </a:r>
            <a:r>
              <a:rPr lang="hr-HR" baseline="0" dirty="0" smtClean="0"/>
              <a:t> trećem razredu ćete i vi moći koristiti ovaj </a:t>
            </a:r>
            <a:r>
              <a:rPr lang="hr-HR" baseline="0" dirty="0" err="1" smtClean="0"/>
              <a:t>lujek</a:t>
            </a:r>
            <a:r>
              <a:rPr lang="hr-HR" baseline="0" dirty="0" smtClean="0"/>
              <a:t> kada vam se kao Ani i Dijani dogodi da napravite grijeh . Na idućem satu a još više na župnom vjeronauku ćete  učiti kako se ispovjediti. A sada ćemo provjeriti što ste zapamtili na ovom satu: dijelim RL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975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75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0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Riječ oprosti dio je i današnjeg naslova koji ćete napisati u pisanku: 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Napišite naslov: </a:t>
            </a: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Božje praštanje kroz sakrament obraćenja i pomirenja.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/>
              <a:t>Zašto je opraštanje bitno i kako nam pomaže sakrament obraćenja i pomirenja otkrivati ćemo zajedno pomoću sljedeće priče: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1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Molim vas da lijepo</a:t>
            </a:r>
            <a:r>
              <a:rPr lang="hr-HR" baseline="0" dirty="0"/>
              <a:t> sjednete, naslonite se i pažljivo slušate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53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Tres! 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Vrata se zalupe. Gotovo! Još uvijek čujem odjek oštrih riječi: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34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marR="1534795" indent="-6350">
              <a:lnSpc>
                <a:spcPct val="112000"/>
              </a:lnSpc>
              <a:spcAft>
                <a:spcPts val="265"/>
              </a:spcAft>
            </a:pP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Ja: Nemoj s tim prljavim cipelama na bakin tepih! </a:t>
            </a:r>
            <a:endParaRPr lang="hr-HR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marR="273685" indent="-6350">
              <a:lnSpc>
                <a:spcPct val="112000"/>
              </a:lnSpc>
              <a:spcAft>
                <a:spcPts val="280"/>
              </a:spcAft>
            </a:pP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Dijana: Što!? Cipele mi nisu prljave! </a:t>
            </a:r>
            <a:endParaRPr lang="hr-HR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marR="273685" indent="-6350">
              <a:lnSpc>
                <a:spcPct val="112000"/>
              </a:lnSpc>
              <a:spcAft>
                <a:spcPts val="280"/>
              </a:spcAft>
            </a:pP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Ja: Vidi da jesu! Baka će me ubiti! </a:t>
            </a:r>
            <a:endParaRPr lang="hr-HR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2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marR="273685" indent="-6350">
              <a:lnSpc>
                <a:spcPct val="112000"/>
              </a:lnSpc>
              <a:spcAft>
                <a:spcPts val="29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Dijana: Onda si nađi prijateljicu čije cipele će uvijek biti čiste. Ja odlazim! </a:t>
            </a:r>
            <a:endParaRPr lang="hr-H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Ja: Samo izvoli! Tko ne očisti cipele kad ulazi, taj bolje da i ne dolazi. </a:t>
            </a:r>
          </a:p>
          <a:p>
            <a:endParaRPr lang="hr-HR" sz="1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Tres!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55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Nakon toga ne pričamo. Krišom promatram njezin ulaz. Pričekam da krene u školu. Tek kada zamakne za ugao, krenem i ja. U klupi – dva stranca. Kutom oka vidim kako se pati sa zadaćom. Ne, neću joj posuditi bilježnicu. Poslijepodne ne izlazim na ulicu. Izbjegavam susret.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EC4F-FA9D-434D-A5CF-E6D3901A7CF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1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797591-38AD-5AC5-1E45-55711007E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B7BD161-8DA1-CE68-223C-705E1A4F3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49BF45-E7A9-A99B-BF2F-EDE82FA4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075DB6-9C71-1B41-6080-C3C9B643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07B998-F4FE-0C1E-5A79-2778C89F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13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28EF-3C0A-9991-6628-111C9875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54091B9-F52E-22EF-9AA6-4F42A9E73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D5670A-6DBC-CBBA-9349-6662EA9C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14E29C-6B3B-02D5-5B24-7C7BF278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84D2FF-792E-08C5-83DF-55BC65CF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91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F6CA878-DA58-CD1D-5526-4E812184B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B40F26B-7634-EB36-D09E-E445051A5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545D9A-A421-3E4A-C49F-A6D23395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D8E295-8A0B-D852-981B-E4E2D4E6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71624C-8FB4-615F-0674-196FD856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55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F5430-4A84-66F0-9C6A-8FCA5571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1816D0-00DB-6BEF-DAB4-1E9CD36C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FBB253-C1C5-31F5-D1A7-7048B7F5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62BE72-D208-9969-4F37-DDCD2FE6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8D6A9B-57F0-4EC2-A5AE-A7D863BB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04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50CE0-AD25-23E2-6D93-05618481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125A93-3A11-26EA-F5BE-2D9DF5DD3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0F789A-9A18-30E4-A7F6-EFDB8209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307C51-5148-1FEB-801C-DBBD1EB3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CF612F-2C27-5BD3-0CC0-4F8C9B85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8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26ED67-0FFB-E069-11EE-2C5794A7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BA10F4-93DC-D0BB-B85A-0E7E4ABCB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306EDF8-522A-E658-DA1B-CE7A327C2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556E89-9B0E-98CF-1C5F-52BE25B3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1480A3-459A-B0A9-971C-102D2302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293D527-501E-694F-3756-A3F7EDFE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74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69A9E-EBD3-5C85-42AE-528B9B7F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8DFE6A-4A19-3A39-1440-0C9835808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FF51354-F852-20B4-DF1D-2928964C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1A34B06-6261-5FFC-BF4A-8B1D87A66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72B0A20-E452-3867-06DB-8389A68E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29EF4FD-7730-1597-5DE5-ACEFB973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2D559A5-9008-799D-6214-5765811C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3A17D7-2322-E213-5D52-2BB02A83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6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0289C8-4E63-34DB-E542-C7F7BD6B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2B58EC8-8C6E-7A0D-8298-6208BDEA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930F5E7-8DFB-5E3A-ACFB-6B85DBB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3675F7A-C299-FF3C-4B76-3238B646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8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CC2858D-D5E4-C2E5-B042-54CFD099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A9777F8-02D2-333E-985F-5B1AA2C0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5DD51B2-96E4-D74B-0DDD-25BB5D6B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64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074E4B-C6F2-7BFA-08F3-75A8CC6F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2281BD-D3CF-369E-01A3-409472130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C10EF9-2483-B74F-DAFE-D11128927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26E6C75-B0C8-0999-9FEC-3BC07C5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EE7E5C-865A-C935-A0D3-6C57B31B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4D0491-781E-8040-9818-51A65739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11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C3105D-D2F5-BC3A-26F6-6A6379E0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09ED695-0FEC-0F05-7E0F-4D412DCA7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EF22617-99A3-A78B-DDCC-85D20C2E0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204706-649E-667B-95BA-E8425013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CFA547-54FF-6E3E-36B5-124025A6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9D495F-6783-7F0D-03F5-10435148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88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4E4569-ACB3-4CFD-64C6-48E20399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7EAA16-442A-ECFD-D961-B7B58181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7CF2DE-FBBC-C3DA-953E-ECC267E68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F409E-2936-4C6B-BD96-EA6B7F84C6CB}" type="datetimeFigureOut">
              <a:rPr lang="hr-HR" smtClean="0"/>
              <a:t>17.2.2025.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D42599-3F81-03C9-D9EB-1E98785C8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47805A-4EFF-3335-19D4-15FFCCB07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A4AFB0-AF96-4618-9A83-0C9AD8C2EB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4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76257E-6593-DD5A-C3D9-B99A06743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829" y="348342"/>
            <a:ext cx="10493828" cy="6328229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hr-HR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ime Oca i Sina i Duha Svetoga. </a:t>
            </a:r>
            <a:r>
              <a:rPr lang="hr-H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 </a:t>
            </a:r>
            <a:br>
              <a:rPr lang="hr-HR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asti oblačić 2"/>
          <p:cNvSpPr/>
          <p:nvPr/>
        </p:nvSpPr>
        <p:spPr>
          <a:xfrm>
            <a:off x="3682652" y="652431"/>
            <a:ext cx="5714293" cy="22909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Molimo zajedno: Oče naš !</a:t>
            </a:r>
          </a:p>
        </p:txBody>
      </p:sp>
      <p:pic>
        <p:nvPicPr>
          <p:cNvPr id="4" name="Picture 2" descr="https://dbimg.eu/i/9eamtoopm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25" y="1623310"/>
            <a:ext cx="3248525" cy="50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417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24210"/>
          <a:stretch/>
        </p:blipFill>
        <p:spPr>
          <a:xfrm>
            <a:off x="4367735" y="163100"/>
            <a:ext cx="7444309" cy="242081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B2E68A7-45DC-3848-A66B-9208B3D6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Slika na kojoj se prikazuje crtež, ilustracija, slikanje, skeč&#10;&#10;Opis je automatski generiran">
            <a:extLst>
              <a:ext uri="{FF2B5EF4-FFF2-40B4-BE49-F238E27FC236}">
                <a16:creationId xmlns:a16="http://schemas.microsoft.com/office/drawing/2014/main" id="{E7411859-077D-7EE4-C242-9305F1935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025"/>
            <a:ext cx="3775587" cy="6710975"/>
          </a:xfrm>
        </p:spPr>
      </p:pic>
      <p:sp>
        <p:nvSpPr>
          <p:cNvPr id="3" name="Elipsasti oblačić 2"/>
          <p:cNvSpPr/>
          <p:nvPr/>
        </p:nvSpPr>
        <p:spPr>
          <a:xfrm>
            <a:off x="5899759" y="3477134"/>
            <a:ext cx="5160723" cy="2279737"/>
          </a:xfrm>
          <a:prstGeom prst="wedgeEllipseCallout">
            <a:avLst>
              <a:gd name="adj1" fmla="val -61367"/>
              <a:gd name="adj2" fmla="val -17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solidFill>
                  <a:schemeClr val="bg1"/>
                </a:solidFill>
              </a:rPr>
              <a:t>Što sam to učinila? Što da radim?</a:t>
            </a:r>
          </a:p>
        </p:txBody>
      </p:sp>
    </p:spTree>
    <p:extLst>
      <p:ext uri="{BB962C8B-B14F-4D97-AF65-F5344CB8AC3E}">
        <p14:creationId xmlns:p14="http://schemas.microsoft.com/office/powerpoint/2010/main" val="38199578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24210"/>
          <a:stretch/>
        </p:blipFill>
        <p:spPr>
          <a:xfrm>
            <a:off x="4367735" y="163100"/>
            <a:ext cx="7444309" cy="242081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B2E68A7-45DC-3848-A66B-9208B3D6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Slika na kojoj se prikazuje crtež, ilustracija, slikanje, skeč&#10;&#10;Opis je automatski generiran">
            <a:extLst>
              <a:ext uri="{FF2B5EF4-FFF2-40B4-BE49-F238E27FC236}">
                <a16:creationId xmlns:a16="http://schemas.microsoft.com/office/drawing/2014/main" id="{E7411859-077D-7EE4-C242-9305F1935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025"/>
            <a:ext cx="3775587" cy="6710975"/>
          </a:xfrm>
        </p:spPr>
      </p:pic>
      <p:sp>
        <p:nvSpPr>
          <p:cNvPr id="3" name="Elipsasti oblačić 2"/>
          <p:cNvSpPr/>
          <p:nvPr/>
        </p:nvSpPr>
        <p:spPr>
          <a:xfrm>
            <a:off x="5899759" y="3477134"/>
            <a:ext cx="5160723" cy="2279737"/>
          </a:xfrm>
          <a:prstGeom prst="wedgeEllipseCallout">
            <a:avLst>
              <a:gd name="adj1" fmla="val -61367"/>
              <a:gd name="adj2" fmla="val -17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b="1" dirty="0">
                <a:solidFill>
                  <a:schemeClr val="bg1"/>
                </a:solidFill>
              </a:rPr>
              <a:t>Odlučila sam…</a:t>
            </a:r>
          </a:p>
        </p:txBody>
      </p:sp>
    </p:spTree>
    <p:extLst>
      <p:ext uri="{BB962C8B-B14F-4D97-AF65-F5344CB8AC3E}">
        <p14:creationId xmlns:p14="http://schemas.microsoft.com/office/powerpoint/2010/main" val="27266302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C3CC4-2F76-0171-8EBF-9AD3FDAE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crtež, crtić, ilustracija, Ljudsko lice&#10;&#10;Opis je automatski generiran">
            <a:extLst>
              <a:ext uri="{FF2B5EF4-FFF2-40B4-BE49-F238E27FC236}">
                <a16:creationId xmlns:a16="http://schemas.microsoft.com/office/drawing/2014/main" id="{E2AB9B60-F61C-B6E6-6756-9B4F9E4D8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25" y="147863"/>
            <a:ext cx="2743549" cy="6562273"/>
          </a:xfrm>
        </p:spPr>
      </p:pic>
      <p:sp>
        <p:nvSpPr>
          <p:cNvPr id="3" name="Elipsasti oblačić 2"/>
          <p:cNvSpPr/>
          <p:nvPr/>
        </p:nvSpPr>
        <p:spPr>
          <a:xfrm>
            <a:off x="7656359" y="977029"/>
            <a:ext cx="4055477" cy="39737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U redu je, Ana.</a:t>
            </a:r>
          </a:p>
          <a:p>
            <a:pPr algn="ctr"/>
            <a:r>
              <a:rPr lang="hr-HR" sz="2800" b="1" dirty="0"/>
              <a:t> Ti oprosti meni. Trebala sam očistiti cipele. </a:t>
            </a:r>
            <a:endParaRPr lang="hr-HR" sz="2800" dirty="0"/>
          </a:p>
        </p:txBody>
      </p:sp>
      <p:sp>
        <p:nvSpPr>
          <p:cNvPr id="4" name="Elipsasti oblačić 3"/>
          <p:cNvSpPr/>
          <p:nvPr/>
        </p:nvSpPr>
        <p:spPr>
          <a:xfrm>
            <a:off x="112734" y="1690688"/>
            <a:ext cx="3657600" cy="2305115"/>
          </a:xfrm>
          <a:prstGeom prst="wedgeEllipseCallout">
            <a:avLst>
              <a:gd name="adj1" fmla="val 62386"/>
              <a:gd name="adj2" fmla="val 38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hr-HR" sz="2400" b="1" dirty="0">
                <a:solidFill>
                  <a:schemeClr val="bg1"/>
                </a:solidFill>
              </a:rPr>
              <a:t>Oprosti. Ja sam bila kriva. 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510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474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Suze kajanja oprale su prljavštinu s naših duša, kao što voda opere tijelo, a osmijeh oprosta osušio je suze.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873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6"/>
          <a:stretch/>
        </p:blipFill>
        <p:spPr bwMode="auto">
          <a:xfrm>
            <a:off x="9625072" y="4420367"/>
            <a:ext cx="2566928" cy="21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12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474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Ponovno sretne. </a:t>
            </a:r>
          </a:p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Opet smo se smijale.</a:t>
            </a: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873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6"/>
          <a:stretch/>
        </p:blipFill>
        <p:spPr bwMode="auto">
          <a:xfrm>
            <a:off x="9625072" y="4420367"/>
            <a:ext cx="2566928" cy="21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905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245168"/>
            <a:ext cx="10515600" cy="2931795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hr-HR" b="1" dirty="0"/>
              <a:t>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bi svatko na svijetu potražio </a:t>
            </a:r>
            <a:r>
              <a:rPr lang="hr-H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oprost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no što sunce zađe, nitko više ne bi patio od nesanice. </a:t>
            </a:r>
          </a:p>
          <a:p>
            <a:pPr marL="0" indent="0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svijet bi se napokon probudio svjež i odmoran, spreman za činjenje dobrih stvari. 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Elipsasti oblačić 3"/>
          <p:cNvSpPr/>
          <p:nvPr/>
        </p:nvSpPr>
        <p:spPr>
          <a:xfrm>
            <a:off x="6309359" y="-242615"/>
            <a:ext cx="6230983" cy="31089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chemeClr val="bg1"/>
                </a:solidFill>
              </a:rPr>
              <a:t>Eto lijeka! </a:t>
            </a:r>
            <a:endParaRPr lang="hr-H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552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207A9-508C-720B-BE36-E79244D6E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A286E9-3307-2ACA-85DF-A35864EE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ipsasti oblačić 1">
            <a:extLst>
              <a:ext uri="{FF2B5EF4-FFF2-40B4-BE49-F238E27FC236}">
                <a16:creationId xmlns:a16="http://schemas.microsoft.com/office/drawing/2014/main" id="{0B740E34-D9D8-1C57-343C-0790A3B724DE}"/>
              </a:ext>
            </a:extLst>
          </p:cNvPr>
          <p:cNvSpPr/>
          <p:nvPr/>
        </p:nvSpPr>
        <p:spPr>
          <a:xfrm>
            <a:off x="1985554" y="496389"/>
            <a:ext cx="5643155" cy="2932611"/>
          </a:xfrm>
          <a:prstGeom prst="wedgeEllipseCallout">
            <a:avLst>
              <a:gd name="adj1" fmla="val 39867"/>
              <a:gd name="adj2" fmla="val 52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bg1"/>
                </a:solidFill>
                <a:latin typeface="Courier New" panose="02070309020205020404" pitchFamily="49" charset="0"/>
              </a:rPr>
              <a:t>P</a:t>
            </a:r>
            <a:r>
              <a:rPr lang="hr-HR" sz="2000" b="0" i="0" u="none" strike="noStrike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rva riječ koju smo čuli bila je: ”Tres.”</a:t>
            </a:r>
          </a:p>
          <a:p>
            <a:r>
              <a:rPr lang="hr-HR" sz="2000" b="0" i="0" u="none" strike="noStrike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Napišite asocijacije koje vam se javljaju uz ovu riječ nakon svega što ste čuli. Ima li neka riječ koja bi mogla zamijeniti riječ tres. 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4" name="Eksplozija 2 3">
            <a:extLst>
              <a:ext uri="{FF2B5EF4-FFF2-40B4-BE49-F238E27FC236}">
                <a16:creationId xmlns:a16="http://schemas.microsoft.com/office/drawing/2014/main" id="{B335542E-87C9-29E1-1DA2-062114A9FF22}"/>
              </a:ext>
            </a:extLst>
          </p:cNvPr>
          <p:cNvSpPr/>
          <p:nvPr/>
        </p:nvSpPr>
        <p:spPr>
          <a:xfrm>
            <a:off x="1058780" y="3759437"/>
            <a:ext cx="3164305" cy="22138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Tres !!!</a:t>
            </a:r>
          </a:p>
        </p:txBody>
      </p:sp>
      <p:pic>
        <p:nvPicPr>
          <p:cNvPr id="6" name="Picture 4" descr=" ">
            <a:extLst>
              <a:ext uri="{FF2B5EF4-FFF2-40B4-BE49-F238E27FC236}">
                <a16:creationId xmlns:a16="http://schemas.microsoft.com/office/drawing/2014/main" id="{9604145B-0132-66A0-857A-E42EAF42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105" l="0" r="99153">
                        <a14:foregroundMark x1="63136" y1="42412" x2="63136" y2="42412"/>
                        <a14:foregroundMark x1="6356" y1="15175" x2="6356" y2="15175"/>
                        <a14:foregroundMark x1="9322" y1="9339" x2="9322" y2="9339"/>
                        <a14:backgroundMark x1="7203" y1="12062" x2="7203" y2="12062"/>
                        <a14:backgroundMark x1="9322" y1="8171" x2="9322" y2="8171"/>
                        <a14:backgroundMark x1="9322" y1="4669" x2="9322" y2="4669"/>
                        <a14:backgroundMark x1="9322" y1="4669" x2="9322" y2="4669"/>
                        <a14:backgroundMark x1="9322" y1="4669" x2="9322" y2="4669"/>
                        <a14:backgroundMark x1="13136" y1="5837" x2="13136" y2="5837"/>
                        <a14:backgroundMark x1="13136" y1="5837" x2="13136" y2="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66" y="1993740"/>
            <a:ext cx="2247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347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ipsasti oblačić 1"/>
          <p:cNvSpPr/>
          <p:nvPr/>
        </p:nvSpPr>
        <p:spPr>
          <a:xfrm>
            <a:off x="811290" y="3319562"/>
            <a:ext cx="4457395" cy="23410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Što se dogodilo u susretu dviju </a:t>
            </a:r>
            <a:r>
              <a:rPr lang="hr-HR" sz="2800" b="1" dirty="0" smtClean="0"/>
              <a:t>djevojčica?</a:t>
            </a:r>
            <a:endParaRPr lang="hr-HR" sz="2800" b="1" dirty="0"/>
          </a:p>
        </p:txBody>
      </p:sp>
      <p:sp>
        <p:nvSpPr>
          <p:cNvPr id="4" name="Eksplozija 2 3"/>
          <p:cNvSpPr/>
          <p:nvPr/>
        </p:nvSpPr>
        <p:spPr>
          <a:xfrm>
            <a:off x="8066762" y="1386104"/>
            <a:ext cx="3164305" cy="22138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Tres !!!</a:t>
            </a:r>
          </a:p>
        </p:txBody>
      </p:sp>
      <p:pic>
        <p:nvPicPr>
          <p:cNvPr id="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105" l="0" r="99153">
                        <a14:foregroundMark x1="63136" y1="42412" x2="63136" y2="42412"/>
                        <a14:foregroundMark x1="6356" y1="15175" x2="6356" y2="15175"/>
                        <a14:foregroundMark x1="9322" y1="9339" x2="9322" y2="9339"/>
                        <a14:backgroundMark x1="7203" y1="12062" x2="7203" y2="12062"/>
                        <a14:backgroundMark x1="9322" y1="8171" x2="9322" y2="8171"/>
                        <a14:backgroundMark x1="9322" y1="4669" x2="9322" y2="4669"/>
                        <a14:backgroundMark x1="9322" y1="4669" x2="9322" y2="4669"/>
                        <a14:backgroundMark x1="9322" y1="4669" x2="9322" y2="4669"/>
                        <a14:backgroundMark x1="13136" y1="5837" x2="13136" y2="5837"/>
                        <a14:backgroundMark x1="13136" y1="5837" x2="13136" y2="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678287"/>
            <a:ext cx="2247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5072921" y="402652"/>
            <a:ext cx="839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54260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sti oblačić 1"/>
          <p:cNvSpPr/>
          <p:nvPr/>
        </p:nvSpPr>
        <p:spPr>
          <a:xfrm>
            <a:off x="1179094" y="1215189"/>
            <a:ext cx="4815305" cy="344389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Ljutnja</a:t>
            </a:r>
            <a:r>
              <a:rPr lang="hr-HR" sz="3200" dirty="0" smtClean="0"/>
              <a:t>,</a:t>
            </a:r>
          </a:p>
          <a:p>
            <a:pPr algn="ctr"/>
            <a:r>
              <a:rPr lang="hr-HR" sz="3200" dirty="0" smtClean="0"/>
              <a:t>svađa…</a:t>
            </a:r>
            <a:endParaRPr lang="hr-HR" sz="3200" dirty="0"/>
          </a:p>
        </p:txBody>
      </p:sp>
      <p:pic>
        <p:nvPicPr>
          <p:cNvPr id="5" name="Rezervirano mjesto sadržaja 4" descr="Slika na kojoj se prikazuje Ljudsko lice, crtež, crtić, ilustracija&#10;&#10;Opis je automatski generiran">
            <a:extLst>
              <a:ext uri="{FF2B5EF4-FFF2-40B4-BE49-F238E27FC236}">
                <a16:creationId xmlns:a16="http://schemas.microsoft.com/office/drawing/2014/main" id="{779B8930-1F12-C8BF-2822-EE9B1A3B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91" y="385011"/>
            <a:ext cx="2657481" cy="27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09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69F0-E6A7-F5CC-B4BD-CACBEA13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crtež, rukopis, pismo&#10;&#10;Sadržaj generiran umjetnom inteligencijom može biti netočan.">
            <a:extLst>
              <a:ext uri="{FF2B5EF4-FFF2-40B4-BE49-F238E27FC236}">
                <a16:creationId xmlns:a16="http://schemas.microsoft.com/office/drawing/2014/main" id="{180F5C8E-14FA-82CC-6DBA-E7431ADC0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8" y="0"/>
            <a:ext cx="12182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87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9616A71-A2B2-36D9-DC25-C5F3B18783A3}"/>
              </a:ext>
            </a:extLst>
          </p:cNvPr>
          <p:cNvSpPr/>
          <p:nvPr/>
        </p:nvSpPr>
        <p:spPr>
          <a:xfrm>
            <a:off x="1175657" y="696686"/>
            <a:ext cx="10178143" cy="5480277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29EBBD1-B037-C169-C9E1-6AEFF135D82D}"/>
              </a:ext>
            </a:extLst>
          </p:cNvPr>
          <p:cNvSpPr txBox="1"/>
          <p:nvPr/>
        </p:nvSpPr>
        <p:spPr>
          <a:xfrm>
            <a:off x="1596571" y="1741713"/>
            <a:ext cx="94197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r-HR" sz="5400" b="1" dirty="0">
                <a:latin typeface="Aptos Black" panose="020B0004020202020204" pitchFamily="34" charset="0"/>
              </a:rPr>
              <a:t>MOLIM               HVALA</a:t>
            </a:r>
          </a:p>
          <a:p>
            <a:pPr marL="0" indent="0" algn="ctr">
              <a:buNone/>
            </a:pPr>
            <a:endParaRPr lang="hr-HR" sz="5400" b="1" dirty="0">
              <a:latin typeface="Aptos Black" panose="020B0004020202020204" pitchFamily="34" charset="0"/>
            </a:endParaRPr>
          </a:p>
          <a:p>
            <a:pPr marL="0" indent="0" algn="ctr">
              <a:buNone/>
            </a:pPr>
            <a:endParaRPr lang="hr-HR" sz="5400" b="1" dirty="0">
              <a:latin typeface="Aptos Black" panose="020B0004020202020204" pitchFamily="34" charset="0"/>
            </a:endParaRPr>
          </a:p>
          <a:p>
            <a:pPr marL="0" indent="0" algn="ctr">
              <a:buNone/>
            </a:pPr>
            <a:r>
              <a:rPr lang="hr-HR" sz="5400" b="1" dirty="0">
                <a:latin typeface="Aptos Black" panose="020B0004020202020204" pitchFamily="34" charset="0"/>
              </a:rPr>
              <a:t>IZVOLI        OPROSTI</a:t>
            </a:r>
          </a:p>
          <a:p>
            <a:pPr algn="ctr"/>
            <a:endParaRPr lang="hr-HR" sz="5400" b="1" dirty="0">
              <a:latin typeface="Aptos Black" panose="020B000402020202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D72A86F-818F-3FED-5537-67D00C4C1954}"/>
              </a:ext>
            </a:extLst>
          </p:cNvPr>
          <p:cNvSpPr txBox="1"/>
          <p:nvPr/>
        </p:nvSpPr>
        <p:spPr>
          <a:xfrm>
            <a:off x="4390571" y="3018971"/>
            <a:ext cx="383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Četiri čarobne riječi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9AF645A-DECE-E245-771D-4498B1119C5E}"/>
              </a:ext>
            </a:extLst>
          </p:cNvPr>
          <p:cNvSpPr txBox="1"/>
          <p:nvPr/>
        </p:nvSpPr>
        <p:spPr>
          <a:xfrm>
            <a:off x="417095" y="310521"/>
            <a:ext cx="780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https://www.jigsawplanet.com/?rc=play&amp;pid=2988cb9cb27d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32349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ipsasti oblačić 1"/>
          <p:cNvSpPr/>
          <p:nvPr/>
        </p:nvSpPr>
        <p:spPr>
          <a:xfrm>
            <a:off x="860925" y="16673"/>
            <a:ext cx="4262617" cy="29700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Kako se Ana osjećala  te </a:t>
            </a:r>
            <a:r>
              <a:rPr lang="hr-HR" sz="3200" dirty="0" smtClean="0"/>
              <a:t>večeri?</a:t>
            </a:r>
            <a:endParaRPr lang="hr-HR" sz="3200" dirty="0"/>
          </a:p>
        </p:txBody>
      </p:sp>
      <p:pic>
        <p:nvPicPr>
          <p:cNvPr id="6" name="Slika 5" descr="Slika na kojoj se prikazuje skeč, jednostavni crteži s par linija, crtež, ukrasni isječci&#10;&#10;Sadržaj generiran umjetnom inteligencijom može biti netočan.">
            <a:extLst>
              <a:ext uri="{FF2B5EF4-FFF2-40B4-BE49-F238E27FC236}">
                <a16:creationId xmlns:a16="http://schemas.microsoft.com/office/drawing/2014/main" id="{2C47C849-C1CB-5181-EB0A-F524F0A40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86" y="-241649"/>
            <a:ext cx="2591162" cy="3448531"/>
          </a:xfrm>
          <a:prstGeom prst="rect">
            <a:avLst/>
          </a:prstGeom>
        </p:spPr>
      </p:pic>
      <p:sp>
        <p:nvSpPr>
          <p:cNvPr id="5" name="Elipsasti oblačić 4"/>
          <p:cNvSpPr/>
          <p:nvPr/>
        </p:nvSpPr>
        <p:spPr>
          <a:xfrm>
            <a:off x="7091183" y="3526819"/>
            <a:ext cx="4262617" cy="2970081"/>
          </a:xfrm>
          <a:prstGeom prst="wedgeEllipseCallout">
            <a:avLst>
              <a:gd name="adj1" fmla="val -84166"/>
              <a:gd name="adj2" fmla="val -20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Od koga je tražila pomoć??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780" y="3828144"/>
            <a:ext cx="2348820" cy="23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3FCD278A-A5E8-EE0F-813B-C82FDA49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"/>
            <a:ext cx="12192000" cy="6857479"/>
          </a:xfrm>
          <a:prstGeom prst="rect">
            <a:avLst/>
          </a:prstGeom>
        </p:spPr>
      </p:pic>
      <p:pic>
        <p:nvPicPr>
          <p:cNvPr id="5" name="Rezervirano mjesto sadržaja 4" descr="Slika na kojoj se prikazuje crtež, ilustracija, slikanje, skeč&#10;&#10;Opis je automatski generiran">
            <a:extLst>
              <a:ext uri="{FF2B5EF4-FFF2-40B4-BE49-F238E27FC236}">
                <a16:creationId xmlns:a16="http://schemas.microsoft.com/office/drawing/2014/main" id="{E7411859-077D-7EE4-C242-9305F1935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28" y="165754"/>
            <a:ext cx="2007204" cy="35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7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Koju je odluku donijela Ana?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4" descr="Slika na kojoj se prikazuje crtež, ilustracija, slikanje, skeč&#10;&#10;Opis je automatski generiran">
            <a:extLst>
              <a:ext uri="{FF2B5EF4-FFF2-40B4-BE49-F238E27FC236}">
                <a16:creationId xmlns:a16="http://schemas.microsoft.com/office/drawing/2014/main" id="{E7411859-077D-7EE4-C242-9305F1935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59" y="902368"/>
            <a:ext cx="1826873" cy="3247203"/>
          </a:xfrm>
          <a:prstGeom prst="rect">
            <a:avLst/>
          </a:prstGeom>
        </p:spPr>
      </p:pic>
      <p:sp>
        <p:nvSpPr>
          <p:cNvPr id="2" name="Elipsasti oblačić 1"/>
          <p:cNvSpPr/>
          <p:nvPr/>
        </p:nvSpPr>
        <p:spPr>
          <a:xfrm>
            <a:off x="1347536" y="1347537"/>
            <a:ext cx="4748463" cy="28020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Što da radim? </a:t>
            </a:r>
          </a:p>
        </p:txBody>
      </p:sp>
    </p:spTree>
    <p:extLst>
      <p:ext uri="{BB962C8B-B14F-4D97-AF65-F5344CB8AC3E}">
        <p14:creationId xmlns:p14="http://schemas.microsoft.com/office/powerpoint/2010/main" val="11650393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 descr="Slika na kojoj se prikazuje crtež, ilustracija, slikanje, skeč&#10;&#10;Opis je automatski generiran">
            <a:extLst>
              <a:ext uri="{FF2B5EF4-FFF2-40B4-BE49-F238E27FC236}">
                <a16:creationId xmlns:a16="http://schemas.microsoft.com/office/drawing/2014/main" id="{E7411859-077D-7EE4-C242-9305F1935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59" y="902368"/>
            <a:ext cx="1826873" cy="3247203"/>
          </a:xfrm>
          <a:prstGeom prst="rect">
            <a:avLst/>
          </a:prstGeom>
        </p:spPr>
      </p:pic>
      <p:pic>
        <p:nvPicPr>
          <p:cNvPr id="8" name="Slika 7" descr="Slika na kojoj se prikazuje tekst, grafički dizajn, grafika, dizajn&#10;&#10;Sadržaj generiran umjetnom inteligencijom može biti netočan.">
            <a:extLst>
              <a:ext uri="{FF2B5EF4-FFF2-40B4-BE49-F238E27FC236}">
                <a16:creationId xmlns:a16="http://schemas.microsoft.com/office/drawing/2014/main" id="{A15CEF2E-302F-D0BF-5618-BD8460D3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66BE2D18-72C4-E5FA-066B-9D456EF04CF8}"/>
              </a:ext>
            </a:extLst>
          </p:cNvPr>
          <p:cNvSpPr/>
          <p:nvPr/>
        </p:nvSpPr>
        <p:spPr>
          <a:xfrm>
            <a:off x="4791075" y="1595437"/>
            <a:ext cx="271463" cy="20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7452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4" descr="Slika na kojoj se prikazuje crtež, crtić, ilustracija, Ljudsko lice&#10;&#10;Opis je automatski generiran">
            <a:extLst>
              <a:ext uri="{FF2B5EF4-FFF2-40B4-BE49-F238E27FC236}">
                <a16:creationId xmlns:a16="http://schemas.microsoft.com/office/drawing/2014/main" id="{E2AB9B60-F61C-B6E6-6756-9B4F9E4D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25" y="147863"/>
            <a:ext cx="2743549" cy="6562273"/>
          </a:xfrm>
          <a:prstGeom prst="rect">
            <a:avLst/>
          </a:prstGeom>
        </p:spPr>
      </p:pic>
      <p:sp>
        <p:nvSpPr>
          <p:cNvPr id="2" name="Elipsasti oblačić 1"/>
          <p:cNvSpPr/>
          <p:nvPr/>
        </p:nvSpPr>
        <p:spPr>
          <a:xfrm>
            <a:off x="842211" y="1828800"/>
            <a:ext cx="2959768" cy="29958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Što se dogodilo ujutro?</a:t>
            </a:r>
          </a:p>
        </p:txBody>
      </p:sp>
    </p:spTree>
    <p:extLst>
      <p:ext uri="{BB962C8B-B14F-4D97-AF65-F5344CB8AC3E}">
        <p14:creationId xmlns:p14="http://schemas.microsoft.com/office/powerpoint/2010/main" val="2507352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4" descr="Slika na kojoj se prikazuje crtež, crtić, ilustracija, Ljudsko lice&#10;&#10;Opis je automatski generiran">
            <a:extLst>
              <a:ext uri="{FF2B5EF4-FFF2-40B4-BE49-F238E27FC236}">
                <a16:creationId xmlns:a16="http://schemas.microsoft.com/office/drawing/2014/main" id="{E2AB9B60-F61C-B6E6-6756-9B4F9E4D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25" y="147863"/>
            <a:ext cx="2743549" cy="6562273"/>
          </a:xfrm>
          <a:prstGeom prst="rect">
            <a:avLst/>
          </a:prstGeom>
        </p:spPr>
      </p:pic>
      <p:sp>
        <p:nvSpPr>
          <p:cNvPr id="2" name="Elipsasti oblačić 1"/>
          <p:cNvSpPr/>
          <p:nvPr/>
        </p:nvSpPr>
        <p:spPr>
          <a:xfrm>
            <a:off x="842211" y="1828800"/>
            <a:ext cx="2959768" cy="29958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Pogledaj tekst u udžbeniku str. 72 i pronađi rečenice koje pokazuju kako su se djevojčice pomirile?</a:t>
            </a:r>
          </a:p>
        </p:txBody>
      </p:sp>
    </p:spTree>
    <p:extLst>
      <p:ext uri="{BB962C8B-B14F-4D97-AF65-F5344CB8AC3E}">
        <p14:creationId xmlns:p14="http://schemas.microsoft.com/office/powerpoint/2010/main" val="21280527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snimka zaslona&#10;&#10;Sadržaj generiran umjetnom inteligencijom može biti netočan.">
            <a:extLst>
              <a:ext uri="{FF2B5EF4-FFF2-40B4-BE49-F238E27FC236}">
                <a16:creationId xmlns:a16="http://schemas.microsoft.com/office/drawing/2014/main" id="{3FA4D97E-32D9-FBBF-B326-39AEBE97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0"/>
            <a:ext cx="12189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70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4" descr="Slika na kojoj se prikazuje crtež, crtić, ilustracija, Ljudsko lice&#10;&#10;Opis je automatski generiran">
            <a:extLst>
              <a:ext uri="{FF2B5EF4-FFF2-40B4-BE49-F238E27FC236}">
                <a16:creationId xmlns:a16="http://schemas.microsoft.com/office/drawing/2014/main" id="{E2AB9B60-F61C-B6E6-6756-9B4F9E4D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26" y="752085"/>
            <a:ext cx="1303596" cy="3118061"/>
          </a:xfrm>
          <a:prstGeom prst="rect">
            <a:avLst/>
          </a:prstGeom>
        </p:spPr>
      </p:pic>
      <p:sp>
        <p:nvSpPr>
          <p:cNvPr id="2" name="Elipsasti oblačić 1"/>
          <p:cNvSpPr/>
          <p:nvPr/>
        </p:nvSpPr>
        <p:spPr>
          <a:xfrm>
            <a:off x="723900" y="981223"/>
            <a:ext cx="4126831" cy="1708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Poruka za kraj…</a:t>
            </a:r>
          </a:p>
        </p:txBody>
      </p:sp>
      <p:sp>
        <p:nvSpPr>
          <p:cNvPr id="5" name="Elipsasti oblačić 4"/>
          <p:cNvSpPr/>
          <p:nvPr/>
        </p:nvSpPr>
        <p:spPr>
          <a:xfrm>
            <a:off x="4032584" y="2417571"/>
            <a:ext cx="4126831" cy="1708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EVO LIJEKA…</a:t>
            </a:r>
          </a:p>
        </p:txBody>
      </p:sp>
      <p:pic>
        <p:nvPicPr>
          <p:cNvPr id="7" name="Slika 6" descr="Slika na kojoj se prikazuje tekst, Font, žuto, snimka zaslona&#10;&#10;Sadržaj generiran umjetnom inteligencijom može biti netočan.">
            <a:extLst>
              <a:ext uri="{FF2B5EF4-FFF2-40B4-BE49-F238E27FC236}">
                <a16:creationId xmlns:a16="http://schemas.microsoft.com/office/drawing/2014/main" id="{B311D7EC-40AE-813D-DA7D-581ED4036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8" y="4488641"/>
            <a:ext cx="7001852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81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7B14-88B7-931C-946E-C7CD23BA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92C867-84F2-8B43-E9DE-9C2ACCAC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CC55333-B82F-DCB6-1F20-691C149BC730}"/>
              </a:ext>
            </a:extLst>
          </p:cNvPr>
          <p:cNvSpPr txBox="1"/>
          <p:nvPr/>
        </p:nvSpPr>
        <p:spPr>
          <a:xfrm>
            <a:off x="1762121" y="3930481"/>
            <a:ext cx="866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LIJEK </a:t>
            </a:r>
            <a:r>
              <a:rPr lang="hr-HR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sakrament obraćenja i pomirenja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 na kojoj se prikazuje skeč, crtež, jednostavni crteži s par linija, ilustracija&#10;&#10;Sadržaj generiran umjetnom inteligencijom može biti netočan.">
            <a:extLst>
              <a:ext uri="{FF2B5EF4-FFF2-40B4-BE49-F238E27FC236}">
                <a16:creationId xmlns:a16="http://schemas.microsoft.com/office/drawing/2014/main" id="{C0699AB9-78C2-2A64-7852-4EF6B423E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22" y="1082147"/>
            <a:ext cx="2245978" cy="2767625"/>
          </a:xfrm>
          <a:prstGeom prst="rect">
            <a:avLst/>
          </a:prstGeom>
        </p:spPr>
      </p:pic>
      <p:pic>
        <p:nvPicPr>
          <p:cNvPr id="11" name="Slika 10" descr="Slika na kojoj se prikazuje uredski pribor, bilježnica, papirna galanterija, uredski instrument&#10;&#10;Sadržaj generiran umjetnom inteligencijom može biti netočan.">
            <a:extLst>
              <a:ext uri="{FF2B5EF4-FFF2-40B4-BE49-F238E27FC236}">
                <a16:creationId xmlns:a16="http://schemas.microsoft.com/office/drawing/2014/main" id="{C4E157BF-FDE8-B2E9-EA64-32082C75A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4" y="836289"/>
            <a:ext cx="2625560" cy="1877723"/>
          </a:xfrm>
          <a:prstGeom prst="rect">
            <a:avLst/>
          </a:prstGeom>
        </p:spPr>
      </p:pic>
      <p:sp>
        <p:nvSpPr>
          <p:cNvPr id="12" name="Elipsasti oblačić 4">
            <a:extLst>
              <a:ext uri="{FF2B5EF4-FFF2-40B4-BE49-F238E27FC236}">
                <a16:creationId xmlns:a16="http://schemas.microsoft.com/office/drawing/2014/main" id="{650CC7B9-EB20-C23E-713D-EEB25EA54146}"/>
              </a:ext>
            </a:extLst>
          </p:cNvPr>
          <p:cNvSpPr/>
          <p:nvPr/>
        </p:nvSpPr>
        <p:spPr>
          <a:xfrm>
            <a:off x="4078103" y="961082"/>
            <a:ext cx="4126831" cy="1708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EVO LIJEKA…</a:t>
            </a:r>
          </a:p>
        </p:txBody>
      </p:sp>
    </p:spTree>
    <p:extLst>
      <p:ext uri="{BB962C8B-B14F-4D97-AF65-F5344CB8AC3E}">
        <p14:creationId xmlns:p14="http://schemas.microsoft.com/office/powerpoint/2010/main" val="8210848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52EEE-1284-6D86-99C9-DD62C4CB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63329"/>
            <a:ext cx="10862187" cy="4613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prikazuje tekst, pismo, Font, snimka zaslona&#10;&#10;Sadržaj generiran umjetnom inteligencijom može biti netočan.">
            <a:extLst>
              <a:ext uri="{FF2B5EF4-FFF2-40B4-BE49-F238E27FC236}">
                <a16:creationId xmlns:a16="http://schemas.microsoft.com/office/drawing/2014/main" id="{2E07B874-8905-0F1E-E8D2-CBBD0EE2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2"/>
            <a:ext cx="12192000" cy="68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841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EB6FE-9077-780E-F528-E13E364FF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9A1D47D-9EA2-3621-FA7B-0238936B45E9}"/>
              </a:ext>
            </a:extLst>
          </p:cNvPr>
          <p:cNvSpPr/>
          <p:nvPr/>
        </p:nvSpPr>
        <p:spPr>
          <a:xfrm>
            <a:off x="1175657" y="696686"/>
            <a:ext cx="10178143" cy="5480277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F75CD78-E7A0-D1B1-9F50-7651AAD7AAD6}"/>
              </a:ext>
            </a:extLst>
          </p:cNvPr>
          <p:cNvSpPr txBox="1"/>
          <p:nvPr/>
        </p:nvSpPr>
        <p:spPr>
          <a:xfrm>
            <a:off x="1596571" y="1741713"/>
            <a:ext cx="94197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r-HR" sz="5400" b="1" dirty="0">
                <a:latin typeface="Aptos Black" panose="020B0004020202020204" pitchFamily="34" charset="0"/>
              </a:rPr>
              <a:t>MOLIM               HVALA</a:t>
            </a:r>
          </a:p>
          <a:p>
            <a:pPr marL="0" indent="0" algn="ctr">
              <a:buNone/>
            </a:pPr>
            <a:endParaRPr lang="hr-HR" sz="5400" b="1" dirty="0">
              <a:latin typeface="Aptos Black" panose="020B0004020202020204" pitchFamily="34" charset="0"/>
            </a:endParaRPr>
          </a:p>
          <a:p>
            <a:pPr marL="0" indent="0" algn="ctr">
              <a:buNone/>
            </a:pPr>
            <a:endParaRPr lang="hr-HR" sz="5400" b="1" dirty="0">
              <a:latin typeface="Aptos Black" panose="020B0004020202020204" pitchFamily="34" charset="0"/>
            </a:endParaRPr>
          </a:p>
          <a:p>
            <a:pPr marL="0" indent="0" algn="ctr">
              <a:buNone/>
            </a:pPr>
            <a:r>
              <a:rPr lang="hr-HR" sz="5400" b="1" dirty="0">
                <a:latin typeface="Aptos Black" panose="020B0004020202020204" pitchFamily="34" charset="0"/>
              </a:rPr>
              <a:t>IZVOLI        </a:t>
            </a:r>
            <a:r>
              <a:rPr lang="hr-HR" sz="5400" b="1" dirty="0">
                <a:solidFill>
                  <a:srgbClr val="FF0000"/>
                </a:solidFill>
                <a:latin typeface="Aptos Black" panose="020B0004020202020204" pitchFamily="34" charset="0"/>
              </a:rPr>
              <a:t>OPROSTI</a:t>
            </a:r>
          </a:p>
          <a:p>
            <a:pPr algn="ctr"/>
            <a:endParaRPr lang="hr-HR" sz="5400" b="1" dirty="0">
              <a:latin typeface="Aptos Black" panose="020B000402020202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551B51D-2AA9-4523-F3DB-6BDD89A41B19}"/>
              </a:ext>
            </a:extLst>
          </p:cNvPr>
          <p:cNvSpPr txBox="1"/>
          <p:nvPr/>
        </p:nvSpPr>
        <p:spPr>
          <a:xfrm>
            <a:off x="4390571" y="3018971"/>
            <a:ext cx="383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Četiri čarobne riječi</a:t>
            </a:r>
          </a:p>
        </p:txBody>
      </p:sp>
    </p:spTree>
    <p:extLst>
      <p:ext uri="{BB962C8B-B14F-4D97-AF65-F5344CB8AC3E}">
        <p14:creationId xmlns:p14="http://schemas.microsoft.com/office/powerpoint/2010/main" val="14716827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ić, ukrasni isječci, crtež, Animacija&#10;&#10;Sadržaj generiran umjetnom inteligencijom može biti netočan.">
            <a:extLst>
              <a:ext uri="{FF2B5EF4-FFF2-40B4-BE49-F238E27FC236}">
                <a16:creationId xmlns:a16="http://schemas.microsoft.com/office/drawing/2014/main" id="{5B086182-37B8-F8EB-13B8-4FEB2D17A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3" y="1415840"/>
            <a:ext cx="6100794" cy="40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4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nimka zaslona, Font&#10;&#10;Sadržaj generiran umjetnom inteligencijom može biti netočan.">
            <a:extLst>
              <a:ext uri="{FF2B5EF4-FFF2-40B4-BE49-F238E27FC236}">
                <a16:creationId xmlns:a16="http://schemas.microsoft.com/office/drawing/2014/main" id="{07844016-678D-E046-D753-FBF4905B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Font, snimka zaslona, crta&#10;&#10;Sadržaj generiran umjetnom inteligencijom može biti netočan.">
            <a:extLst>
              <a:ext uri="{FF2B5EF4-FFF2-40B4-BE49-F238E27FC236}">
                <a16:creationId xmlns:a16="http://schemas.microsoft.com/office/drawing/2014/main" id="{224448F2-4463-11FA-2101-2F275790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35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0C0FE996-77F5-4947-AED5-A0448A42C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4" y="530943"/>
            <a:ext cx="11403602" cy="57018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47" y="237669"/>
            <a:ext cx="1271186" cy="1271186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338252" y="2135347"/>
            <a:ext cx="3087845" cy="24929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Prije no što </a:t>
            </a:r>
          </a:p>
          <a:p>
            <a:r>
              <a:rPr lang="hr-H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sunce zađe </a:t>
            </a:r>
          </a:p>
          <a:p>
            <a:endParaRPr lang="hr-HR" sz="2800" b="1" dirty="0"/>
          </a:p>
          <a:p>
            <a:r>
              <a:rPr lang="hr-HR" sz="2800" b="1" i="1" dirty="0"/>
              <a:t>Sabina </a:t>
            </a:r>
            <a:r>
              <a:rPr lang="hr-HR" sz="2800" b="1" i="1" dirty="0" err="1"/>
              <a:t>Koželj</a:t>
            </a:r>
            <a:r>
              <a:rPr lang="hr-HR" sz="2800" b="1" i="1" dirty="0"/>
              <a:t> Horvat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7108573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359" y="365125"/>
            <a:ext cx="10940441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Vrata se zalupe. Gotovo! Još uvijek čujem odjek oštrih riječi: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WhatsApp Videozapis 2025-02-14 u 17.23.09_ef0d034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65" y="2151302"/>
            <a:ext cx="4324350" cy="4351338"/>
          </a:xfrm>
        </p:spPr>
      </p:pic>
      <p:sp>
        <p:nvSpPr>
          <p:cNvPr id="5" name="Eksplozija 1 4"/>
          <p:cNvSpPr/>
          <p:nvPr/>
        </p:nvSpPr>
        <p:spPr>
          <a:xfrm>
            <a:off x="6588690" y="2151302"/>
            <a:ext cx="4484318" cy="34603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i="1" dirty="0"/>
              <a:t>Tres!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6200645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Ja: Nemoj s tim prljavim cipelama na bakin tepih!</a:t>
            </a:r>
          </a:p>
          <a:p>
            <a:pPr marL="0" indent="0">
              <a:buNone/>
            </a:pP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Dijana: Što!? Cipele mi nisu prljave! </a:t>
            </a:r>
          </a:p>
          <a:p>
            <a:pPr marL="0" indent="0">
              <a:buNone/>
            </a:pP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Ja: Vidi da jesu! Baka će me ubiti! 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5162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crtež, odijevanje, ilustracija, Crtić&#10;&#10;Opis je automatski generiran">
            <a:extLst>
              <a:ext uri="{FF2B5EF4-FFF2-40B4-BE49-F238E27FC236}">
                <a16:creationId xmlns:a16="http://schemas.microsoft.com/office/drawing/2014/main" id="{F584F568-3B2D-9FC8-D8E2-2969757C0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73" y="375781"/>
            <a:ext cx="4175615" cy="4227534"/>
          </a:xfrm>
        </p:spPr>
      </p:pic>
      <p:sp>
        <p:nvSpPr>
          <p:cNvPr id="2" name="Pravokutnik 1"/>
          <p:cNvSpPr/>
          <p:nvPr/>
        </p:nvSpPr>
        <p:spPr>
          <a:xfrm>
            <a:off x="655529" y="1987246"/>
            <a:ext cx="6096000" cy="378385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225425" marR="273685" indent="-6350">
              <a:lnSpc>
                <a:spcPct val="112000"/>
              </a:lnSpc>
              <a:spcAft>
                <a:spcPts val="290"/>
              </a:spcAft>
            </a:pPr>
            <a:r>
              <a:rPr lang="hr-H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Dijana: Onda si nađi prijateljicu čije cipele će uvijek biti čiste. Ja odlazim! </a:t>
            </a:r>
          </a:p>
          <a:p>
            <a:pPr marL="225425" marR="273685" indent="-6350">
              <a:lnSpc>
                <a:spcPct val="112000"/>
              </a:lnSpc>
              <a:spcAft>
                <a:spcPts val="290"/>
              </a:spcAft>
            </a:pPr>
            <a:endParaRPr lang="hr-H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Ja: Samo izvoli! Tko ne očisti cipele kad ulazi, taj bolje da i ne dolazi. </a:t>
            </a:r>
            <a:r>
              <a:rPr lang="hr-HR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Tres! </a:t>
            </a:r>
            <a:endParaRPr lang="hr-HR" sz="3200" dirty="0"/>
          </a:p>
        </p:txBody>
      </p:sp>
      <p:sp>
        <p:nvSpPr>
          <p:cNvPr id="4" name="Eksplozija 1 3"/>
          <p:cNvSpPr/>
          <p:nvPr/>
        </p:nvSpPr>
        <p:spPr>
          <a:xfrm>
            <a:off x="7399114" y="3397642"/>
            <a:ext cx="4484318" cy="34603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i="1" dirty="0"/>
              <a:t>Tres!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1210442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9A3A30-8724-1CD7-5CFC-8CD4C0A2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Ljudsko lice, crtež, crtić, ilustracija&#10;&#10;Opis je automatski generiran">
            <a:extLst>
              <a:ext uri="{FF2B5EF4-FFF2-40B4-BE49-F238E27FC236}">
                <a16:creationId xmlns:a16="http://schemas.microsoft.com/office/drawing/2014/main" id="{779B8930-1F12-C8BF-2822-EE9B1A3B4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86" y="1052186"/>
            <a:ext cx="5037591" cy="5132104"/>
          </a:xfrm>
        </p:spPr>
      </p:pic>
      <p:sp>
        <p:nvSpPr>
          <p:cNvPr id="3" name="Pravokutnik 2"/>
          <p:cNvSpPr/>
          <p:nvPr/>
        </p:nvSpPr>
        <p:spPr>
          <a:xfrm>
            <a:off x="192066" y="1462785"/>
            <a:ext cx="6096000" cy="452431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hr-HR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Nakon toga ne pričamo. Krišom promatram njezin ulaz. Pričekam da krene u školu. Tek kada zamakne za ugao, krenem i ja. U klupi – dva stranca. Kutom oka vidim kako se pati sa zadaćom. Ne, neću joj posuditi bilježnicu. Poslijepodne ne izlazim na ulicu. Izbjegavam susret.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754488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1382</Words>
  <Application>Microsoft Office PowerPoint</Application>
  <PresentationFormat>Široki zaslon</PresentationFormat>
  <Paragraphs>234</Paragraphs>
  <Slides>31</Slides>
  <Notes>28</Notes>
  <HiddenSlides>0</HiddenSlides>
  <MMClips>1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0" baseType="lpstr">
      <vt:lpstr>Aptos</vt:lpstr>
      <vt:lpstr>Aptos Black</vt:lpstr>
      <vt:lpstr>Aptos Display</vt:lpstr>
      <vt:lpstr>Arial</vt:lpstr>
      <vt:lpstr>Arial Black</vt:lpstr>
      <vt:lpstr>Calibri</vt:lpstr>
      <vt:lpstr>Courier New</vt:lpstr>
      <vt:lpstr>Times New Roman</vt:lpstr>
      <vt:lpstr>Tema sustava Office</vt:lpstr>
      <vt:lpstr>U ime Oca i Sina i Duha Svetoga.  Amen     </vt:lpstr>
      <vt:lpstr>PowerPoint prezentacija</vt:lpstr>
      <vt:lpstr>PowerPoint prezentacija</vt:lpstr>
      <vt:lpstr>PowerPoint prezentacija</vt:lpstr>
      <vt:lpstr>PowerPoint prezentacija</vt:lpstr>
      <vt:lpstr> Vrata se zalupe. Gotovo! Još uvijek čujem odjek oštrih riječi: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ime Oca i Sina i Duha Svetoga. Amen   Bože moj, prijatelju najbolji!  Htio bih danas od tebe izmoliti prijatelja kome se uvijek mogu povjeriti,  prijatelja koji me uvijek razumije,  prijatelja koji mi želi ono najbolje;   Za prijatelja bih te molio koji zna pomoći da ispravim pogreške,  takvog prijatelja koji je oslonac u životu,  prijatelja tako dragog koji nikada neće pretraživati moje sjene;</dc:title>
  <dc:creator>Marica Celjak</dc:creator>
  <cp:lastModifiedBy>marica.celjak@gmail.com</cp:lastModifiedBy>
  <cp:revision>21</cp:revision>
  <dcterms:created xsi:type="dcterms:W3CDTF">2025-02-13T19:11:42Z</dcterms:created>
  <dcterms:modified xsi:type="dcterms:W3CDTF">2025-02-17T18:02:07Z</dcterms:modified>
</cp:coreProperties>
</file>