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omments/modernComment_108_5BC7C7C1.xml" ContentType="application/vnd.ms-powerpoint.comments+xml"/>
  <Override PartName="/ppt/comments/modernComment_104_99BC248F.xml" ContentType="application/vnd.ms-powerpoint.comment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4" r:id="rId4"/>
  </p:sldMasterIdLst>
  <p:notesMasterIdLst>
    <p:notesMasterId r:id="rId33"/>
  </p:notesMasterIdLst>
  <p:handoutMasterIdLst>
    <p:handoutMasterId r:id="rId34"/>
  </p:handoutMasterIdLst>
  <p:sldIdLst>
    <p:sldId id="264" r:id="rId5"/>
    <p:sldId id="428" r:id="rId6"/>
    <p:sldId id="429" r:id="rId7"/>
    <p:sldId id="433" r:id="rId8"/>
    <p:sldId id="260" r:id="rId9"/>
    <p:sldId id="411" r:id="rId10"/>
    <p:sldId id="431" r:id="rId11"/>
    <p:sldId id="430" r:id="rId12"/>
    <p:sldId id="434" r:id="rId13"/>
    <p:sldId id="432" r:id="rId14"/>
    <p:sldId id="435" r:id="rId15"/>
    <p:sldId id="436" r:id="rId16"/>
    <p:sldId id="438" r:id="rId17"/>
    <p:sldId id="437" r:id="rId18"/>
    <p:sldId id="439" r:id="rId19"/>
    <p:sldId id="450" r:id="rId20"/>
    <p:sldId id="440" r:id="rId21"/>
    <p:sldId id="441" r:id="rId22"/>
    <p:sldId id="442" r:id="rId23"/>
    <p:sldId id="444" r:id="rId24"/>
    <p:sldId id="449" r:id="rId25"/>
    <p:sldId id="446" r:id="rId26"/>
    <p:sldId id="447" r:id="rId27"/>
    <p:sldId id="448" r:id="rId28"/>
    <p:sldId id="452" r:id="rId29"/>
    <p:sldId id="443" r:id="rId30"/>
    <p:sldId id="451" r:id="rId31"/>
    <p:sldId id="258" r:id="rId32"/>
  </p:sldIdLst>
  <p:sldSz cx="12192000" cy="6858000"/>
  <p:notesSz cx="6858000" cy="9144000"/>
  <p:defaultTextStyle>
    <a:defPPr>
      <a:defRPr lang="hr-HR"/>
    </a:defPPr>
    <a:lvl1pPr marL="0" algn="l" defTabSz="914400" rtl="0" eaLnBrk="1" latinLnBrk="0" hangingPunct="1">
      <a:defRPr lang="hr-HR" sz="1800" kern="1200">
        <a:solidFill>
          <a:schemeClr val="tx1"/>
        </a:solidFill>
        <a:latin typeface="+mn-lt"/>
        <a:ea typeface="+mn-ea"/>
        <a:cs typeface="+mn-cs"/>
      </a:defRPr>
    </a:lvl1pPr>
    <a:lvl2pPr marL="457200" algn="l" defTabSz="914400" rtl="0" eaLnBrk="1" latinLnBrk="0" hangingPunct="1">
      <a:defRPr lang="hr-HR" sz="1800" kern="1200">
        <a:solidFill>
          <a:schemeClr val="tx1"/>
        </a:solidFill>
        <a:latin typeface="+mn-lt"/>
        <a:ea typeface="+mn-ea"/>
        <a:cs typeface="+mn-cs"/>
      </a:defRPr>
    </a:lvl2pPr>
    <a:lvl3pPr marL="914400" algn="l" defTabSz="914400" rtl="0" eaLnBrk="1" latinLnBrk="0" hangingPunct="1">
      <a:defRPr lang="hr-HR" sz="1800" kern="1200">
        <a:solidFill>
          <a:schemeClr val="tx1"/>
        </a:solidFill>
        <a:latin typeface="+mn-lt"/>
        <a:ea typeface="+mn-ea"/>
        <a:cs typeface="+mn-cs"/>
      </a:defRPr>
    </a:lvl3pPr>
    <a:lvl4pPr marL="1371600" algn="l" defTabSz="914400" rtl="0" eaLnBrk="1" latinLnBrk="0" hangingPunct="1">
      <a:defRPr lang="hr-HR" sz="1800" kern="1200">
        <a:solidFill>
          <a:schemeClr val="tx1"/>
        </a:solidFill>
        <a:latin typeface="+mn-lt"/>
        <a:ea typeface="+mn-ea"/>
        <a:cs typeface="+mn-cs"/>
      </a:defRPr>
    </a:lvl4pPr>
    <a:lvl5pPr marL="1828800" algn="l" defTabSz="914400" rtl="0" eaLnBrk="1" latinLnBrk="0" hangingPunct="1">
      <a:defRPr lang="hr-HR" sz="1800" kern="1200">
        <a:solidFill>
          <a:schemeClr val="tx1"/>
        </a:solidFill>
        <a:latin typeface="+mn-lt"/>
        <a:ea typeface="+mn-ea"/>
        <a:cs typeface="+mn-cs"/>
      </a:defRPr>
    </a:lvl5pPr>
    <a:lvl6pPr marL="2286000" algn="l" defTabSz="914400" rtl="0" eaLnBrk="1" latinLnBrk="0" hangingPunct="1">
      <a:defRPr lang="hr-HR" sz="1800" kern="1200">
        <a:solidFill>
          <a:schemeClr val="tx1"/>
        </a:solidFill>
        <a:latin typeface="+mn-lt"/>
        <a:ea typeface="+mn-ea"/>
        <a:cs typeface="+mn-cs"/>
      </a:defRPr>
    </a:lvl6pPr>
    <a:lvl7pPr marL="2743200" algn="l" defTabSz="914400" rtl="0" eaLnBrk="1" latinLnBrk="0" hangingPunct="1">
      <a:defRPr lang="hr-HR" sz="1800" kern="1200">
        <a:solidFill>
          <a:schemeClr val="tx1"/>
        </a:solidFill>
        <a:latin typeface="+mn-lt"/>
        <a:ea typeface="+mn-ea"/>
        <a:cs typeface="+mn-cs"/>
      </a:defRPr>
    </a:lvl7pPr>
    <a:lvl8pPr marL="3200400" algn="l" defTabSz="914400" rtl="0" eaLnBrk="1" latinLnBrk="0" hangingPunct="1">
      <a:defRPr lang="hr-HR" sz="1800" kern="1200">
        <a:solidFill>
          <a:schemeClr val="tx1"/>
        </a:solidFill>
        <a:latin typeface="+mn-lt"/>
        <a:ea typeface="+mn-ea"/>
        <a:cs typeface="+mn-cs"/>
      </a:defRPr>
    </a:lvl8pPr>
    <a:lvl9pPr marL="3657600" algn="l" defTabSz="914400" rtl="0" eaLnBrk="1" latinLnBrk="0" hangingPunct="1">
      <a:defRPr lang="hr-H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C7E69D-9B67-9E5F-A31D-AC2C6D8AFD54}" name="Marica Celjak" initials="MC" userId="S::marica.celjak@skole.hr::fa33c208-b9ed-4468-bec2-94d213b385a5" providerId="AD"/>
  <p188:author id="{0DA81AF2-4728-8D69-09D9-51CD32BDC029}" name="TIHANA PETKOVIĆ" initials="TP" userId="S::tihana.petkovic@skole.hr::a0926981-cb3b-4fe4-b1f0-5120e1bde67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2E82AF"/>
    <a:srgbClr val="FF0000"/>
    <a:srgbClr val="FF00FF"/>
    <a:srgbClr val="008000"/>
    <a:srgbClr val="9900CC"/>
    <a:srgbClr val="9900FF"/>
    <a:srgbClr val="003300"/>
    <a:srgbClr val="FFBDFF"/>
    <a:srgbClr val="009E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FBFACD-9F2A-DE68-31CC-C7B781C7E4E7}" v="8" dt="2021-11-11T22:43:04.364"/>
    <p1510:client id="{275F7B06-9574-4FE1-ADBE-DEBEFB7C1EBD}" v="15" dt="2021-11-16T08:20:52.217"/>
    <p1510:client id="{40A67B3E-E705-934C-3BAB-19F870F897B0}" v="28" dt="2021-11-12T08:36:38.148"/>
    <p1510:client id="{5A4FD489-44A5-4600-B094-EA06093F845B}" v="135" dt="2021-11-16T10:54:39.867"/>
    <p1510:client id="{5EA7D0A7-E324-412C-B4C3-C90E24B27DFA}" v="1" dt="2021-12-11T16:24:30.758"/>
    <p1510:client id="{7041ABBE-23FA-9A0C-6B64-4303E4087217}" v="352" dt="2021-11-12T10:21:22.681"/>
    <p1510:client id="{7E36C71B-353A-4CE2-25E1-25F91A41FB8E}" v="3" dt="2021-11-12T08:12:40.268"/>
    <p1510:client id="{AF73A1F5-7A4D-F7C9-F69F-1C6C40A774A0}" v="36" dt="2021-11-12T10:24:40.285"/>
    <p1510:client id="{DC1985F8-DCC6-D5B4-2242-9F8087BBA452}" v="39" dt="2021-11-11T22:28:20.574"/>
    <p1510:client id="{E262218C-A3C3-4388-958B-E38BB0D064DE}" v="13" dt="2021-11-18T16:19:57.786"/>
    <p1510:client id="{E3C490B0-593C-43A8-84CD-6C174376D393}" v="10" dt="2021-11-16T15:13:57.987"/>
    <p1510:client id="{EC4674E7-4BEB-4F0D-AA11-89CE877D555A}" v="46" dt="2021-11-18T16:15:57.559"/>
    <p1510:client id="{F0D7D7B1-4364-4885-B2F2-A2A3BDE50B93}" v="81" dt="2021-11-16T15:09:03.233"/>
  </p1510:revLst>
</p1510:revInfo>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Bez stila, bez rešetk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il teme 1 - Isticanj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12" autoAdjust="0"/>
    <p:restoredTop sz="75393" autoAdjust="0"/>
  </p:normalViewPr>
  <p:slideViewPr>
    <p:cSldViewPr>
      <p:cViewPr varScale="1">
        <p:scale>
          <a:sx n="52" d="100"/>
          <a:sy n="52" d="100"/>
        </p:scale>
        <p:origin x="1124" y="44"/>
      </p:cViewPr>
      <p:guideLst>
        <p:guide orient="horz" pos="2160"/>
        <p:guide pos="3840"/>
      </p:guideLst>
    </p:cSldViewPr>
  </p:slideViewPr>
  <p:notesTextViewPr>
    <p:cViewPr>
      <p:scale>
        <a:sx n="100" d="100"/>
        <a:sy n="100" d="100"/>
      </p:scale>
      <p:origin x="0" y="0"/>
    </p:cViewPr>
  </p:notesTextViewPr>
  <p:sorterViewPr>
    <p:cViewPr>
      <p:scale>
        <a:sx n="154" d="100"/>
        <a:sy n="154" d="100"/>
      </p:scale>
      <p:origin x="0" y="0"/>
    </p:cViewPr>
  </p:sorterViewPr>
  <p:notesViewPr>
    <p:cSldViewPr>
      <p:cViewPr varScale="1">
        <p:scale>
          <a:sx n="83" d="100"/>
          <a:sy n="83" d="100"/>
        </p:scale>
        <p:origin x="-314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omments/modernComment_104_99BC248F.xml><?xml version="1.0" encoding="utf-8"?>
<p188:cmLst xmlns:a="http://schemas.openxmlformats.org/drawingml/2006/main" xmlns:r="http://schemas.openxmlformats.org/officeDocument/2006/relationships" xmlns:p188="http://schemas.microsoft.com/office/powerpoint/2018/8/main">
  <p188:cm id="{67B1A10F-D8B0-4AE8-9F2B-96E54B004163}" authorId="{0DA81AF2-4728-8D69-09D9-51CD32BDC029}" created="2021-11-16T07:47:52.191">
    <pc:sldMkLst xmlns:pc="http://schemas.microsoft.com/office/powerpoint/2013/main/command">
      <pc:docMk/>
      <pc:sldMk cId="2579244175" sldId="260"/>
    </pc:sldMkLst>
    <p188:replyLst>
      <p188:reply id="{AA621283-7449-4A72-A312-D1E067CA4501}" authorId="{D1C7E69D-9B67-9E5F-A31D-AC2C6D8AFD54}" created="2021-11-16T15:05:26.775">
        <p188:txBody>
          <a:bodyPr/>
          <a:lstStyle/>
          <a:p>
            <a:r>
              <a:rPr lang="en-US"/>
              <a:t>Može inače 2. je slajd išao za time da se poveže pripadnost drugim narodima ali imaš pravo moglo bi se pogrešno protumačiti</a:t>
            </a:r>
          </a:p>
        </p188:txBody>
      </p188:reply>
    </p188:replyLst>
    <p188:txBody>
      <a:bodyPr/>
      <a:lstStyle/>
      <a:p>
        <a:r>
          <a:rPr lang="en-US"/>
          <a:t>Predlažem da ove riječi ne budu na slajdu, već usmeno izrečeno je r sasvim je drugačije kada nešto se objasni u kontekstu. Treba uzeti svakako u obzir da ne idu na vjeronauk samo Hrvati  i da ne bi trebalo ozračje lekcije biti takvo da se podrazumijeva da ako netko ide na Kat. vjeronauk da je automatski Hrvat. </a:t>
        </a:r>
      </a:p>
    </p188:txBody>
  </p188:cm>
</p188:cmLst>
</file>

<file path=ppt/comments/modernComment_108_5BC7C7C1.xml><?xml version="1.0" encoding="utf-8"?>
<p188:cmLst xmlns:a="http://schemas.openxmlformats.org/drawingml/2006/main" xmlns:r="http://schemas.openxmlformats.org/officeDocument/2006/relationships" xmlns:p188="http://schemas.microsoft.com/office/powerpoint/2018/8/main">
  <p188:cm id="{BF919B7E-AAA7-4ABD-9456-3526F0CE227E}" authorId="{0DA81AF2-4728-8D69-09D9-51CD32BDC029}" created="2021-11-16T08:20:52.217">
    <ac:deMkLst xmlns:ac="http://schemas.microsoft.com/office/drawing/2013/main/command">
      <pc:docMk xmlns:pc="http://schemas.microsoft.com/office/powerpoint/2013/main/command"/>
      <pc:sldMk xmlns:pc="http://schemas.microsoft.com/office/powerpoint/2013/main/command" cId="1539819457" sldId="264"/>
      <ac:spMk id="2" creationId="{77F8B9B8-BB8C-4CCD-8F5E-EEA79941EB44}"/>
    </ac:deMkLst>
    <p188:txBody>
      <a:bodyPr/>
      <a:lstStyle/>
      <a:p>
        <a:r>
          <a:rPr lang="en-US"/>
          <a:t>Draga Marice, lekcija je bogata sadržajem, lijepo oblikovana, amo na jedan detalj valja obratiti pažnju, napisala  sam u kasnijim komentarima...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11133C-A3C2-47D2-8BBE-9EACD256F7A8}"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hr-HR"/>
        </a:p>
      </dgm:t>
    </dgm:pt>
    <dgm:pt modelId="{534AB773-3D27-47BA-B80C-223DEDDA1F74}">
      <dgm:prSet phldrT="[Tekst]"/>
      <dgm:spPr>
        <a:noFill/>
        <a:ln w="57150">
          <a:solidFill>
            <a:srgbClr val="00B0F0"/>
          </a:solidFill>
        </a:ln>
      </dgm:spPr>
      <dgm:t>
        <a:bodyPr/>
        <a:lstStyle/>
        <a:p>
          <a:r>
            <a:rPr lang="hr-HR" dirty="0"/>
            <a:t>BITI</a:t>
          </a:r>
          <a:br>
            <a:rPr lang="hr-HR" dirty="0"/>
          </a:br>
          <a:r>
            <a:rPr lang="hr-HR" dirty="0"/>
            <a:t>PONOSNI</a:t>
          </a:r>
        </a:p>
      </dgm:t>
    </dgm:pt>
    <dgm:pt modelId="{A402620D-3EC9-4667-9734-0C1A2283E9ED}" type="parTrans" cxnId="{A9935FFD-BF21-40AA-A1D3-5358363A2BAD}">
      <dgm:prSet/>
      <dgm:spPr/>
      <dgm:t>
        <a:bodyPr/>
        <a:lstStyle/>
        <a:p>
          <a:endParaRPr lang="hr-HR"/>
        </a:p>
      </dgm:t>
    </dgm:pt>
    <dgm:pt modelId="{A524CCCE-E2CF-439C-998A-1C70ACF17D2C}" type="sibTrans" cxnId="{A9935FFD-BF21-40AA-A1D3-5358363A2BAD}">
      <dgm:prSet/>
      <dgm:spPr/>
      <dgm:t>
        <a:bodyPr/>
        <a:lstStyle/>
        <a:p>
          <a:endParaRPr lang="hr-HR"/>
        </a:p>
      </dgm:t>
    </dgm:pt>
    <dgm:pt modelId="{53814913-216F-48EB-BB4D-1FCEE215892E}">
      <dgm:prSet phldrT="[Tekst]"/>
      <dgm:spPr>
        <a:noFill/>
        <a:ln w="57150">
          <a:solidFill>
            <a:srgbClr val="00B0F0"/>
          </a:solidFill>
        </a:ln>
      </dgm:spPr>
      <dgm:t>
        <a:bodyPr/>
        <a:lstStyle/>
        <a:p>
          <a:r>
            <a:rPr lang="hr-HR" dirty="0"/>
            <a:t>prošlost</a:t>
          </a:r>
        </a:p>
      </dgm:t>
    </dgm:pt>
    <dgm:pt modelId="{16DD4194-8CB7-4BBA-821C-F3D22FB775AF}" type="parTrans" cxnId="{4DD124E4-3A0F-44ED-BAD6-FC81787414E1}">
      <dgm:prSet/>
      <dgm:spPr/>
      <dgm:t>
        <a:bodyPr/>
        <a:lstStyle/>
        <a:p>
          <a:endParaRPr lang="hr-HR"/>
        </a:p>
      </dgm:t>
    </dgm:pt>
    <dgm:pt modelId="{E067ACA8-5C52-47C8-9BCD-E156BF6817DE}" type="sibTrans" cxnId="{4DD124E4-3A0F-44ED-BAD6-FC81787414E1}">
      <dgm:prSet/>
      <dgm:spPr/>
      <dgm:t>
        <a:bodyPr/>
        <a:lstStyle/>
        <a:p>
          <a:endParaRPr lang="hr-HR"/>
        </a:p>
      </dgm:t>
    </dgm:pt>
    <dgm:pt modelId="{06BB9ECF-9C14-4C9F-841C-2D33E6DA9CCD}">
      <dgm:prSet phldrT="[Tekst]"/>
      <dgm:spPr>
        <a:noFill/>
        <a:ln w="57150">
          <a:solidFill>
            <a:srgbClr val="00B0F0"/>
          </a:solidFill>
        </a:ln>
      </dgm:spPr>
      <dgm:t>
        <a:bodyPr/>
        <a:lstStyle/>
        <a:p>
          <a:endParaRPr lang="hr-HR" dirty="0"/>
        </a:p>
      </dgm:t>
    </dgm:pt>
    <dgm:pt modelId="{CB0C27D0-FA29-49E4-A0D4-749E5C022E61}" type="parTrans" cxnId="{F69AC783-D23B-46FD-8A67-8C281FE081B8}">
      <dgm:prSet/>
      <dgm:spPr/>
      <dgm:t>
        <a:bodyPr/>
        <a:lstStyle/>
        <a:p>
          <a:endParaRPr lang="hr-HR"/>
        </a:p>
      </dgm:t>
    </dgm:pt>
    <dgm:pt modelId="{08217930-230D-434B-95CA-B5D1E0827FCA}" type="sibTrans" cxnId="{F69AC783-D23B-46FD-8A67-8C281FE081B8}">
      <dgm:prSet/>
      <dgm:spPr/>
      <dgm:t>
        <a:bodyPr/>
        <a:lstStyle/>
        <a:p>
          <a:endParaRPr lang="hr-HR"/>
        </a:p>
      </dgm:t>
    </dgm:pt>
    <dgm:pt modelId="{50EDE1E4-86D8-4723-AE9A-88F949903C95}">
      <dgm:prSet phldrT="[Tekst]"/>
      <dgm:spPr>
        <a:noFill/>
        <a:ln w="57150">
          <a:solidFill>
            <a:srgbClr val="00B0F0"/>
          </a:solidFill>
        </a:ln>
      </dgm:spPr>
      <dgm:t>
        <a:bodyPr/>
        <a:lstStyle/>
        <a:p>
          <a:r>
            <a:rPr lang="hr-HR" dirty="0"/>
            <a:t>sadašnjost</a:t>
          </a:r>
        </a:p>
      </dgm:t>
    </dgm:pt>
    <dgm:pt modelId="{A2996F8F-8EEA-452D-97F3-34541437B157}" type="parTrans" cxnId="{61F8CD1F-D42D-428C-9310-936505953F77}">
      <dgm:prSet/>
      <dgm:spPr/>
      <dgm:t>
        <a:bodyPr/>
        <a:lstStyle/>
        <a:p>
          <a:endParaRPr lang="hr-HR"/>
        </a:p>
      </dgm:t>
    </dgm:pt>
    <dgm:pt modelId="{58ED722A-38B0-4D6B-827A-EE2654566903}" type="sibTrans" cxnId="{61F8CD1F-D42D-428C-9310-936505953F77}">
      <dgm:prSet/>
      <dgm:spPr/>
      <dgm:t>
        <a:bodyPr/>
        <a:lstStyle/>
        <a:p>
          <a:endParaRPr lang="hr-HR"/>
        </a:p>
      </dgm:t>
    </dgm:pt>
    <dgm:pt modelId="{46D801A6-F491-4A30-A3FD-9A6327368B69}">
      <dgm:prSet/>
      <dgm:spPr/>
      <dgm:t>
        <a:bodyPr/>
        <a:lstStyle/>
        <a:p>
          <a:endParaRPr lang="hr-HR"/>
        </a:p>
      </dgm:t>
    </dgm:pt>
    <dgm:pt modelId="{AAD10808-A34C-441C-BF39-18B2E2DA57E2}" type="parTrans" cxnId="{79E65EA0-2D87-4FDD-8D20-67D057FB35B3}">
      <dgm:prSet/>
      <dgm:spPr/>
      <dgm:t>
        <a:bodyPr/>
        <a:lstStyle/>
        <a:p>
          <a:endParaRPr lang="hr-HR"/>
        </a:p>
      </dgm:t>
    </dgm:pt>
    <dgm:pt modelId="{9B6BB4EE-47FB-40D0-ACA3-77335F9001B8}" type="sibTrans" cxnId="{79E65EA0-2D87-4FDD-8D20-67D057FB35B3}">
      <dgm:prSet/>
      <dgm:spPr/>
      <dgm:t>
        <a:bodyPr/>
        <a:lstStyle/>
        <a:p>
          <a:endParaRPr lang="hr-HR"/>
        </a:p>
      </dgm:t>
    </dgm:pt>
    <dgm:pt modelId="{9195FE59-8EAB-4D9D-8D4A-627234857989}" type="pres">
      <dgm:prSet presAssocID="{0911133C-A3C2-47D2-8BBE-9EACD256F7A8}" presName="composite" presStyleCnt="0">
        <dgm:presLayoutVars>
          <dgm:chMax val="1"/>
          <dgm:dir/>
          <dgm:resizeHandles val="exact"/>
        </dgm:presLayoutVars>
      </dgm:prSet>
      <dgm:spPr/>
      <dgm:t>
        <a:bodyPr/>
        <a:lstStyle/>
        <a:p>
          <a:endParaRPr lang="hr-HR"/>
        </a:p>
      </dgm:t>
    </dgm:pt>
    <dgm:pt modelId="{B2D84E0D-21B8-4896-8DC2-3D392131F200}" type="pres">
      <dgm:prSet presAssocID="{0911133C-A3C2-47D2-8BBE-9EACD256F7A8}" presName="radial" presStyleCnt="0">
        <dgm:presLayoutVars>
          <dgm:animLvl val="ctr"/>
        </dgm:presLayoutVars>
      </dgm:prSet>
      <dgm:spPr/>
    </dgm:pt>
    <dgm:pt modelId="{F7CB9A46-8BC8-4036-B305-FFA04607964A}" type="pres">
      <dgm:prSet presAssocID="{534AB773-3D27-47BA-B80C-223DEDDA1F74}" presName="centerShape" presStyleLbl="vennNode1" presStyleIdx="0" presStyleCnt="4"/>
      <dgm:spPr/>
      <dgm:t>
        <a:bodyPr/>
        <a:lstStyle/>
        <a:p>
          <a:endParaRPr lang="hr-HR"/>
        </a:p>
      </dgm:t>
    </dgm:pt>
    <dgm:pt modelId="{24756916-E78C-4D13-AFBB-D60A0B3305FA}" type="pres">
      <dgm:prSet presAssocID="{53814913-216F-48EB-BB4D-1FCEE215892E}" presName="node" presStyleLbl="vennNode1" presStyleIdx="1" presStyleCnt="4" custScaleX="198574" custScaleY="171460" custRadScaleRad="110184" custRadScaleInc="1627">
        <dgm:presLayoutVars>
          <dgm:bulletEnabled val="1"/>
        </dgm:presLayoutVars>
      </dgm:prSet>
      <dgm:spPr/>
      <dgm:t>
        <a:bodyPr/>
        <a:lstStyle/>
        <a:p>
          <a:endParaRPr lang="hr-HR"/>
        </a:p>
      </dgm:t>
    </dgm:pt>
    <dgm:pt modelId="{574C00E6-A045-4A5A-9382-4DAB793DC64B}" type="pres">
      <dgm:prSet presAssocID="{06BB9ECF-9C14-4C9F-841C-2D33E6DA9CCD}" presName="node" presStyleLbl="vennNode1" presStyleIdx="2" presStyleCnt="4" custScaleX="204912" custScaleY="200164" custRadScaleRad="132719" custRadScaleInc="-19336">
        <dgm:presLayoutVars>
          <dgm:bulletEnabled val="1"/>
        </dgm:presLayoutVars>
      </dgm:prSet>
      <dgm:spPr/>
      <dgm:t>
        <a:bodyPr/>
        <a:lstStyle/>
        <a:p>
          <a:endParaRPr lang="hr-HR"/>
        </a:p>
      </dgm:t>
    </dgm:pt>
    <dgm:pt modelId="{CA87D4F4-A0BF-45DB-AB03-DDD08533CEED}" type="pres">
      <dgm:prSet presAssocID="{50EDE1E4-86D8-4723-AE9A-88F949903C95}" presName="node" presStyleLbl="vennNode1" presStyleIdx="3" presStyleCnt="4" custScaleX="214676" custScaleY="199675" custRadScaleRad="139437" custRadScaleInc="29132">
        <dgm:presLayoutVars>
          <dgm:bulletEnabled val="1"/>
        </dgm:presLayoutVars>
      </dgm:prSet>
      <dgm:spPr/>
      <dgm:t>
        <a:bodyPr/>
        <a:lstStyle/>
        <a:p>
          <a:endParaRPr lang="hr-HR"/>
        </a:p>
      </dgm:t>
    </dgm:pt>
  </dgm:ptLst>
  <dgm:cxnLst>
    <dgm:cxn modelId="{79E65EA0-2D87-4FDD-8D20-67D057FB35B3}" srcId="{0911133C-A3C2-47D2-8BBE-9EACD256F7A8}" destId="{46D801A6-F491-4A30-A3FD-9A6327368B69}" srcOrd="1" destOrd="0" parTransId="{AAD10808-A34C-441C-BF39-18B2E2DA57E2}" sibTransId="{9B6BB4EE-47FB-40D0-ACA3-77335F9001B8}"/>
    <dgm:cxn modelId="{1A398A6E-3116-4103-989C-38C0B12A7BAA}" type="presOf" srcId="{53814913-216F-48EB-BB4D-1FCEE215892E}" destId="{24756916-E78C-4D13-AFBB-D60A0B3305FA}" srcOrd="0" destOrd="0" presId="urn:microsoft.com/office/officeart/2005/8/layout/radial3"/>
    <dgm:cxn modelId="{BEA67A08-0F6D-4BCB-B2A2-B959B18A029E}" type="presOf" srcId="{06BB9ECF-9C14-4C9F-841C-2D33E6DA9CCD}" destId="{574C00E6-A045-4A5A-9382-4DAB793DC64B}" srcOrd="0" destOrd="0" presId="urn:microsoft.com/office/officeart/2005/8/layout/radial3"/>
    <dgm:cxn modelId="{61F8CD1F-D42D-428C-9310-936505953F77}" srcId="{534AB773-3D27-47BA-B80C-223DEDDA1F74}" destId="{50EDE1E4-86D8-4723-AE9A-88F949903C95}" srcOrd="2" destOrd="0" parTransId="{A2996F8F-8EEA-452D-97F3-34541437B157}" sibTransId="{58ED722A-38B0-4D6B-827A-EE2654566903}"/>
    <dgm:cxn modelId="{A9935FFD-BF21-40AA-A1D3-5358363A2BAD}" srcId="{0911133C-A3C2-47D2-8BBE-9EACD256F7A8}" destId="{534AB773-3D27-47BA-B80C-223DEDDA1F74}" srcOrd="0" destOrd="0" parTransId="{A402620D-3EC9-4667-9734-0C1A2283E9ED}" sibTransId="{A524CCCE-E2CF-439C-998A-1C70ACF17D2C}"/>
    <dgm:cxn modelId="{F69AC783-D23B-46FD-8A67-8C281FE081B8}" srcId="{534AB773-3D27-47BA-B80C-223DEDDA1F74}" destId="{06BB9ECF-9C14-4C9F-841C-2D33E6DA9CCD}" srcOrd="1" destOrd="0" parTransId="{CB0C27D0-FA29-49E4-A0D4-749E5C022E61}" sibTransId="{08217930-230D-434B-95CA-B5D1E0827FCA}"/>
    <dgm:cxn modelId="{F9EC8ECA-051A-4F35-83FE-D0238813045E}" type="presOf" srcId="{50EDE1E4-86D8-4723-AE9A-88F949903C95}" destId="{CA87D4F4-A0BF-45DB-AB03-DDD08533CEED}" srcOrd="0" destOrd="0" presId="urn:microsoft.com/office/officeart/2005/8/layout/radial3"/>
    <dgm:cxn modelId="{1E9F7210-8150-427A-B7D0-82E86D0AF792}" type="presOf" srcId="{534AB773-3D27-47BA-B80C-223DEDDA1F74}" destId="{F7CB9A46-8BC8-4036-B305-FFA04607964A}" srcOrd="0" destOrd="0" presId="urn:microsoft.com/office/officeart/2005/8/layout/radial3"/>
    <dgm:cxn modelId="{4DD124E4-3A0F-44ED-BAD6-FC81787414E1}" srcId="{534AB773-3D27-47BA-B80C-223DEDDA1F74}" destId="{53814913-216F-48EB-BB4D-1FCEE215892E}" srcOrd="0" destOrd="0" parTransId="{16DD4194-8CB7-4BBA-821C-F3D22FB775AF}" sibTransId="{E067ACA8-5C52-47C8-9BCD-E156BF6817DE}"/>
    <dgm:cxn modelId="{CBDDD5ED-6381-45EE-AE0F-ED337D6843C9}" type="presOf" srcId="{0911133C-A3C2-47D2-8BBE-9EACD256F7A8}" destId="{9195FE59-8EAB-4D9D-8D4A-627234857989}" srcOrd="0" destOrd="0" presId="urn:microsoft.com/office/officeart/2005/8/layout/radial3"/>
    <dgm:cxn modelId="{F5D595DB-8797-4E47-A730-DB65F12DFC7B}" type="presParOf" srcId="{9195FE59-8EAB-4D9D-8D4A-627234857989}" destId="{B2D84E0D-21B8-4896-8DC2-3D392131F200}" srcOrd="0" destOrd="0" presId="urn:microsoft.com/office/officeart/2005/8/layout/radial3"/>
    <dgm:cxn modelId="{87A58B23-207B-48FB-BA0F-35622A3D2B3D}" type="presParOf" srcId="{B2D84E0D-21B8-4896-8DC2-3D392131F200}" destId="{F7CB9A46-8BC8-4036-B305-FFA04607964A}" srcOrd="0" destOrd="0" presId="urn:microsoft.com/office/officeart/2005/8/layout/radial3"/>
    <dgm:cxn modelId="{14BB66A5-78B5-44F4-9DDC-F7C9F0D62207}" type="presParOf" srcId="{B2D84E0D-21B8-4896-8DC2-3D392131F200}" destId="{24756916-E78C-4D13-AFBB-D60A0B3305FA}" srcOrd="1" destOrd="0" presId="urn:microsoft.com/office/officeart/2005/8/layout/radial3"/>
    <dgm:cxn modelId="{39D70B34-17C6-4AF4-80EA-1D4D0CE48A9A}" type="presParOf" srcId="{B2D84E0D-21B8-4896-8DC2-3D392131F200}" destId="{574C00E6-A045-4A5A-9382-4DAB793DC64B}" srcOrd="2" destOrd="0" presId="urn:microsoft.com/office/officeart/2005/8/layout/radial3"/>
    <dgm:cxn modelId="{1C3F6A7F-7CC2-4B18-8857-1165F76AA6B5}" type="presParOf" srcId="{B2D84E0D-21B8-4896-8DC2-3D392131F200}" destId="{CA87D4F4-A0BF-45DB-AB03-DDD08533CEED}" srcOrd="3" destOrd="0" presId="urn:microsoft.com/office/officeart/2005/8/layout/radial3"/>
  </dgm:cxnLst>
  <dgm:bg/>
  <dgm:whole>
    <a:ln w="57150">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CB9A46-8BC8-4036-B305-FFA04607964A}">
      <dsp:nvSpPr>
        <dsp:cNvPr id="0" name=""/>
        <dsp:cNvSpPr/>
      </dsp:nvSpPr>
      <dsp:spPr>
        <a:xfrm>
          <a:off x="4109875" y="1048709"/>
          <a:ext cx="2379327" cy="2379327"/>
        </a:xfrm>
        <a:prstGeom prst="ellipse">
          <a:avLst/>
        </a:prstGeom>
        <a:noFill/>
        <a:ln w="571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hr-HR" sz="3200" kern="1200" dirty="0"/>
            <a:t>BITI</a:t>
          </a:r>
          <a:br>
            <a:rPr lang="hr-HR" sz="3200" kern="1200" dirty="0"/>
          </a:br>
          <a:r>
            <a:rPr lang="hr-HR" sz="3200" kern="1200" dirty="0"/>
            <a:t>PONOSNI</a:t>
          </a:r>
        </a:p>
      </dsp:txBody>
      <dsp:txXfrm>
        <a:off x="4458319" y="1397153"/>
        <a:ext cx="1682439" cy="1682439"/>
      </dsp:txXfrm>
    </dsp:sp>
    <dsp:sp modelId="{24756916-E78C-4D13-AFBB-D60A0B3305FA}">
      <dsp:nvSpPr>
        <dsp:cNvPr id="0" name=""/>
        <dsp:cNvSpPr/>
      </dsp:nvSpPr>
      <dsp:spPr>
        <a:xfrm>
          <a:off x="4176467" y="-329500"/>
          <a:ext cx="2362363" cy="2039797"/>
        </a:xfrm>
        <a:prstGeom prst="ellipse">
          <a:avLst/>
        </a:prstGeom>
        <a:noFill/>
        <a:ln w="571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hr-HR" sz="3100" kern="1200" dirty="0"/>
            <a:t>prošlost</a:t>
          </a:r>
        </a:p>
      </dsp:txBody>
      <dsp:txXfrm>
        <a:off x="4522427" y="-30779"/>
        <a:ext cx="1670443" cy="1442355"/>
      </dsp:txXfrm>
    </dsp:sp>
    <dsp:sp modelId="{574C00E6-A045-4A5A-9382-4DAB793DC64B}">
      <dsp:nvSpPr>
        <dsp:cNvPr id="0" name=""/>
        <dsp:cNvSpPr/>
      </dsp:nvSpPr>
      <dsp:spPr>
        <a:xfrm>
          <a:off x="6120676" y="1290876"/>
          <a:ext cx="2437763" cy="2381278"/>
        </a:xfrm>
        <a:prstGeom prst="ellipse">
          <a:avLst/>
        </a:prstGeom>
        <a:noFill/>
        <a:ln w="571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endParaRPr lang="hr-HR" sz="3100" kern="1200" dirty="0"/>
        </a:p>
      </dsp:txBody>
      <dsp:txXfrm>
        <a:off x="6477678" y="1639606"/>
        <a:ext cx="1723759" cy="1683818"/>
      </dsp:txXfrm>
    </dsp:sp>
    <dsp:sp modelId="{CA87D4F4-A0BF-45DB-AB03-DDD08533CEED}">
      <dsp:nvSpPr>
        <dsp:cNvPr id="0" name=""/>
        <dsp:cNvSpPr/>
      </dsp:nvSpPr>
      <dsp:spPr>
        <a:xfrm>
          <a:off x="1872206" y="864082"/>
          <a:ext cx="2553922" cy="2375461"/>
        </a:xfrm>
        <a:prstGeom prst="ellipse">
          <a:avLst/>
        </a:prstGeom>
        <a:noFill/>
        <a:ln w="5715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9370" tIns="39370" rIns="39370" bIns="39370" numCol="1" spcCol="1270" anchor="ctr" anchorCtr="0">
          <a:noAutofit/>
        </a:bodyPr>
        <a:lstStyle/>
        <a:p>
          <a:pPr lvl="0" algn="ctr" defTabSz="1377950">
            <a:lnSpc>
              <a:spcPct val="90000"/>
            </a:lnSpc>
            <a:spcBef>
              <a:spcPct val="0"/>
            </a:spcBef>
            <a:spcAft>
              <a:spcPct val="35000"/>
            </a:spcAft>
          </a:pPr>
          <a:r>
            <a:rPr lang="hr-HR" sz="3100" kern="1200" dirty="0"/>
            <a:t>sadašnjost</a:t>
          </a:r>
        </a:p>
      </dsp:txBody>
      <dsp:txXfrm>
        <a:off x="2246219" y="1211960"/>
        <a:ext cx="1805896" cy="167970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hr-HR" sz="1200"/>
            </a:lvl1pPr>
          </a:lstStyle>
          <a:p>
            <a:endParaRPr lang="hr-H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latinLnBrk="0">
              <a:defRPr lang="hr-HR" sz="1200"/>
            </a:lvl1pPr>
          </a:lstStyle>
          <a:p>
            <a:fld id="{D83FDC75-7F73-4A4A-A77C-09AADF00E0EA}" type="datetimeFigureOut">
              <a:rPr lang="hr-HR" smtClean="0"/>
              <a:pPr/>
              <a:t>6.11.2022.</a:t>
            </a:fld>
            <a:endParaRPr lang="hr-H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latinLnBrk="0">
              <a:defRPr lang="hr-HR" sz="1200"/>
            </a:lvl1pPr>
          </a:lstStyle>
          <a:p>
            <a:endParaRPr lang="hr-H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latinLnBrk="0">
              <a:defRPr lang="hr-HR" sz="1200"/>
            </a:lvl1pPr>
          </a:lstStyle>
          <a:p>
            <a:fld id="{459226BF-1F13-42D3-80DC-373E7ADD1EBC}" type="slidenum">
              <a:rPr lang="hr-HR" smtClean="0"/>
              <a:pPr/>
              <a:t>‹#›</a:t>
            </a:fld>
            <a:endParaRPr lang="hr-HR"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hr-HR" sz="1200"/>
            </a:lvl1pPr>
          </a:lstStyle>
          <a:p>
            <a:endParaRPr lang="hr-H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hr-HR" sz="1200"/>
            </a:lvl1pPr>
          </a:lstStyle>
          <a:p>
            <a:fld id="{48AEF76B-3757-4A0B-AF93-28494465C1DD}" type="datetimeFigureOut">
              <a:pPr/>
              <a:t>6.11.2022.</a:t>
            </a:fld>
            <a:endParaRPr lang="hr-HR"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hr-H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hr-HR" sz="1200"/>
            </a:lvl1pPr>
          </a:lstStyle>
          <a:p>
            <a:endParaRPr lang="hr-H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hr-HR" sz="1200"/>
            </a:lvl1pPr>
          </a:lstStyle>
          <a:p>
            <a:fld id="{75693FD4-8F83-4EF7-AC3F-0DC0388986B0}" type="slidenum">
              <a:pPr/>
              <a:t>‹#›</a:t>
            </a:fld>
            <a:endParaRPr lang="hr-H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lang="hr-HR" sz="1200" kern="1200">
        <a:solidFill>
          <a:schemeClr val="tx1"/>
        </a:solidFill>
        <a:latin typeface="+mn-lt"/>
        <a:ea typeface="+mn-ea"/>
        <a:cs typeface="+mn-cs"/>
      </a:defRPr>
    </a:lvl1pPr>
    <a:lvl2pPr marL="457200" algn="l" defTabSz="914400" rtl="0" eaLnBrk="1" latinLnBrk="0" hangingPunct="1">
      <a:defRPr lang="hr-HR" sz="1200" kern="1200">
        <a:solidFill>
          <a:schemeClr val="tx1"/>
        </a:solidFill>
        <a:latin typeface="+mn-lt"/>
        <a:ea typeface="+mn-ea"/>
        <a:cs typeface="+mn-cs"/>
      </a:defRPr>
    </a:lvl2pPr>
    <a:lvl3pPr marL="914400" algn="l" defTabSz="914400" rtl="0" eaLnBrk="1" latinLnBrk="0" hangingPunct="1">
      <a:defRPr lang="hr-HR" sz="1200" kern="1200">
        <a:solidFill>
          <a:schemeClr val="tx1"/>
        </a:solidFill>
        <a:latin typeface="+mn-lt"/>
        <a:ea typeface="+mn-ea"/>
        <a:cs typeface="+mn-cs"/>
      </a:defRPr>
    </a:lvl3pPr>
    <a:lvl4pPr marL="1371600" algn="l" defTabSz="914400" rtl="0" eaLnBrk="1" latinLnBrk="0" hangingPunct="1">
      <a:defRPr lang="hr-HR" sz="1200" kern="1200">
        <a:solidFill>
          <a:schemeClr val="tx1"/>
        </a:solidFill>
        <a:latin typeface="+mn-lt"/>
        <a:ea typeface="+mn-ea"/>
        <a:cs typeface="+mn-cs"/>
      </a:defRPr>
    </a:lvl4pPr>
    <a:lvl5pPr marL="1828800" algn="l" defTabSz="914400" rtl="0" eaLnBrk="1" latinLnBrk="0" hangingPunct="1">
      <a:defRPr lang="hr-HR" sz="1200" kern="1200">
        <a:solidFill>
          <a:schemeClr val="tx1"/>
        </a:solidFill>
        <a:latin typeface="+mn-lt"/>
        <a:ea typeface="+mn-ea"/>
        <a:cs typeface="+mn-cs"/>
      </a:defRPr>
    </a:lvl5pPr>
    <a:lvl6pPr marL="2286000" algn="l" defTabSz="914400" rtl="0" eaLnBrk="1" latinLnBrk="0" hangingPunct="1">
      <a:defRPr lang="hr-HR" sz="1200" kern="1200">
        <a:solidFill>
          <a:schemeClr val="tx1"/>
        </a:solidFill>
        <a:latin typeface="+mn-lt"/>
        <a:ea typeface="+mn-ea"/>
        <a:cs typeface="+mn-cs"/>
      </a:defRPr>
    </a:lvl6pPr>
    <a:lvl7pPr marL="2743200" algn="l" defTabSz="914400" rtl="0" eaLnBrk="1" latinLnBrk="0" hangingPunct="1">
      <a:defRPr lang="hr-HR" sz="1200" kern="1200">
        <a:solidFill>
          <a:schemeClr val="tx1"/>
        </a:solidFill>
        <a:latin typeface="+mn-lt"/>
        <a:ea typeface="+mn-ea"/>
        <a:cs typeface="+mn-cs"/>
      </a:defRPr>
    </a:lvl7pPr>
    <a:lvl8pPr marL="3200400" algn="l" defTabSz="914400" rtl="0" eaLnBrk="1" latinLnBrk="0" hangingPunct="1">
      <a:defRPr lang="hr-HR" sz="1200" kern="1200">
        <a:solidFill>
          <a:schemeClr val="tx1"/>
        </a:solidFill>
        <a:latin typeface="+mn-lt"/>
        <a:ea typeface="+mn-ea"/>
        <a:cs typeface="+mn-cs"/>
      </a:defRPr>
    </a:lvl8pPr>
    <a:lvl9pPr marL="3657600" algn="l" defTabSz="914400" rtl="0" eaLnBrk="1" latinLnBrk="0" hangingPunct="1">
      <a:defRPr lang="hr-H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a:t>
            </a:fld>
            <a:endParaRPr lang="hr-HR" dirty="0"/>
          </a:p>
        </p:txBody>
      </p:sp>
    </p:spTree>
    <p:extLst>
      <p:ext uri="{BB962C8B-B14F-4D97-AF65-F5344CB8AC3E}">
        <p14:creationId xmlns:p14="http://schemas.microsoft.com/office/powerpoint/2010/main" val="146308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aseline="0" dirty="0"/>
              <a:t>Za razliku od nekih europskih naroda kojima je vjera bila silom nametnuta Hrvati su vjeru prihvatili svojevoljno stoga je p</a:t>
            </a:r>
            <a:r>
              <a:rPr lang="hr-HR" dirty="0"/>
              <a:t>okrštavanje Hrvata bio je dug proces koji se odvijao od 7. do 9. st .</a:t>
            </a:r>
            <a:r>
              <a:rPr lang="hr-HR" baseline="0" dirty="0"/>
              <a:t> Što to znači.? Znači da su Hrvati u kršćanima koje su zatekli na ovim prostorima prepoznali živoga Isusa koji je tu za svakoga čovjeka. P</a:t>
            </a:r>
            <a:r>
              <a:rPr lang="hr-HR" dirty="0"/>
              <a:t>oslije uspostave Splitske</a:t>
            </a:r>
            <a:r>
              <a:rPr lang="hr-HR" baseline="0" dirty="0"/>
              <a:t> nadbiskupije u 7. st za vrijeme 1. splitskog nadbiskupa Ravenjanina među narodom djeluju svećenici misionari, a o tome nam svjedoči više spomenika  od kojih je najvažnija krstionica kneza Višeslava, a sigurno vam je još i poznata </a:t>
            </a:r>
            <a:r>
              <a:rPr lang="hr-HR" sz="1200" b="0" i="0" kern="1200" dirty="0">
                <a:solidFill>
                  <a:schemeClr val="tx1"/>
                </a:solidFill>
                <a:effectLst/>
                <a:latin typeface="+mn-lt"/>
                <a:ea typeface="+mn-ea"/>
                <a:cs typeface="+mn-cs"/>
              </a:rPr>
              <a:t>Crkva sv. Križa u Ninu.</a:t>
            </a:r>
          </a:p>
          <a:p>
            <a:r>
              <a:rPr lang="hr-HR" baseline="0" dirty="0"/>
              <a:t> </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15</a:t>
            </a:fld>
            <a:endParaRPr lang="hr-HR" dirty="0"/>
          </a:p>
        </p:txBody>
      </p:sp>
    </p:spTree>
    <p:extLst>
      <p:ext uri="{BB962C8B-B14F-4D97-AF65-F5344CB8AC3E}">
        <p14:creationId xmlns:p14="http://schemas.microsoft.com/office/powerpoint/2010/main" val="3658177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baseline="0" dirty="0"/>
              <a:t>Prvi dodiri Hrvata i Svete stolice prema</a:t>
            </a:r>
            <a:r>
              <a:rPr lang="hr-HR" dirty="0"/>
              <a:t> </a:t>
            </a:r>
            <a:r>
              <a:rPr lang="hr-HR" baseline="0" dirty="0"/>
              <a:t> povijesnim zapisima dogodili su se kada</a:t>
            </a:r>
            <a:r>
              <a:rPr lang="hr-HR" dirty="0"/>
              <a:t> </a:t>
            </a:r>
            <a:r>
              <a:rPr lang="hr-HR" baseline="0" dirty="0"/>
              <a:t> je papa Ivan IV Dalmatinac poslao opata Martina u Dalmaciju i Istru da učvrsti vjeru i otkupi kosti solinskih i istarskih mučenika i donese ih u Rim.</a:t>
            </a:r>
            <a:r>
              <a:rPr lang="hr-HR" dirty="0"/>
              <a:t> Ove se relikvije čuvaju u bazilici sv. Ivana Lateranskog u Rimu točnije u kapeili sv. Venancija koja se nalazi u nutar bazilike</a:t>
            </a:r>
            <a:endParaRPr lang="en-US" dirty="0"/>
          </a:p>
          <a:p>
            <a:endParaRPr lang="hr-HR" dirty="0">
              <a:cs typeface="Calibri"/>
            </a:endParaRPr>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16</a:t>
            </a:fld>
            <a:endParaRPr lang="hr-HR" dirty="0"/>
          </a:p>
        </p:txBody>
      </p:sp>
    </p:spTree>
    <p:extLst>
      <p:ext uri="{BB962C8B-B14F-4D97-AF65-F5344CB8AC3E}">
        <p14:creationId xmlns:p14="http://schemas.microsoft.com/office/powerpoint/2010/main" val="921002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baseline="0" dirty="0"/>
              <a:t>No najvažniji događaj iz toga vremena dogodio se u doba kneza Branimira. Iz povijesti  još niste učili o nastanku nove Hrvatske države devedesetih godina prošlog stoljeća  i međunarodnom priznanju ali vjerujem da mnogo znate o našoj nedavnoj povijesti. Ovo pismo pred vama govori o prvom međunarodnom priznaju Hrvatske-ono je dokaz da su već u 9. stoljeću Hrvati ušli u zajednicu europskih naroda. Tim je pismom papa Ivan VIII priznao knezu Branimiru zemaljsku vlast nad cijelom Hrvatskom.  Sklapanje prijateljskih i diplomatskih veza s papom uključivalo je i Branimirovu obvezu štititi Crkvu i širiti kršćanstvo.</a:t>
            </a:r>
          </a:p>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17</a:t>
            </a:fld>
            <a:endParaRPr lang="hr-HR" dirty="0"/>
          </a:p>
        </p:txBody>
      </p:sp>
    </p:spTree>
    <p:extLst>
      <p:ext uri="{BB962C8B-B14F-4D97-AF65-F5344CB8AC3E}">
        <p14:creationId xmlns:p14="http://schemas.microsoft.com/office/powerpoint/2010/main" val="149844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Sjećate</a:t>
            </a:r>
            <a:r>
              <a:rPr lang="hr-HR" baseline="0" dirty="0"/>
              <a:t> li se 2. vatikanskog koncila ? Do 2 V K nijedan narod nije mogao slaviti liturgiju na svom jeziku – zapravo ova moja rečenica nije potpuno točna jer jedan je narod to mogao –pogađate li sada po čemu smo posebni ? Pred vama je pismo pape Ivana VIII koji je odobrio liturgiju na narodnom jeziku …A sve je počelo s</a:t>
            </a:r>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18</a:t>
            </a:fld>
            <a:endParaRPr lang="hr-HR" dirty="0"/>
          </a:p>
        </p:txBody>
      </p:sp>
    </p:spTree>
    <p:extLst>
      <p:ext uri="{BB962C8B-B14F-4D97-AF65-F5344CB8AC3E}">
        <p14:creationId xmlns:p14="http://schemas.microsoft.com/office/powerpoint/2010/main" val="1659824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--Ćirilom i Metodom koji su na</a:t>
            </a:r>
            <a:r>
              <a:rPr lang="hr-HR" baseline="0" dirty="0"/>
              <a:t> poziv kneza Rastislava došli u Hrvatsku kako bi pomogli u širenju vjere. Oni su na narodni jezik preveli Bibliju i najvažnije crkvene knjige. Zbog toga su pred papom bili optuženi za krivovjerje od strane nekih svećenika koji su smatrali da je latinski grčki i hebrejski jezik jedini koji se treba koristiti u Crkvi. Papa je u njihovu obranu poslao pismo u kojem je jasno naglasio da je Bog stvorio hebrejski ,latinski i grčki ali sve jezike svijeta i tako su Hrvati koristili svoj jezik u liturgiji svih ovih stoljeća ,a 2. vatikanski koncil je upravo na našem primjeru temeljio svoju odluku . </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19</a:t>
            </a:fld>
            <a:endParaRPr lang="hr-HR" dirty="0"/>
          </a:p>
        </p:txBody>
      </p:sp>
    </p:spTree>
    <p:extLst>
      <p:ext uri="{BB962C8B-B14F-4D97-AF65-F5344CB8AC3E}">
        <p14:creationId xmlns:p14="http://schemas.microsoft.com/office/powerpoint/2010/main" val="214663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z="1200" kern="1200" dirty="0">
                <a:solidFill>
                  <a:schemeClr val="tx1"/>
                </a:solidFill>
                <a:effectLst/>
                <a:latin typeface="+mn-lt"/>
                <a:ea typeface="+mn-ea"/>
                <a:cs typeface="+mn-cs"/>
              </a:rPr>
              <a:t>Glagoljica se raširila uglavnom u svim slavenskim zemljama, ali posebno puno povijesnih izvora s tim pismom nalazimo u Hrvatskoj. Dobro je podsjetiti na Bašćansku ploču….</a:t>
            </a:r>
          </a:p>
          <a:p>
            <a:r>
              <a:rPr lang="hr-HR" sz="1200" kern="1200" dirty="0">
                <a:solidFill>
                  <a:schemeClr val="tx1"/>
                </a:solidFill>
                <a:effectLst/>
                <a:latin typeface="+mn-lt"/>
                <a:ea typeface="+mn-ea"/>
                <a:cs typeface="+mn-cs"/>
              </a:rPr>
              <a:t>Ubrzo nakon izuma tiskarskog stroja, prva tiskana knjiga na hrvatskom jeziku napisana je također glagoljicom, a riječ je o Misalu po zakonu rimskog dvora.To</a:t>
            </a:r>
            <a:r>
              <a:rPr lang="hr-HR" sz="1200" kern="1200" baseline="0" dirty="0">
                <a:solidFill>
                  <a:schemeClr val="tx1"/>
                </a:solidFill>
                <a:effectLst/>
                <a:latin typeface="+mn-lt"/>
                <a:ea typeface="+mn-ea"/>
                <a:cs typeface="+mn-cs"/>
              </a:rPr>
              <a:t> su svjedoci vremena u kojem se razvijala svijest o očuvanju narodnog jezika ,a istovremeno je to i doba procvjeta naše književnosti.</a:t>
            </a:r>
            <a:endParaRPr lang="hr-HR" sz="1200" kern="1200" dirty="0">
              <a:solidFill>
                <a:schemeClr val="tx1"/>
              </a:solidFill>
              <a:effectLst/>
              <a:latin typeface="+mn-lt"/>
              <a:ea typeface="+mn-ea"/>
              <a:cs typeface="+mn-cs"/>
            </a:endParaRPr>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20</a:t>
            </a:fld>
            <a:endParaRPr lang="hr-HR" dirty="0"/>
          </a:p>
        </p:txBody>
      </p:sp>
    </p:spTree>
    <p:extLst>
      <p:ext uri="{BB962C8B-B14F-4D97-AF65-F5344CB8AC3E}">
        <p14:creationId xmlns:p14="http://schemas.microsoft.com/office/powerpoint/2010/main" val="3146388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21</a:t>
            </a:fld>
            <a:endParaRPr lang="hr-HR" dirty="0"/>
          </a:p>
        </p:txBody>
      </p:sp>
    </p:spTree>
    <p:extLst>
      <p:ext uri="{BB962C8B-B14F-4D97-AF65-F5344CB8AC3E}">
        <p14:creationId xmlns:p14="http://schemas.microsoft.com/office/powerpoint/2010/main" val="3121059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Tijekom</a:t>
            </a:r>
            <a:r>
              <a:rPr lang="hr-HR" baseline="0" dirty="0"/>
              <a:t> idućih sati ali i na nastavi povijesti ćete učiti o borbi našeg naroda za očuvanje narodnog jezika ali i o borbi za ponovnom uspostavom hrvatske države. To što smo se svih ovih stoljeća održali kao narod trebamo zahvaliti i mnogim bezimenim sve</a:t>
            </a:r>
          </a:p>
          <a:p>
            <a:r>
              <a:rPr lang="hr-HR" baseline="0" dirty="0"/>
              <a:t>glagoljašima-svećenicima, redovnicima i ljudima iz naroda. Oni su bili…</a:t>
            </a:r>
          </a:p>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22</a:t>
            </a:fld>
            <a:endParaRPr lang="hr-HR" dirty="0"/>
          </a:p>
        </p:txBody>
      </p:sp>
    </p:spTree>
    <p:extLst>
      <p:ext uri="{BB962C8B-B14F-4D97-AF65-F5344CB8AC3E}">
        <p14:creationId xmlns:p14="http://schemas.microsoft.com/office/powerpoint/2010/main" val="341504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..i tako  svih ovih godina slavimo Boga na svojem jeziku. Što to znači ? Poslušajte</a:t>
            </a:r>
            <a:r>
              <a:rPr lang="hr-HR" baseline="0" dirty="0"/>
              <a:t> kako svećenik služi misu na latinskom :Gratias….Jeste li razmijeli? A kada govori .Hvalu dajmo… Što iz toga zaključujete? Naravno tek kada nešto razumijemo to ima značenje i u našem životu-evo i ovo je razlog zašto su Hrvati tako vjerno živjeli svoju vjeru svih ovih godina i zašto trebamo biti ponosni na činjenicu da smo  ne samo jedan od najstarijih naroda u Europi nego i da svih ovih stoljeća živimo vjerno Evanđeosku poruku.</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23</a:t>
            </a:fld>
            <a:endParaRPr lang="hr-HR" dirty="0"/>
          </a:p>
        </p:txBody>
      </p:sp>
    </p:spTree>
    <p:extLst>
      <p:ext uri="{BB962C8B-B14F-4D97-AF65-F5344CB8AC3E}">
        <p14:creationId xmlns:p14="http://schemas.microsoft.com/office/powerpoint/2010/main" val="506009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…tu još trebam staviti pitanja..</a:t>
            </a:r>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24</a:t>
            </a:fld>
            <a:endParaRPr lang="hr-HR" dirty="0"/>
          </a:p>
        </p:txBody>
      </p:sp>
    </p:spTree>
    <p:extLst>
      <p:ext uri="{BB962C8B-B14F-4D97-AF65-F5344CB8AC3E}">
        <p14:creationId xmlns:p14="http://schemas.microsoft.com/office/powerpoint/2010/main" val="24993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da biste mogli izvršiti sve predviđene aktivnosti, najprije se pripremite za rad, svakako nekoliko trenutaka odvojite za molitvu, neka to bude molitva po vašem izboru, bilo bi dobro kad biste si osigurali i mirno mjesto kako biste lakše pratili videolekciju, nakon molitve pripremite si, ako već niste pribor potreban za rad, trebat će vam; pribor za pisanje i bojice, kod  izvršenje zadataka pojavljivat će vam se ikone već prema predviđenoj </a:t>
            </a:r>
            <a:r>
              <a:rPr lang="hr-HR" dirty="0">
                <a:solidFill>
                  <a:srgbClr val="FF0000"/>
                </a:solidFill>
              </a:rPr>
              <a:t>aktivnosti.</a:t>
            </a:r>
          </a:p>
        </p:txBody>
      </p:sp>
      <p:sp>
        <p:nvSpPr>
          <p:cNvPr id="4" name="Rezervirano mjesto broja slajd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693FD4-8F83-4EF7-AC3F-0DC0388986B0}" type="slidenum">
              <a:rPr kumimoji="0" lang="hr-H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hr-H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3465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25</a:t>
            </a:fld>
            <a:endParaRPr lang="hr-HR" dirty="0"/>
          </a:p>
        </p:txBody>
      </p:sp>
    </p:spTree>
    <p:extLst>
      <p:ext uri="{BB962C8B-B14F-4D97-AF65-F5344CB8AC3E}">
        <p14:creationId xmlns:p14="http://schemas.microsoft.com/office/powerpoint/2010/main" val="4092233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Na prošlom ste satu učili</a:t>
            </a:r>
            <a:r>
              <a:rPr lang="hr-HR" baseline="0" dirty="0"/>
              <a:t> o korijenima kršćanstva na prostorima naše domovine prije dolaska Hrvata, riješite zadatak u wizeru i ponovite što ste naučil</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7</a:t>
            </a:fld>
            <a:endParaRPr lang="hr-HR" dirty="0"/>
          </a:p>
        </p:txBody>
      </p:sp>
    </p:spTree>
    <p:extLst>
      <p:ext uri="{BB962C8B-B14F-4D97-AF65-F5344CB8AC3E}">
        <p14:creationId xmlns:p14="http://schemas.microsoft.com/office/powerpoint/2010/main" val="301014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Danas</a:t>
            </a:r>
            <a:r>
              <a:rPr lang="hr-HR" baseline="0" dirty="0"/>
              <a:t> nastavljamo putovanje u prošlost . Saznat ćemo kako su Hrvati postali  kršćanima. Napišite naslov</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9</a:t>
            </a:fld>
            <a:endParaRPr lang="hr-HR" dirty="0"/>
          </a:p>
        </p:txBody>
      </p:sp>
    </p:spTree>
    <p:extLst>
      <p:ext uri="{BB962C8B-B14F-4D97-AF65-F5344CB8AC3E}">
        <p14:creationId xmlns:p14="http://schemas.microsoft.com/office/powerpoint/2010/main" val="3631563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U sedmom su stoljeću Hrvati stigli u svoju novu domovinu  i tako je</a:t>
            </a:r>
            <a:r>
              <a:rPr lang="hr-HR" baseline="0" dirty="0"/>
              <a:t>  Isus na osobit način ušao u Hrvatsku povijest kao što je to istaknuo Kardinal Franjo Kuharić.</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10</a:t>
            </a:fld>
            <a:endParaRPr lang="hr-HR" dirty="0"/>
          </a:p>
        </p:txBody>
      </p:sp>
    </p:spTree>
    <p:extLst>
      <p:ext uri="{BB962C8B-B14F-4D97-AF65-F5344CB8AC3E}">
        <p14:creationId xmlns:p14="http://schemas.microsoft.com/office/powerpoint/2010/main" val="4209817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11</a:t>
            </a:fld>
            <a:endParaRPr lang="hr-HR" dirty="0"/>
          </a:p>
        </p:txBody>
      </p:sp>
    </p:spTree>
    <p:extLst>
      <p:ext uri="{BB962C8B-B14F-4D97-AF65-F5344CB8AC3E}">
        <p14:creationId xmlns:p14="http://schemas.microsoft.com/office/powerpoint/2010/main" val="251591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dirty="0">
                <a:solidFill>
                  <a:schemeClr val="tx1"/>
                </a:solidFill>
                <a:latin typeface="Arial" charset="0"/>
              </a:rPr>
              <a:t>C</a:t>
            </a:r>
            <a:r>
              <a:rPr lang="en-GB" dirty="0">
                <a:solidFill>
                  <a:schemeClr val="tx1"/>
                </a:solidFill>
                <a:latin typeface="Arial" charset="0"/>
              </a:rPr>
              <a:t>ar Heraklije po</a:t>
            </a:r>
            <a:r>
              <a:rPr lang="en-US" dirty="0">
                <a:solidFill>
                  <a:schemeClr val="tx1"/>
                </a:solidFill>
                <a:latin typeface="Arial" charset="0"/>
              </a:rPr>
              <a:t>č</a:t>
            </a:r>
            <a:r>
              <a:rPr lang="en-GB" dirty="0">
                <a:solidFill>
                  <a:schemeClr val="tx1"/>
                </a:solidFill>
                <a:latin typeface="Arial" charset="0"/>
              </a:rPr>
              <a:t>etkom VII</a:t>
            </a:r>
            <a:r>
              <a:rPr lang="en-US" dirty="0">
                <a:solidFill>
                  <a:schemeClr val="tx1"/>
                </a:solidFill>
                <a:latin typeface="Arial" charset="0"/>
              </a:rPr>
              <a:t>. </a:t>
            </a:r>
            <a:r>
              <a:rPr lang="en-GB" dirty="0">
                <a:solidFill>
                  <a:schemeClr val="tx1"/>
                </a:solidFill>
                <a:latin typeface="Arial" charset="0"/>
              </a:rPr>
              <a:t>st</a:t>
            </a:r>
            <a:r>
              <a:rPr lang="en-US" dirty="0">
                <a:solidFill>
                  <a:schemeClr val="tx1"/>
                </a:solidFill>
                <a:latin typeface="Arial" charset="0"/>
              </a:rPr>
              <a:t>. </a:t>
            </a:r>
            <a:r>
              <a:rPr lang="en-GB" dirty="0">
                <a:solidFill>
                  <a:schemeClr val="tx1"/>
                </a:solidFill>
                <a:latin typeface="Arial" charset="0"/>
              </a:rPr>
              <a:t>pozvao </a:t>
            </a:r>
            <a:r>
              <a:rPr lang="hr-HR" dirty="0">
                <a:solidFill>
                  <a:schemeClr val="tx1"/>
                </a:solidFill>
                <a:latin typeface="Arial" charset="0"/>
              </a:rPr>
              <a:t>je </a:t>
            </a:r>
            <a:r>
              <a:rPr lang="en-GB" dirty="0">
                <a:solidFill>
                  <a:schemeClr val="tx1"/>
                </a:solidFill>
                <a:latin typeface="Arial" charset="0"/>
              </a:rPr>
              <a:t>Hrvate u pomo</a:t>
            </a:r>
            <a:r>
              <a:rPr lang="en-US" dirty="0">
                <a:solidFill>
                  <a:schemeClr val="tx1"/>
                </a:solidFill>
                <a:latin typeface="Arial" charset="0"/>
              </a:rPr>
              <a:t>ć </a:t>
            </a:r>
            <a:r>
              <a:rPr lang="hr-HR" dirty="0">
                <a:solidFill>
                  <a:schemeClr val="tx1"/>
                </a:solidFill>
                <a:latin typeface="Arial" charset="0"/>
              </a:rPr>
              <a:t>kada se borio protiv </a:t>
            </a:r>
            <a:r>
              <a:rPr lang="en-GB" dirty="0">
                <a:solidFill>
                  <a:schemeClr val="tx1"/>
                </a:solidFill>
                <a:latin typeface="Arial" charset="0"/>
              </a:rPr>
              <a:t>Avara</a:t>
            </a:r>
            <a:r>
              <a:rPr lang="hr-HR" dirty="0">
                <a:solidFill>
                  <a:schemeClr val="tx1"/>
                </a:solidFill>
                <a:latin typeface="Arial" charset="0"/>
              </a:rPr>
              <a:t>.</a:t>
            </a:r>
            <a:r>
              <a:rPr lang="hr-HR" dirty="0"/>
              <a:t> Prema legendi došli su predvođeni petoricom braće Kluks , Hrvat, Muhlo, Kosjenac i Lobel</a:t>
            </a:r>
          </a:p>
          <a:p>
            <a:r>
              <a:rPr lang="hr-HR" baseline="0" dirty="0"/>
              <a:t> i dvjema sestrama :Tuga i Buga.</a:t>
            </a:r>
            <a:endParaRPr lang="hr-HR" dirty="0"/>
          </a:p>
          <a:p>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12</a:t>
            </a:fld>
            <a:endParaRPr lang="hr-HR" dirty="0"/>
          </a:p>
        </p:txBody>
      </p:sp>
    </p:spTree>
    <p:extLst>
      <p:ext uri="{BB962C8B-B14F-4D97-AF65-F5344CB8AC3E}">
        <p14:creationId xmlns:p14="http://schemas.microsoft.com/office/powerpoint/2010/main" val="2503870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Sjećate li se što </a:t>
            </a:r>
            <a:r>
              <a:rPr lang="hr-HR" baseline="0" dirty="0"/>
              <a:t> smo učili u 5. razredu ? Što je to politeizam ? Tako je to je vjera u više Bogova. Poput mnogih naroda i Hrvati su vjerovali u više bogova. Vrhovni bog im je bio Perun , a vjerovali su i u boga dobra (Bjelobog ) i boga zla (Črnobog). Jesu li imali još kakva vjerovanja? Sjećate li se Šume Striborove?Likovi  Ivanae Brlić Mažuranić nastali su na temelju legendi o vjerovanjima starih Hrvata .  „Domaći” su duhovi ognjišta u koje su uz vile, vještice, vukodlake pa i vampire naši preci polagali svoje nade. </a:t>
            </a:r>
            <a:endParaRPr lang="hr-HR" dirty="0"/>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13</a:t>
            </a:fld>
            <a:endParaRPr lang="hr-HR" dirty="0"/>
          </a:p>
        </p:txBody>
      </p:sp>
    </p:spTree>
    <p:extLst>
      <p:ext uri="{BB962C8B-B14F-4D97-AF65-F5344CB8AC3E}">
        <p14:creationId xmlns:p14="http://schemas.microsoft.com/office/powerpoint/2010/main" val="933633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dirty="0"/>
              <a:t>Hrvati su…</a:t>
            </a:r>
          </a:p>
        </p:txBody>
      </p:sp>
      <p:sp>
        <p:nvSpPr>
          <p:cNvPr id="4" name="Rezervirano mjesto broja slajda 3"/>
          <p:cNvSpPr>
            <a:spLocks noGrp="1"/>
          </p:cNvSpPr>
          <p:nvPr>
            <p:ph type="sldNum" sz="quarter" idx="10"/>
          </p:nvPr>
        </p:nvSpPr>
        <p:spPr/>
        <p:txBody>
          <a:bodyPr/>
          <a:lstStyle/>
          <a:p>
            <a:fld id="{75693FD4-8F83-4EF7-AC3F-0DC0388986B0}" type="slidenum">
              <a:rPr lang="hr-HR" smtClean="0"/>
              <a:pPr/>
              <a:t>14</a:t>
            </a:fld>
            <a:endParaRPr lang="hr-HR" dirty="0"/>
          </a:p>
        </p:txBody>
      </p:sp>
    </p:spTree>
    <p:extLst>
      <p:ext uri="{BB962C8B-B14F-4D97-AF65-F5344CB8AC3E}">
        <p14:creationId xmlns:p14="http://schemas.microsoft.com/office/powerpoint/2010/main" val="2942847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hr-HR"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r-HR" dirty="0"/>
          </a:p>
        </p:txBody>
      </p:sp>
    </p:spTree>
    <p:extLst>
      <p:ext uri="{BB962C8B-B14F-4D97-AF65-F5344CB8AC3E}">
        <p14:creationId xmlns:p14="http://schemas.microsoft.com/office/powerpoint/2010/main" val="1244569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42709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434869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2950878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881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E82AF"/>
                </a:solidFill>
              </a:defRPr>
            </a:lvl1pPr>
          </a:lstStyle>
          <a:p>
            <a:r>
              <a:rPr lang="en-US" dirty="0"/>
              <a:t>Click to edit Master title style</a:t>
            </a:r>
            <a:endParaRPr lang="hr-HR"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Tree>
    <p:extLst>
      <p:ext uri="{BB962C8B-B14F-4D97-AF65-F5344CB8AC3E}">
        <p14:creationId xmlns:p14="http://schemas.microsoft.com/office/powerpoint/2010/main" val="273665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hr-HR"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797150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E82AF"/>
                </a:solidFill>
              </a:defRPr>
            </a:lvl1pPr>
          </a:lstStyle>
          <a:p>
            <a:r>
              <a:rPr lang="en-US" dirty="0"/>
              <a:t>Click to edit Master title style</a:t>
            </a:r>
            <a:endParaRPr lang="hr-HR" dirty="0"/>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Tree>
    <p:extLst>
      <p:ext uri="{BB962C8B-B14F-4D97-AF65-F5344CB8AC3E}">
        <p14:creationId xmlns:p14="http://schemas.microsoft.com/office/powerpoint/2010/main" val="27179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2E82AF"/>
                </a:solidFill>
              </a:defRPr>
            </a:lvl1pPr>
          </a:lstStyle>
          <a:p>
            <a:r>
              <a:rPr lang="en-US" dirty="0"/>
              <a:t>Click to edit Master title style</a:t>
            </a:r>
            <a:endParaRPr lang="hr-HR"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2E82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2E82A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r-HR"/>
          </a:p>
        </p:txBody>
      </p:sp>
    </p:spTree>
    <p:extLst>
      <p:ext uri="{BB962C8B-B14F-4D97-AF65-F5344CB8AC3E}">
        <p14:creationId xmlns:p14="http://schemas.microsoft.com/office/powerpoint/2010/main" val="179666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E82AF"/>
                </a:solidFill>
              </a:defRPr>
            </a:lvl1pPr>
          </a:lstStyle>
          <a:p>
            <a:r>
              <a:rPr lang="en-US" dirty="0"/>
              <a:t>Click to edit Master title style</a:t>
            </a:r>
            <a:endParaRPr lang="hr-HR" dirty="0"/>
          </a:p>
        </p:txBody>
      </p:sp>
    </p:spTree>
    <p:extLst>
      <p:ext uri="{BB962C8B-B14F-4D97-AF65-F5344CB8AC3E}">
        <p14:creationId xmlns:p14="http://schemas.microsoft.com/office/powerpoint/2010/main" val="1679397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288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ilagođeni izgle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t>Uredite stil naslova matrice</a:t>
            </a:r>
          </a:p>
        </p:txBody>
      </p:sp>
    </p:spTree>
    <p:extLst>
      <p:ext uri="{BB962C8B-B14F-4D97-AF65-F5344CB8AC3E}">
        <p14:creationId xmlns:p14="http://schemas.microsoft.com/office/powerpoint/2010/main" val="70125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hr-HR"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Tree>
    <p:extLst>
      <p:ext uri="{BB962C8B-B14F-4D97-AF65-F5344CB8AC3E}">
        <p14:creationId xmlns:p14="http://schemas.microsoft.com/office/powerpoint/2010/main" val="119940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7718" y="528902"/>
            <a:ext cx="1051560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p:cNvSpPr>
            <a:spLocks noGrp="1"/>
          </p:cNvSpPr>
          <p:nvPr>
            <p:ph type="body" idx="1"/>
          </p:nvPr>
        </p:nvSpPr>
        <p:spPr>
          <a:xfrm>
            <a:off x="887718" y="2042282"/>
            <a:ext cx="10541193" cy="38723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Tree>
    <p:extLst>
      <p:ext uri="{BB962C8B-B14F-4D97-AF65-F5344CB8AC3E}">
        <p14:creationId xmlns:p14="http://schemas.microsoft.com/office/powerpoint/2010/main" val="126505601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7" r:id="rId8"/>
    <p:sldLayoutId id="2147483672" r:id="rId9"/>
    <p:sldLayoutId id="2147483673" r:id="rId10"/>
    <p:sldLayoutId id="2147483674" r:id="rId11"/>
    <p:sldLayoutId id="2147483675" r:id="rId12"/>
    <p:sldLayoutId id="2147483678" r:id="rId13"/>
  </p:sldLayoutIdLst>
  <p:txStyles>
    <p:titleStyle>
      <a:lvl1pPr algn="l" defTabSz="914400" rtl="0" eaLnBrk="1" latinLnBrk="0" hangingPunct="1">
        <a:lnSpc>
          <a:spcPct val="90000"/>
        </a:lnSpc>
        <a:spcBef>
          <a:spcPct val="0"/>
        </a:spcBef>
        <a:buNone/>
        <a:defRPr sz="4400" kern="1200">
          <a:solidFill>
            <a:srgbClr val="2E82AF"/>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Clr>
          <a:srgbClr val="2E82AF"/>
        </a:buClr>
        <a:buFont typeface="Wingdings" panose="05000000000000000000" pitchFamily="2" charset="2"/>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685800" indent="-228600" algn="l" defTabSz="914400" rtl="0" eaLnBrk="1" latinLnBrk="0" hangingPunct="1">
        <a:lnSpc>
          <a:spcPct val="90000"/>
        </a:lnSpc>
        <a:spcBef>
          <a:spcPts val="500"/>
        </a:spcBef>
        <a:buClr>
          <a:srgbClr val="2E82AF"/>
        </a:buClr>
        <a:buFont typeface="Wingdings" panose="05000000000000000000" pitchFamily="2" charset="2"/>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lnSpc>
          <a:spcPct val="90000"/>
        </a:lnSpc>
        <a:spcBef>
          <a:spcPts val="500"/>
        </a:spcBef>
        <a:buClr>
          <a:srgbClr val="2E82AF"/>
        </a:buClr>
        <a:buFont typeface="Wingdings" panose="05000000000000000000" pitchFamily="2" charset="2"/>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lnSpc>
          <a:spcPct val="90000"/>
        </a:lnSpc>
        <a:spcBef>
          <a:spcPts val="500"/>
        </a:spcBef>
        <a:buClr>
          <a:srgbClr val="2E82AF"/>
        </a:buClr>
        <a:buFont typeface="Wingdings" panose="05000000000000000000" pitchFamily="2" charset="2"/>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lnSpc>
          <a:spcPct val="90000"/>
        </a:lnSpc>
        <a:spcBef>
          <a:spcPts val="500"/>
        </a:spcBef>
        <a:buClr>
          <a:srgbClr val="2E82AF"/>
        </a:buClr>
        <a:buFont typeface="Wingdings" panose="05000000000000000000" pitchFamily="2" charset="2"/>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8_5BC7C7C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bit.ly/MIKRSCAN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biblija.ks.hr/"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biblija.ks.hr/" TargetMode="External"/><Relationship Id="rId2" Type="http://schemas.openxmlformats.org/officeDocument/2006/relationships/hyperlink" Target="https://narodne-novine.nn.hr/clanci/sluzbeni/2019_01_10_216.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99BC248F.xml"/><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bit.ly/KR&#352;&#262;ANSTVOHR" TargetMode="Externa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B9B8-BB8C-4CCD-8F5E-EEA79941EB44}"/>
              </a:ext>
            </a:extLst>
          </p:cNvPr>
          <p:cNvSpPr>
            <a:spLocks noGrp="1"/>
          </p:cNvSpPr>
          <p:nvPr>
            <p:ph type="ctrTitle"/>
          </p:nvPr>
        </p:nvSpPr>
        <p:spPr>
          <a:xfrm>
            <a:off x="1524000" y="2454510"/>
            <a:ext cx="9144000" cy="1946597"/>
          </a:xfrm>
        </p:spPr>
        <p:txBody>
          <a:bodyPr>
            <a:normAutofit fontScale="90000"/>
          </a:bodyPr>
          <a:lstStyle/>
          <a:p>
            <a:r>
              <a:rPr lang="hr-HR" sz="5300" dirty="0">
                <a:solidFill>
                  <a:schemeClr val="tx1"/>
                </a:solidFill>
                <a:latin typeface="Segoe UI Semilight"/>
                <a:cs typeface="Segoe UI Semilight"/>
              </a:rPr>
              <a:t>Katolički vjeronauk, 8. razred</a:t>
            </a:r>
            <a:r>
              <a:rPr lang="hr-HR" dirty="0">
                <a:solidFill>
                  <a:schemeClr val="tx1"/>
                </a:solidFill>
                <a:latin typeface="Segoe UI Semilight"/>
                <a:cs typeface="Segoe UI Semilight"/>
              </a:rPr>
              <a:t/>
            </a:r>
            <a:br>
              <a:rPr lang="hr-HR" dirty="0">
                <a:solidFill>
                  <a:schemeClr val="tx1"/>
                </a:solidFill>
                <a:latin typeface="Segoe UI Semilight"/>
                <a:cs typeface="Segoe UI Semilight"/>
              </a:rPr>
            </a:br>
            <a:r>
              <a:rPr lang="hr-HR" dirty="0">
                <a:solidFill>
                  <a:schemeClr val="tx1"/>
                </a:solidFill>
                <a:latin typeface="Segoe UI Semilight"/>
                <a:cs typeface="Segoe UI Semilight"/>
              </a:rPr>
              <a:t/>
            </a:r>
            <a:br>
              <a:rPr lang="hr-HR" dirty="0">
                <a:solidFill>
                  <a:schemeClr val="tx1"/>
                </a:solidFill>
                <a:latin typeface="Segoe UI Semilight"/>
                <a:cs typeface="Segoe UI Semilight"/>
              </a:rPr>
            </a:br>
            <a:r>
              <a:rPr lang="pl-PL" dirty="0">
                <a:solidFill>
                  <a:schemeClr val="tx1"/>
                </a:solidFill>
                <a:latin typeface="+mn-lt"/>
              </a:rPr>
              <a:t>Pokrštenje Hrvata i ulazak</a:t>
            </a:r>
            <a:br>
              <a:rPr lang="pl-PL" dirty="0">
                <a:solidFill>
                  <a:schemeClr val="tx1"/>
                </a:solidFill>
                <a:latin typeface="+mn-lt"/>
              </a:rPr>
            </a:br>
            <a:r>
              <a:rPr lang="pl-PL" dirty="0">
                <a:solidFill>
                  <a:schemeClr val="tx1"/>
                </a:solidFill>
                <a:latin typeface="+mn-lt"/>
              </a:rPr>
              <a:t> u zajednicu kršćanskih naroda</a:t>
            </a:r>
            <a:r>
              <a:rPr lang="pl-PL" dirty="0"/>
              <a:t>  </a:t>
            </a:r>
            <a:endParaRPr lang="hr-HR" dirty="0"/>
          </a:p>
        </p:txBody>
      </p:sp>
      <p:sp>
        <p:nvSpPr>
          <p:cNvPr id="3" name="Subtitle 2">
            <a:extLst>
              <a:ext uri="{FF2B5EF4-FFF2-40B4-BE49-F238E27FC236}">
                <a16:creationId xmlns:a16="http://schemas.microsoft.com/office/drawing/2014/main" id="{34C6B465-CF5A-4502-9650-4F464C874CAB}"/>
              </a:ext>
            </a:extLst>
          </p:cNvPr>
          <p:cNvSpPr>
            <a:spLocks noGrp="1"/>
          </p:cNvSpPr>
          <p:nvPr>
            <p:ph type="subTitle" idx="1"/>
          </p:nvPr>
        </p:nvSpPr>
        <p:spPr>
          <a:xfrm>
            <a:off x="1524000" y="4581128"/>
            <a:ext cx="9144000" cy="1655762"/>
          </a:xfrm>
        </p:spPr>
        <p:txBody>
          <a:bodyPr/>
          <a:lstStyle/>
          <a:p>
            <a:r>
              <a:rPr lang="hr-HR" dirty="0"/>
              <a:t>vjeroučiteljica Marica Celjak</a:t>
            </a:r>
          </a:p>
        </p:txBody>
      </p:sp>
    </p:spTree>
    <p:extLst>
      <p:ext uri="{BB962C8B-B14F-4D97-AF65-F5344CB8AC3E}">
        <p14:creationId xmlns:p14="http://schemas.microsoft.com/office/powerpoint/2010/main" val="1539819457"/>
      </p:ext>
    </p:extLst>
  </p:cSld>
  <p:clrMapOvr>
    <a:masterClrMapping/>
  </p:clrMapOvr>
  <p:extLst>
    <p:ext uri="{6950BFC3-D8DA-4A85-94F7-54DA5524770B}">
      <p188:commentRel xmlns:p188="http://schemas.microsoft.com/office/powerpoint/2018/8/main" xmlns=""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71664" y="383910"/>
            <a:ext cx="5230369" cy="811866"/>
          </a:xfr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0000"/>
          </a:bodyPr>
          <a:lstStyle/>
          <a:p>
            <a:r>
              <a:rPr lang="hr-HR" dirty="0">
                <a:latin typeface="+mn-lt"/>
              </a:rPr>
              <a:t/>
            </a:r>
            <a:br>
              <a:rPr lang="hr-HR" dirty="0">
                <a:latin typeface="+mn-lt"/>
              </a:rPr>
            </a:br>
            <a:r>
              <a:rPr lang="hr-HR" dirty="0">
                <a:solidFill>
                  <a:schemeClr val="tx1"/>
                </a:solidFill>
                <a:latin typeface="+mn-lt"/>
                <a:cs typeface="Segoe UI Semilight"/>
              </a:rPr>
              <a:t>Od stoljeća sedmog…</a:t>
            </a:r>
            <a:r>
              <a:rPr lang="hr-HR" dirty="0">
                <a:latin typeface="+mn-lt"/>
              </a:rPr>
              <a:t/>
            </a:r>
            <a:br>
              <a:rPr lang="hr-HR" dirty="0">
                <a:latin typeface="+mn-lt"/>
              </a:rPr>
            </a:br>
            <a:endParaRPr lang="hr-HR" dirty="0">
              <a:solidFill>
                <a:schemeClr val="tx1"/>
              </a:solidFill>
              <a:latin typeface="+mn-lt"/>
            </a:endParaRPr>
          </a:p>
        </p:txBody>
      </p:sp>
      <p:pic>
        <p:nvPicPr>
          <p:cNvPr id="4" name="Slika 3" descr="Kviz znanja - &lt;strong&gt;Dolazak Hrvata&lt;/strong&gt; u novu domovinu | Profil Klet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4152" y="1556792"/>
            <a:ext cx="4258444" cy="4258444"/>
          </a:xfrm>
          <a:prstGeom prst="ellipse">
            <a:avLst/>
          </a:prstGeom>
          <a:ln>
            <a:noFill/>
          </a:ln>
          <a:effectLst>
            <a:softEdge rad="112500"/>
          </a:effectLst>
        </p:spPr>
      </p:pic>
      <p:sp>
        <p:nvSpPr>
          <p:cNvPr id="6" name="Zaobljeni pravokutnik 5"/>
          <p:cNvSpPr/>
          <p:nvPr/>
        </p:nvSpPr>
        <p:spPr>
          <a:xfrm>
            <a:off x="839416" y="1556792"/>
            <a:ext cx="6264696" cy="345638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solidFill>
                  <a:schemeClr val="tx1"/>
                </a:solidFill>
              </a:rPr>
              <a:t>Isus </a:t>
            </a:r>
          </a:p>
          <a:p>
            <a:pPr algn="ctr"/>
            <a:r>
              <a:rPr lang="hr-HR" sz="2400" dirty="0">
                <a:solidFill>
                  <a:schemeClr val="tx1"/>
                </a:solidFill>
              </a:rPr>
              <a:t>je na osobit način ušao u hrvatsku povijest u davno vrijeme kada su Hrvati dolazili na obale mora i prihvatili krštenje. Tako je došla Crkva među Hrvate, i ta je vertikala duha i istine i vertikala naše povijesti.</a:t>
            </a:r>
          </a:p>
          <a:p>
            <a:pPr algn="ctr"/>
            <a:r>
              <a:rPr lang="hr-HR" sz="2400" dirty="0">
                <a:solidFill>
                  <a:schemeClr val="tx1"/>
                </a:solidFill>
              </a:rPr>
              <a:t>Na njoj se grije naša savjest i naše srce.</a:t>
            </a:r>
          </a:p>
          <a:p>
            <a:pPr algn="ctr"/>
            <a:endParaRPr lang="hr-HR" dirty="0">
              <a:solidFill>
                <a:schemeClr val="tx1"/>
              </a:solidFill>
            </a:endParaRPr>
          </a:p>
          <a:p>
            <a:pPr algn="ctr"/>
            <a:r>
              <a:rPr lang="hr-HR" dirty="0">
                <a:solidFill>
                  <a:schemeClr val="tx1"/>
                </a:solidFill>
              </a:rPr>
              <a:t>        Franjo Kuharić</a:t>
            </a:r>
          </a:p>
        </p:txBody>
      </p:sp>
    </p:spTree>
    <p:extLst>
      <p:ext uri="{BB962C8B-B14F-4D97-AF65-F5344CB8AC3E}">
        <p14:creationId xmlns:p14="http://schemas.microsoft.com/office/powerpoint/2010/main" val="247635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無償のイラストレーション: 疑問符, 質問, 応答, 検索エンジン, シンボル, 文字, 要求 - Pixabayの ..."/>
          <p:cNvPicPr>
            <a:picLocks noGrp="1" noChangeAspect="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4742780" y="1420242"/>
            <a:ext cx="3873500" cy="3873500"/>
          </a:xfrm>
        </p:spPr>
      </p:pic>
      <p:sp>
        <p:nvSpPr>
          <p:cNvPr id="6" name="Elipsasti oblačić 5"/>
          <p:cNvSpPr/>
          <p:nvPr/>
        </p:nvSpPr>
        <p:spPr>
          <a:xfrm>
            <a:off x="7968208" y="3945153"/>
            <a:ext cx="2345857" cy="1837953"/>
          </a:xfrm>
          <a:prstGeom prst="wedgeEllipseCallout">
            <a:avLst>
              <a:gd name="adj1" fmla="val -85374"/>
              <a:gd name="adj2" fmla="val -7073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hr-HR" sz="2800" b="1" dirty="0">
                <a:solidFill>
                  <a:schemeClr val="tx1"/>
                </a:solidFill>
              </a:rPr>
              <a:t>Po čemu su bili posebni?</a:t>
            </a:r>
          </a:p>
        </p:txBody>
      </p:sp>
      <p:sp>
        <p:nvSpPr>
          <p:cNvPr id="8" name="Elipsasti oblačić 7"/>
          <p:cNvSpPr/>
          <p:nvPr/>
        </p:nvSpPr>
        <p:spPr>
          <a:xfrm>
            <a:off x="1703512" y="631275"/>
            <a:ext cx="2508855" cy="1660235"/>
          </a:xfrm>
          <a:prstGeom prst="wedgeEllipseCallout">
            <a:avLst>
              <a:gd name="adj1" fmla="val 77353"/>
              <a:gd name="adj2" fmla="val 5195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Zašto su Hrvati došli u novu domovinu?</a:t>
            </a:r>
          </a:p>
        </p:txBody>
      </p:sp>
      <p:sp>
        <p:nvSpPr>
          <p:cNvPr id="9" name="Elipsasti oblačić 8"/>
          <p:cNvSpPr/>
          <p:nvPr/>
        </p:nvSpPr>
        <p:spPr>
          <a:xfrm>
            <a:off x="8619462" y="1268760"/>
            <a:ext cx="2373082" cy="1584176"/>
          </a:xfrm>
          <a:prstGeom prst="wedgeEllipseCallout">
            <a:avLst>
              <a:gd name="adj1" fmla="val -98984"/>
              <a:gd name="adj2" fmla="val 3050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Zašto je važan papa Ivan VIII.?</a:t>
            </a:r>
          </a:p>
        </p:txBody>
      </p:sp>
      <p:sp>
        <p:nvSpPr>
          <p:cNvPr id="10" name="Elipsasti oblačić 9"/>
          <p:cNvSpPr/>
          <p:nvPr/>
        </p:nvSpPr>
        <p:spPr>
          <a:xfrm>
            <a:off x="695400" y="2728553"/>
            <a:ext cx="2222910" cy="1746311"/>
          </a:xfrm>
          <a:prstGeom prst="wedgeEllipseCallout">
            <a:avLst>
              <a:gd name="adj1" fmla="val 98655"/>
              <a:gd name="adj2" fmla="val -209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U što su vjerovali?</a:t>
            </a:r>
          </a:p>
        </p:txBody>
      </p:sp>
      <p:sp>
        <p:nvSpPr>
          <p:cNvPr id="11" name="Elipsasti oblačić 10"/>
          <p:cNvSpPr/>
          <p:nvPr/>
        </p:nvSpPr>
        <p:spPr>
          <a:xfrm>
            <a:off x="2662378" y="4342946"/>
            <a:ext cx="2088232" cy="1440160"/>
          </a:xfrm>
          <a:prstGeom prst="wedgeEllipseCallout">
            <a:avLst>
              <a:gd name="adj1" fmla="val 78536"/>
              <a:gd name="adj2" fmla="val -6387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Kako su postali kršćani?</a:t>
            </a:r>
          </a:p>
        </p:txBody>
      </p:sp>
    </p:spTree>
    <p:extLst>
      <p:ext uri="{BB962C8B-B14F-4D97-AF65-F5344CB8AC3E}">
        <p14:creationId xmlns:p14="http://schemas.microsoft.com/office/powerpoint/2010/main" val="343891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99456" y="2667998"/>
            <a:ext cx="10515600" cy="1325563"/>
          </a:xfrm>
          <a:solidFill>
            <a:schemeClr val="accent4">
              <a:lumMod val="40000"/>
              <a:lumOff val="60000"/>
            </a:schemeClr>
          </a:solidFill>
        </p:spPr>
        <p:txBody>
          <a:bodyPr>
            <a:normAutofit fontScale="90000"/>
          </a:bodyPr>
          <a:lstStyle/>
          <a:p>
            <a:r>
              <a:rPr lang="hr-HR" dirty="0">
                <a:solidFill>
                  <a:schemeClr val="tx1"/>
                </a:solidFill>
                <a:latin typeface="Arial"/>
                <a:cs typeface="Segoe UI Semilight"/>
              </a:rPr>
              <a:t>C</a:t>
            </a:r>
            <a:r>
              <a:rPr lang="en-GB" dirty="0">
                <a:solidFill>
                  <a:schemeClr val="tx1"/>
                </a:solidFill>
                <a:latin typeface="Arial"/>
                <a:cs typeface="Segoe UI Semilight"/>
              </a:rPr>
              <a:t>ar Heraklije po</a:t>
            </a:r>
            <a:r>
              <a:rPr lang="en-US" dirty="0">
                <a:solidFill>
                  <a:schemeClr val="tx1"/>
                </a:solidFill>
                <a:latin typeface="Arial"/>
                <a:cs typeface="Segoe UI Semilight"/>
              </a:rPr>
              <a:t>č</a:t>
            </a:r>
            <a:r>
              <a:rPr lang="en-GB" dirty="0">
                <a:solidFill>
                  <a:schemeClr val="tx1"/>
                </a:solidFill>
                <a:latin typeface="Arial"/>
                <a:cs typeface="Segoe UI Semilight"/>
              </a:rPr>
              <a:t>etkom VII</a:t>
            </a:r>
            <a:r>
              <a:rPr lang="en-US" dirty="0">
                <a:solidFill>
                  <a:schemeClr val="tx1"/>
                </a:solidFill>
                <a:latin typeface="Arial"/>
                <a:cs typeface="Segoe UI Semilight"/>
              </a:rPr>
              <a:t>. </a:t>
            </a:r>
            <a:r>
              <a:rPr lang="en-GB" dirty="0">
                <a:solidFill>
                  <a:schemeClr val="tx1"/>
                </a:solidFill>
                <a:latin typeface="Arial"/>
                <a:cs typeface="Segoe UI Semilight"/>
              </a:rPr>
              <a:t>st</a:t>
            </a:r>
            <a:r>
              <a:rPr lang="en-US" dirty="0">
                <a:solidFill>
                  <a:schemeClr val="tx1"/>
                </a:solidFill>
                <a:latin typeface="Arial"/>
                <a:cs typeface="Segoe UI Semilight"/>
              </a:rPr>
              <a:t>. </a:t>
            </a:r>
            <a:r>
              <a:rPr lang="en-GB" dirty="0">
                <a:solidFill>
                  <a:schemeClr val="tx1"/>
                </a:solidFill>
                <a:latin typeface="Arial"/>
                <a:cs typeface="Segoe UI Semilight"/>
              </a:rPr>
              <a:t>pozvao </a:t>
            </a:r>
            <a:r>
              <a:rPr lang="hr-HR" dirty="0">
                <a:solidFill>
                  <a:schemeClr val="tx1"/>
                </a:solidFill>
                <a:latin typeface="Arial"/>
                <a:cs typeface="Segoe UI Semilight"/>
              </a:rPr>
              <a:t>je </a:t>
            </a:r>
            <a:r>
              <a:rPr lang="en-GB" dirty="0">
                <a:solidFill>
                  <a:schemeClr val="tx1"/>
                </a:solidFill>
                <a:latin typeface="Arial"/>
                <a:cs typeface="Segoe UI Semilight"/>
              </a:rPr>
              <a:t>Hrvate u </a:t>
            </a:r>
            <a:r>
              <a:rPr lang="en-GB" dirty="0" err="1">
                <a:solidFill>
                  <a:schemeClr val="tx1"/>
                </a:solidFill>
                <a:latin typeface="Arial"/>
                <a:cs typeface="Segoe UI Semilight"/>
              </a:rPr>
              <a:t>pomo</a:t>
            </a:r>
            <a:r>
              <a:rPr lang="en-US" dirty="0">
                <a:solidFill>
                  <a:schemeClr val="tx1"/>
                </a:solidFill>
                <a:latin typeface="Arial"/>
                <a:cs typeface="Segoe UI Semilight"/>
              </a:rPr>
              <a:t>ć </a:t>
            </a:r>
            <a:r>
              <a:rPr lang="hr-HR" dirty="0">
                <a:solidFill>
                  <a:schemeClr val="tx1"/>
                </a:solidFill>
                <a:latin typeface="Arial"/>
                <a:cs typeface="Segoe UI Semilight"/>
              </a:rPr>
              <a:t>kad se borio protiv </a:t>
            </a:r>
            <a:r>
              <a:rPr lang="en-GB" dirty="0">
                <a:solidFill>
                  <a:schemeClr val="tx1"/>
                </a:solidFill>
                <a:latin typeface="Arial"/>
                <a:cs typeface="Segoe UI Semilight"/>
              </a:rPr>
              <a:t>Avara</a:t>
            </a:r>
            <a:r>
              <a:rPr lang="hr-HR" dirty="0">
                <a:solidFill>
                  <a:schemeClr val="tx1"/>
                </a:solidFill>
                <a:latin typeface="Arial"/>
                <a:cs typeface="Segoe UI Semilight"/>
              </a:rPr>
              <a:t>.</a:t>
            </a:r>
          </a:p>
        </p:txBody>
      </p:sp>
      <p:sp>
        <p:nvSpPr>
          <p:cNvPr id="4" name="Elipsasti oblačić 3"/>
          <p:cNvSpPr/>
          <p:nvPr/>
        </p:nvSpPr>
        <p:spPr>
          <a:xfrm>
            <a:off x="407368" y="548680"/>
            <a:ext cx="2508855" cy="1660235"/>
          </a:xfrm>
          <a:prstGeom prst="wedgeEllipseCallout">
            <a:avLst>
              <a:gd name="adj1" fmla="val 93606"/>
              <a:gd name="adj2" fmla="val -535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Zašto su Hrvati došli u novu domovinu?</a:t>
            </a:r>
          </a:p>
        </p:txBody>
      </p:sp>
      <p:pic>
        <p:nvPicPr>
          <p:cNvPr id="6" name="Slika 5" descr="Bitka na Kosovu polju – Wikipedija"/>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4152" y="4221088"/>
            <a:ext cx="4336869" cy="1610063"/>
          </a:xfrm>
          <a:prstGeom prst="rect">
            <a:avLst/>
          </a:prstGeom>
          <a:ln>
            <a:noFill/>
          </a:ln>
          <a:effectLst>
            <a:softEdge rad="112500"/>
          </a:effectLst>
        </p:spPr>
      </p:pic>
      <p:pic>
        <p:nvPicPr>
          <p:cNvPr id="7" name="Slika 6"/>
          <p:cNvPicPr>
            <a:picLocks noChangeAspect="1"/>
          </p:cNvPicPr>
          <p:nvPr/>
        </p:nvPicPr>
        <p:blipFill rotWithShape="1">
          <a:blip r:embed="rId4"/>
          <a:srcRect l="13322" t="12713" r="14617" b="4394"/>
          <a:stretch/>
        </p:blipFill>
        <p:spPr>
          <a:xfrm>
            <a:off x="7752184" y="307148"/>
            <a:ext cx="3536586" cy="2143298"/>
          </a:xfrm>
          <a:prstGeom prst="rect">
            <a:avLst/>
          </a:prstGeom>
          <a:ln>
            <a:noFill/>
          </a:ln>
          <a:effectLst>
            <a:softEdge rad="112500"/>
          </a:effectLst>
        </p:spPr>
      </p:pic>
    </p:spTree>
    <p:extLst>
      <p:ext uri="{BB962C8B-B14F-4D97-AF65-F5344CB8AC3E}">
        <p14:creationId xmlns:p14="http://schemas.microsoft.com/office/powerpoint/2010/main" val="4045420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119340" y="1549554"/>
            <a:ext cx="4450696" cy="2849058"/>
          </a:xfrm>
          <a:solidFill>
            <a:schemeClr val="accent4">
              <a:lumMod val="40000"/>
              <a:lumOff val="60000"/>
            </a:schemeClr>
          </a:solidFill>
          <a:effectLst>
            <a:softEdge rad="63500"/>
          </a:effectLst>
        </p:spPr>
        <p:txBody>
          <a:bodyPr>
            <a:normAutofit fontScale="90000"/>
          </a:bodyPr>
          <a:lstStyle/>
          <a:p>
            <a:pPr>
              <a:lnSpc>
                <a:spcPct val="100000"/>
              </a:lnSpc>
            </a:pPr>
            <a:r>
              <a:rPr lang="hr-HR" sz="2800" dirty="0">
                <a:solidFill>
                  <a:schemeClr val="tx1"/>
                </a:solidFill>
              </a:rPr>
              <a:t>Perun</a:t>
            </a:r>
            <a:br>
              <a:rPr lang="hr-HR" sz="2800" dirty="0">
                <a:solidFill>
                  <a:schemeClr val="tx1"/>
                </a:solidFill>
              </a:rPr>
            </a:br>
            <a:r>
              <a:rPr lang="hr-HR" sz="2800" dirty="0">
                <a:solidFill>
                  <a:schemeClr val="tx1"/>
                </a:solidFill>
              </a:rPr>
              <a:t>Bjelobog</a:t>
            </a:r>
            <a:br>
              <a:rPr lang="hr-HR" sz="2800" dirty="0">
                <a:solidFill>
                  <a:schemeClr val="tx1"/>
                </a:solidFill>
              </a:rPr>
            </a:br>
            <a:r>
              <a:rPr lang="hr-HR" sz="2800" dirty="0">
                <a:solidFill>
                  <a:schemeClr val="tx1"/>
                </a:solidFill>
              </a:rPr>
              <a:t>Črnobog</a:t>
            </a:r>
            <a:br>
              <a:rPr lang="hr-HR" sz="2800" dirty="0">
                <a:solidFill>
                  <a:schemeClr val="tx1"/>
                </a:solidFill>
              </a:rPr>
            </a:br>
            <a:r>
              <a:rPr lang="hr-HR" sz="2800" dirty="0">
                <a:solidFill>
                  <a:schemeClr val="tx1"/>
                </a:solidFill>
              </a:rPr>
              <a:t/>
            </a:r>
            <a:br>
              <a:rPr lang="hr-HR" sz="2800" dirty="0">
                <a:solidFill>
                  <a:schemeClr val="tx1"/>
                </a:solidFill>
              </a:rPr>
            </a:br>
            <a:r>
              <a:rPr lang="hr-HR" sz="2800" dirty="0">
                <a:solidFill>
                  <a:schemeClr val="tx1"/>
                </a:solidFill>
              </a:rPr>
              <a:t>duhovi ognjišta,</a:t>
            </a:r>
            <a:br>
              <a:rPr lang="hr-HR" sz="2800" dirty="0">
                <a:solidFill>
                  <a:schemeClr val="tx1"/>
                </a:solidFill>
              </a:rPr>
            </a:br>
            <a:r>
              <a:rPr lang="hr-HR" sz="2800" dirty="0">
                <a:solidFill>
                  <a:schemeClr val="tx1"/>
                </a:solidFill>
              </a:rPr>
              <a:t>vile, vještice, vukodlaci i vampiri</a:t>
            </a:r>
          </a:p>
        </p:txBody>
      </p:sp>
      <p:pic>
        <p:nvPicPr>
          <p:cNvPr id="1028" name="Picture 4" descr="Stvorenje, vila, vila, fantazija, ženka, izmišljena, muha"/>
          <p:cNvPicPr>
            <a:picLocks noGrp="1" noChangeAspect="1" noChangeArrowheads="1"/>
          </p:cNvPicPr>
          <p:nvPr>
            <p:ph idx="1"/>
          </p:nvPr>
        </p:nvPicPr>
        <p:blipFill>
          <a:blip r:embed="rId3" cstate="email">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70017" y="658613"/>
            <a:ext cx="1173642" cy="2076222"/>
          </a:xfrm>
          <a:prstGeom prst="rect">
            <a:avLst/>
          </a:prstGeom>
          <a:noFill/>
          <a:extLst>
            <a:ext uri="{909E8E84-426E-40DD-AFC4-6F175D3DCCD1}">
              <a14:hiddenFill xmlns:a14="http://schemas.microsoft.com/office/drawing/2010/main">
                <a:solidFill>
                  <a:srgbClr val="FFFFFF"/>
                </a:solidFill>
              </a14:hiddenFill>
            </a:ext>
          </a:extLst>
        </p:spPr>
      </p:pic>
      <p:sp>
        <p:nvSpPr>
          <p:cNvPr id="4" name="Elipsasti oblačić 3"/>
          <p:cNvSpPr/>
          <p:nvPr/>
        </p:nvSpPr>
        <p:spPr>
          <a:xfrm>
            <a:off x="572599" y="63571"/>
            <a:ext cx="2432655" cy="2213301"/>
          </a:xfrm>
          <a:prstGeom prst="wedgeEllipseCallout">
            <a:avLst>
              <a:gd name="adj1" fmla="val 132236"/>
              <a:gd name="adj2" fmla="val 3532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U što su vjerovali?</a:t>
            </a:r>
          </a:p>
        </p:txBody>
      </p:sp>
      <p:pic>
        <p:nvPicPr>
          <p:cNvPr id="1026" name="Picture 2" descr="Vještica, Noć vještica, Vatra, žaba, čarolija"/>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511583" y="3134581"/>
            <a:ext cx="1680417" cy="252806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0" name="Picture 6" descr="https://media.istockphoto.com/photos/portrait-of-a-huge-fiery-werewolf-picture-id1270778458?b=1&amp;k=20&amp;m=1270778458&amp;s=170667a&amp;w=0&amp;h=VS6lV4rTfrV010hsWgqMkJpEGoFunQDzFDbtmYPUk6A="/>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67844" y="3795474"/>
            <a:ext cx="1770789" cy="2362697"/>
          </a:xfrm>
          <a:prstGeom prst="rect">
            <a:avLst/>
          </a:prstGeom>
          <a:noFill/>
          <a:extLst>
            <a:ext uri="{909E8E84-426E-40DD-AFC4-6F175D3DCCD1}">
              <a14:hiddenFill xmlns:a14="http://schemas.microsoft.com/office/drawing/2010/main">
                <a:solidFill>
                  <a:srgbClr val="FFFFFF"/>
                </a:solidFill>
              </a14:hiddenFill>
            </a:ext>
          </a:extLst>
        </p:spPr>
      </p:pic>
      <p:pic>
        <p:nvPicPr>
          <p:cNvPr id="12" name="Slika 11">
            <a:extLst>
              <a:ext uri="{FF2B5EF4-FFF2-40B4-BE49-F238E27FC236}">
                <a16:creationId xmlns:a16="http://schemas.microsoft.com/office/drawing/2014/main" id="{12391D49-4B07-4FBE-9AA9-DDC092D998CC}"/>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237592" y="2719528"/>
            <a:ext cx="827439" cy="1654877"/>
          </a:xfrm>
          <a:prstGeom prst="rect">
            <a:avLst/>
          </a:prstGeom>
        </p:spPr>
      </p:pic>
      <p:pic>
        <p:nvPicPr>
          <p:cNvPr id="13" name="Slika 12">
            <a:extLst>
              <a:ext uri="{FF2B5EF4-FFF2-40B4-BE49-F238E27FC236}">
                <a16:creationId xmlns:a16="http://schemas.microsoft.com/office/drawing/2014/main" id="{589EEB42-9084-4B78-9689-73ED1A05668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72599" y="2524162"/>
            <a:ext cx="3423118" cy="2340022"/>
          </a:xfrm>
          <a:prstGeom prst="rect">
            <a:avLst/>
          </a:prstGeom>
        </p:spPr>
      </p:pic>
      <p:sp>
        <p:nvSpPr>
          <p:cNvPr id="3" name="TekstniOkvir 2"/>
          <p:cNvSpPr txBox="1"/>
          <p:nvPr/>
        </p:nvSpPr>
        <p:spPr>
          <a:xfrm>
            <a:off x="4985883" y="197130"/>
            <a:ext cx="6157776" cy="523220"/>
          </a:xfrm>
          <a:prstGeom prst="rect">
            <a:avLst/>
          </a:prstGeom>
          <a:solidFill>
            <a:schemeClr val="accent2"/>
          </a:solidFill>
        </p:spPr>
        <p:txBody>
          <a:bodyPr wrap="none" rtlCol="0">
            <a:spAutoFit/>
          </a:bodyPr>
          <a:lstStyle/>
          <a:p>
            <a:r>
              <a:rPr lang="hr-HR" sz="2800" b="1" dirty="0"/>
              <a:t>Od mnogobožaca do svjedoka evanđelja</a:t>
            </a:r>
          </a:p>
        </p:txBody>
      </p:sp>
    </p:spTree>
    <p:extLst>
      <p:ext uri="{BB962C8B-B14F-4D97-AF65-F5344CB8AC3E}">
        <p14:creationId xmlns:p14="http://schemas.microsoft.com/office/powerpoint/2010/main" val="1110599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862125" y="3060134"/>
            <a:ext cx="10541193" cy="2502161"/>
          </a:xfrm>
          <a:solidFill>
            <a:schemeClr val="accent4">
              <a:lumMod val="40000"/>
              <a:lumOff val="60000"/>
            </a:schemeClr>
          </a:solidFill>
        </p:spPr>
        <p:txBody>
          <a:bodyPr vert="horz" lIns="91440" tIns="45720" rIns="91440" bIns="45720" rtlCol="0" anchor="t">
            <a:normAutofit fontScale="92500" lnSpcReduction="10000"/>
          </a:bodyPr>
          <a:lstStyle/>
          <a:p>
            <a:pPr marL="0" indent="0">
              <a:buNone/>
            </a:pPr>
            <a:endParaRPr lang="hr-HR" sz="3200" dirty="0"/>
          </a:p>
          <a:p>
            <a:pPr marL="0" indent="0">
              <a:buNone/>
            </a:pPr>
            <a:r>
              <a:rPr lang="hr-HR" sz="3200" dirty="0">
                <a:latin typeface="+mn-lt"/>
              </a:rPr>
              <a:t>Hrvati su prije pokrštavanja bili:</a:t>
            </a:r>
          </a:p>
          <a:p>
            <a:pPr>
              <a:buFont typeface="Wingdings" panose="05000000000000000000" pitchFamily="2" charset="2"/>
              <a:buChar char="Ø"/>
            </a:pPr>
            <a:r>
              <a:rPr lang="hr-HR" sz="3200" dirty="0">
                <a:latin typeface="+mn-lt"/>
                <a:cs typeface="Segoe UI Semilight"/>
              </a:rPr>
              <a:t> politeisti</a:t>
            </a:r>
          </a:p>
          <a:p>
            <a:pPr>
              <a:buFont typeface="Wingdings" panose="05000000000000000000" pitchFamily="2" charset="2"/>
              <a:buChar char="Ø"/>
            </a:pPr>
            <a:r>
              <a:rPr lang="hr-HR" sz="3200" dirty="0">
                <a:latin typeface="+mn-lt"/>
                <a:cs typeface="Segoe UI Semilight"/>
              </a:rPr>
              <a:t> dualisti</a:t>
            </a:r>
          </a:p>
          <a:p>
            <a:pPr marL="0" indent="0">
              <a:buNone/>
            </a:pPr>
            <a:r>
              <a:rPr lang="hr-HR" sz="3200" dirty="0">
                <a:solidFill>
                  <a:srgbClr val="FF0000"/>
                </a:solidFill>
              </a:rPr>
              <a:t>           </a:t>
            </a:r>
            <a:r>
              <a:rPr lang="hr-HR" sz="3200" b="1" dirty="0">
                <a:solidFill>
                  <a:srgbClr val="FF0000"/>
                </a:solidFill>
              </a:rPr>
              <a:t>PRAZNOVJERNI</a:t>
            </a:r>
            <a:endParaRPr lang="hr-HR" sz="3200" b="1" dirty="0"/>
          </a:p>
        </p:txBody>
      </p:sp>
      <p:sp>
        <p:nvSpPr>
          <p:cNvPr id="4" name="Elipsasti oblačić 3"/>
          <p:cNvSpPr/>
          <p:nvPr/>
        </p:nvSpPr>
        <p:spPr>
          <a:xfrm>
            <a:off x="551384" y="528902"/>
            <a:ext cx="2438934" cy="1746311"/>
          </a:xfrm>
          <a:prstGeom prst="wedgeEllipseCallout">
            <a:avLst>
              <a:gd name="adj1" fmla="val 87262"/>
              <a:gd name="adj2" fmla="val 6229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U što su vjerovali?</a:t>
            </a:r>
          </a:p>
        </p:txBody>
      </p:sp>
      <p:sp>
        <p:nvSpPr>
          <p:cNvPr id="7" name="Elipsasti oblačić 6"/>
          <p:cNvSpPr/>
          <p:nvPr/>
        </p:nvSpPr>
        <p:spPr>
          <a:xfrm>
            <a:off x="8184232" y="836712"/>
            <a:ext cx="3339396" cy="3474503"/>
          </a:xfrm>
          <a:prstGeom prst="wedgeEllipseCallout">
            <a:avLst>
              <a:gd name="adj1" fmla="val -65886"/>
              <a:gd name="adj2" fmla="val 7007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dirty="0">
                <a:solidFill>
                  <a:schemeClr val="tx1"/>
                </a:solidFill>
              </a:rPr>
              <a:t>Mnogi se katolici hvale svojom vjerom, a daju joj poganska obilježja. Prepoznaješ li neke od tih običaja?</a:t>
            </a:r>
          </a:p>
        </p:txBody>
      </p:sp>
      <p:pic>
        <p:nvPicPr>
          <p:cNvPr id="9" name="Slika 8">
            <a:extLst>
              <a:ext uri="{FF2B5EF4-FFF2-40B4-BE49-F238E27FC236}">
                <a16:creationId xmlns:a16="http://schemas.microsoft.com/office/drawing/2014/main" id="{88F2D3E6-A9DB-4DA3-A69B-4AC3D5931031}"/>
              </a:ext>
            </a:extLst>
          </p:cNvPr>
          <p:cNvPicPr>
            <a:picLocks noChangeAspect="1"/>
          </p:cNvPicPr>
          <p:nvPr/>
        </p:nvPicPr>
        <p:blipFill>
          <a:blip r:embed="rId3"/>
          <a:stretch>
            <a:fillRect/>
          </a:stretch>
        </p:blipFill>
        <p:spPr>
          <a:xfrm>
            <a:off x="7896200" y="2199201"/>
            <a:ext cx="951058" cy="951058"/>
          </a:xfrm>
          <a:prstGeom prst="rect">
            <a:avLst/>
          </a:prstGeom>
        </p:spPr>
      </p:pic>
      <p:sp>
        <p:nvSpPr>
          <p:cNvPr id="11" name="TekstniOkvir 10"/>
          <p:cNvSpPr txBox="1"/>
          <p:nvPr/>
        </p:nvSpPr>
        <p:spPr>
          <a:xfrm>
            <a:off x="4985883" y="197130"/>
            <a:ext cx="6157776" cy="523220"/>
          </a:xfrm>
          <a:prstGeom prst="rect">
            <a:avLst/>
          </a:prstGeom>
          <a:solidFill>
            <a:schemeClr val="accent2"/>
          </a:solidFill>
        </p:spPr>
        <p:txBody>
          <a:bodyPr wrap="none" rtlCol="0">
            <a:spAutoFit/>
          </a:bodyPr>
          <a:lstStyle/>
          <a:p>
            <a:r>
              <a:rPr lang="hr-HR" sz="2800" b="1" dirty="0"/>
              <a:t>Od mnogobožaca do svjedoka evanđelja</a:t>
            </a:r>
          </a:p>
        </p:txBody>
      </p:sp>
    </p:spTree>
    <p:extLst>
      <p:ext uri="{BB962C8B-B14F-4D97-AF65-F5344CB8AC3E}">
        <p14:creationId xmlns:p14="http://schemas.microsoft.com/office/powerpoint/2010/main" val="289519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985883" y="1191683"/>
            <a:ext cx="5451334" cy="1325563"/>
          </a:xfrm>
          <a:solidFill>
            <a:schemeClr val="accent4">
              <a:lumMod val="40000"/>
              <a:lumOff val="60000"/>
            </a:schemeClr>
          </a:solidFill>
        </p:spPr>
        <p:txBody>
          <a:bodyPr/>
          <a:lstStyle/>
          <a:p>
            <a:r>
              <a:rPr lang="hr-HR" dirty="0">
                <a:solidFill>
                  <a:schemeClr val="tx1"/>
                </a:solidFill>
                <a:latin typeface="Segoe UI Semilight"/>
                <a:cs typeface="Segoe UI Semilight"/>
              </a:rPr>
              <a:t>Krstili su se!!!</a:t>
            </a:r>
          </a:p>
        </p:txBody>
      </p:sp>
      <p:sp>
        <p:nvSpPr>
          <p:cNvPr id="5" name="Elipsasti oblačić 4"/>
          <p:cNvSpPr/>
          <p:nvPr/>
        </p:nvSpPr>
        <p:spPr>
          <a:xfrm>
            <a:off x="479376" y="1134385"/>
            <a:ext cx="2448272" cy="1382861"/>
          </a:xfrm>
          <a:prstGeom prst="wedgeEllipseCallout">
            <a:avLst>
              <a:gd name="adj1" fmla="val 80311"/>
              <a:gd name="adj2" fmla="val -3298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Kako su postali kršćani?</a:t>
            </a:r>
          </a:p>
        </p:txBody>
      </p:sp>
      <p:sp>
        <p:nvSpPr>
          <p:cNvPr id="8" name="Elipsasti oblačić 7"/>
          <p:cNvSpPr/>
          <p:nvPr/>
        </p:nvSpPr>
        <p:spPr>
          <a:xfrm>
            <a:off x="479376" y="3373916"/>
            <a:ext cx="2556284" cy="2088232"/>
          </a:xfrm>
          <a:prstGeom prst="wedgeEllipseCallout">
            <a:avLst>
              <a:gd name="adj1" fmla="val 80311"/>
              <a:gd name="adj2" fmla="val -3298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pl-PL" sz="2400" b="1" dirty="0">
                <a:solidFill>
                  <a:schemeClr val="tx1"/>
                </a:solidFill>
              </a:rPr>
              <a:t>I SVI SE ODJEDNOM SRETNO POKRSTILI?!</a:t>
            </a:r>
          </a:p>
          <a:p>
            <a:pPr algn="ctr"/>
            <a:endParaRPr lang="hr-HR" sz="2400" b="1" dirty="0">
              <a:solidFill>
                <a:schemeClr val="tx1"/>
              </a:solidFill>
            </a:endParaRPr>
          </a:p>
        </p:txBody>
      </p:sp>
      <p:sp>
        <p:nvSpPr>
          <p:cNvPr id="10" name="TekstniOkvir 9"/>
          <p:cNvSpPr txBox="1"/>
          <p:nvPr/>
        </p:nvSpPr>
        <p:spPr>
          <a:xfrm>
            <a:off x="4223792" y="3382665"/>
            <a:ext cx="5811152" cy="1200329"/>
          </a:xfrm>
          <a:prstGeom prst="rect">
            <a:avLst/>
          </a:prstGeom>
          <a:solidFill>
            <a:schemeClr val="accent4">
              <a:lumMod val="40000"/>
              <a:lumOff val="60000"/>
            </a:schemeClr>
          </a:solidFill>
        </p:spPr>
        <p:txBody>
          <a:bodyPr wrap="square" rtlCol="0">
            <a:spAutoFit/>
          </a:bodyPr>
          <a:lstStyle/>
          <a:p>
            <a:r>
              <a:rPr lang="hr-HR" sz="2400" dirty="0"/>
              <a:t>Nisu se odjedanput pokrstili. </a:t>
            </a:r>
          </a:p>
          <a:p>
            <a:r>
              <a:rPr lang="en-GB" sz="2400" dirty="0"/>
              <a:t>Sam </a:t>
            </a:r>
            <a:r>
              <a:rPr lang="hr-HR" sz="2400" dirty="0"/>
              <a:t>tijek</a:t>
            </a:r>
            <a:r>
              <a:rPr lang="en-GB" sz="2400" dirty="0"/>
              <a:t> </a:t>
            </a:r>
            <a:r>
              <a:rPr lang="en-GB" sz="2400" dirty="0" err="1"/>
              <a:t>pokr</a:t>
            </a:r>
            <a:r>
              <a:rPr lang="en-US" sz="2400" dirty="0"/>
              <a:t>š</a:t>
            </a:r>
            <a:r>
              <a:rPr lang="en-GB" sz="2400" dirty="0"/>
              <a:t>tenja Hrvata</a:t>
            </a:r>
            <a:r>
              <a:rPr lang="hr-HR" sz="2400" dirty="0"/>
              <a:t> bio je nenasilan i postupan, a</a:t>
            </a:r>
            <a:r>
              <a:rPr lang="en-GB" sz="2400" dirty="0"/>
              <a:t> trajao je</a:t>
            </a:r>
            <a:r>
              <a:rPr lang="hr-HR" sz="2400" dirty="0"/>
              <a:t> </a:t>
            </a:r>
            <a:r>
              <a:rPr lang="en-GB" sz="2400" dirty="0"/>
              <a:t>do</a:t>
            </a:r>
            <a:r>
              <a:rPr lang="en-US" sz="2400" dirty="0"/>
              <a:t> 9. </a:t>
            </a:r>
            <a:r>
              <a:rPr lang="en-GB" sz="2400" dirty="0" err="1"/>
              <a:t>stolje</a:t>
            </a:r>
            <a:r>
              <a:rPr lang="en-US" sz="2400" dirty="0"/>
              <a:t>ć</a:t>
            </a:r>
            <a:r>
              <a:rPr lang="en-GB" sz="2400" dirty="0"/>
              <a:t>a</a:t>
            </a:r>
            <a:r>
              <a:rPr lang="hr-HR" sz="2400" dirty="0"/>
              <a:t>.</a:t>
            </a:r>
          </a:p>
        </p:txBody>
      </p:sp>
      <p:pic>
        <p:nvPicPr>
          <p:cNvPr id="11" name="Slika 10" descr="Slika na kojoj se prikazuje mačka&#10;&#10;Opis je automatski generiran">
            <a:extLst>
              <a:ext uri="{FF2B5EF4-FFF2-40B4-BE49-F238E27FC236}">
                <a16:creationId xmlns:a16="http://schemas.microsoft.com/office/drawing/2014/main" id="{FFDCF903-8DD6-4701-913C-33AEBBA814B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654093" y="1585769"/>
            <a:ext cx="2058290" cy="1584883"/>
          </a:xfrm>
          <a:prstGeom prst="rect">
            <a:avLst/>
          </a:prstGeom>
          <a:effectLst/>
        </p:spPr>
      </p:pic>
      <p:sp>
        <p:nvSpPr>
          <p:cNvPr id="12" name="TekstniOkvir 11"/>
          <p:cNvSpPr txBox="1"/>
          <p:nvPr/>
        </p:nvSpPr>
        <p:spPr>
          <a:xfrm>
            <a:off x="4985883" y="197130"/>
            <a:ext cx="6157776" cy="523220"/>
          </a:xfrm>
          <a:prstGeom prst="rect">
            <a:avLst/>
          </a:prstGeom>
          <a:solidFill>
            <a:schemeClr val="accent2"/>
          </a:solidFill>
        </p:spPr>
        <p:txBody>
          <a:bodyPr wrap="none" rtlCol="0">
            <a:spAutoFit/>
          </a:bodyPr>
          <a:lstStyle/>
          <a:p>
            <a:r>
              <a:rPr lang="hr-HR" sz="2800" b="1" dirty="0"/>
              <a:t>Od mnogobožaca do svjedoka evanđelja</a:t>
            </a:r>
          </a:p>
        </p:txBody>
      </p:sp>
      <p:pic>
        <p:nvPicPr>
          <p:cNvPr id="7" name="Slika 6" descr="Datoteka:&lt;strong&gt;Crkva&lt;/strong&gt; sv. &lt;strong&gt;Križa&lt;/strong&gt; u Ninu 2010.jpg – Wikipedija"/>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852738" y="3745005"/>
            <a:ext cx="3315977" cy="2680357"/>
          </a:xfrm>
          <a:prstGeom prst="rect">
            <a:avLst/>
          </a:prstGeom>
        </p:spPr>
      </p:pic>
    </p:spTree>
    <p:extLst>
      <p:ext uri="{BB962C8B-B14F-4D97-AF65-F5344CB8AC3E}">
        <p14:creationId xmlns:p14="http://schemas.microsoft.com/office/powerpoint/2010/main" val="3520257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5807968" y="431779"/>
            <a:ext cx="5709512" cy="523220"/>
          </a:xfrm>
          <a:prstGeom prst="rect">
            <a:avLst/>
          </a:prstGeom>
          <a:solidFill>
            <a:schemeClr val="accent2"/>
          </a:solidFill>
        </p:spPr>
        <p:txBody>
          <a:bodyPr wrap="none" rtlCol="0">
            <a:spAutoFit/>
          </a:bodyPr>
          <a:lstStyle/>
          <a:p>
            <a:r>
              <a:rPr lang="hr-HR" sz="2800" b="1" dirty="0"/>
              <a:t>Ulazak u zajednicu kršćanskih naroda</a:t>
            </a:r>
          </a:p>
        </p:txBody>
      </p:sp>
      <p:sp>
        <p:nvSpPr>
          <p:cNvPr id="10" name="TekstniOkvir 9"/>
          <p:cNvSpPr txBox="1"/>
          <p:nvPr/>
        </p:nvSpPr>
        <p:spPr>
          <a:xfrm>
            <a:off x="695400" y="3301356"/>
            <a:ext cx="5400600" cy="1815882"/>
          </a:xfrm>
          <a:prstGeom prst="rect">
            <a:avLst/>
          </a:prstGeom>
          <a:solidFill>
            <a:schemeClr val="accent4">
              <a:lumMod val="20000"/>
              <a:lumOff val="80000"/>
            </a:schemeClr>
          </a:solidFill>
        </p:spPr>
        <p:txBody>
          <a:bodyPr wrap="square" lIns="91440" tIns="45720" rIns="91440" bIns="45720" rtlCol="0" anchor="t">
            <a:spAutoFit/>
          </a:bodyPr>
          <a:lstStyle/>
          <a:p>
            <a:r>
              <a:rPr lang="hr-HR" sz="2800" dirty="0"/>
              <a:t>640. godine papa Ivan IV. Dalmatinac šalje opata Martina u Dalmaciju i Istru po kosti solinskih i istarskih mučenika.</a:t>
            </a:r>
            <a:endParaRPr lang="en-US" dirty="0">
              <a:cs typeface="Calibri" panose="020F0502020204030204"/>
            </a:endParaRPr>
          </a:p>
        </p:txBody>
      </p:sp>
      <p:sp>
        <p:nvSpPr>
          <p:cNvPr id="12" name="Pravokutnik 11"/>
          <p:cNvSpPr/>
          <p:nvPr/>
        </p:nvSpPr>
        <p:spPr>
          <a:xfrm>
            <a:off x="695400" y="1916832"/>
            <a:ext cx="4968552" cy="738664"/>
          </a:xfrm>
          <a:prstGeom prst="rect">
            <a:avLst/>
          </a:prstGeom>
          <a:solidFill>
            <a:schemeClr val="accent4">
              <a:lumMod val="40000"/>
              <a:lumOff val="60000"/>
            </a:schemeClr>
          </a:solidFill>
        </p:spPr>
        <p:txBody>
          <a:bodyPr wrap="square">
            <a:spAutoFit/>
          </a:bodyPr>
          <a:lstStyle/>
          <a:p>
            <a:r>
              <a:rPr lang="hr-HR" sz="1400" b="1" dirty="0">
                <a:latin typeface="Arial" charset="0"/>
                <a:cs typeface="Arial" charset="0"/>
              </a:rPr>
              <a:t/>
            </a:r>
            <a:br>
              <a:rPr lang="hr-HR" sz="1400" b="1" dirty="0">
                <a:latin typeface="Arial" charset="0"/>
                <a:cs typeface="Arial" charset="0"/>
              </a:rPr>
            </a:br>
            <a:r>
              <a:rPr lang="hr-HR" sz="2800" b="1" dirty="0">
                <a:cs typeface="Arial" panose="020B0604020202020204" pitchFamily="34" charset="0"/>
              </a:rPr>
              <a:t>HRVATI I SVETA STOLICA</a:t>
            </a:r>
            <a:endParaRPr lang="hr-HR" sz="4400" b="1" dirty="0">
              <a:cs typeface="Arial" panose="020B0604020202020204" pitchFamily="34" charset="0"/>
            </a:endParaRPr>
          </a:p>
        </p:txBody>
      </p:sp>
      <p:pic>
        <p:nvPicPr>
          <p:cNvPr id="1026" name="Picture 2" descr="https://upload.wikimedia.org/wikipedia/commons/thumb/7/73/Archbasilica_of_St._John_Lateran_HD.jpg/300px-Archbasilica_of_St._John_Lateran_HD.jpg"/>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8008527" y="2353445"/>
            <a:ext cx="3186492" cy="2888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706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5D02A2D8-BEA3-442D-A4E6-8555E0E66952}"/>
              </a:ext>
            </a:extLst>
          </p:cNvPr>
          <p:cNvPicPr>
            <a:picLocks noChangeAspect="1"/>
          </p:cNvPicPr>
          <p:nvPr/>
        </p:nvPicPr>
        <p:blipFill>
          <a:blip r:embed="rId3"/>
          <a:stretch>
            <a:fillRect/>
          </a:stretch>
        </p:blipFill>
        <p:spPr>
          <a:xfrm>
            <a:off x="4275764" y="1288256"/>
            <a:ext cx="2830847" cy="4495799"/>
          </a:xfrm>
          <a:prstGeom prst="rect">
            <a:avLst/>
          </a:prstGeom>
        </p:spPr>
      </p:pic>
      <p:pic>
        <p:nvPicPr>
          <p:cNvPr id="8" name="Rezervirano mjesto sadržaja 7"/>
          <p:cNvPicPr>
            <a:picLocks noGrp="1" noChangeAspect="1"/>
          </p:cNvPicPr>
          <p:nvPr>
            <p:ph idx="1"/>
          </p:nvPr>
        </p:nvPicPr>
        <p:blipFill rotWithShape="1">
          <a:blip r:embed="rId4"/>
          <a:srcRect t="19089" r="46716" b="15847"/>
          <a:stretch/>
        </p:blipFill>
        <p:spPr>
          <a:xfrm>
            <a:off x="6134227" y="1452477"/>
            <a:ext cx="6381801" cy="4383462"/>
          </a:xfrm>
          <a:prstGeom prst="rect">
            <a:avLst/>
          </a:prstGeom>
        </p:spPr>
      </p:pic>
      <p:sp>
        <p:nvSpPr>
          <p:cNvPr id="6" name="TekstniOkvir 5"/>
          <p:cNvSpPr txBox="1"/>
          <p:nvPr/>
        </p:nvSpPr>
        <p:spPr>
          <a:xfrm>
            <a:off x="5807968" y="431779"/>
            <a:ext cx="5709512" cy="523220"/>
          </a:xfrm>
          <a:prstGeom prst="rect">
            <a:avLst/>
          </a:prstGeom>
          <a:solidFill>
            <a:schemeClr val="accent2"/>
          </a:solidFill>
        </p:spPr>
        <p:txBody>
          <a:bodyPr wrap="none" rtlCol="0">
            <a:spAutoFit/>
          </a:bodyPr>
          <a:lstStyle/>
          <a:p>
            <a:r>
              <a:rPr lang="hr-HR" sz="2800" b="1" dirty="0"/>
              <a:t>Ulazak u zajednicu kršćanskih naroda</a:t>
            </a:r>
          </a:p>
        </p:txBody>
      </p:sp>
      <p:sp>
        <p:nvSpPr>
          <p:cNvPr id="7" name="Elipsasti oblačić 6"/>
          <p:cNvSpPr/>
          <p:nvPr/>
        </p:nvSpPr>
        <p:spPr>
          <a:xfrm>
            <a:off x="0" y="-95170"/>
            <a:ext cx="2880320" cy="1577118"/>
          </a:xfrm>
          <a:prstGeom prst="wedgeEllipseCallout">
            <a:avLst>
              <a:gd name="adj1" fmla="val 76493"/>
              <a:gd name="adj2" fmla="val 2345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Zašto je važan papa Ivan VIII.?</a:t>
            </a:r>
          </a:p>
        </p:txBody>
      </p:sp>
      <p:sp>
        <p:nvSpPr>
          <p:cNvPr id="10" name="TekstniOkvir 9"/>
          <p:cNvSpPr txBox="1"/>
          <p:nvPr/>
        </p:nvSpPr>
        <p:spPr>
          <a:xfrm>
            <a:off x="161047" y="4682822"/>
            <a:ext cx="4465966" cy="523220"/>
          </a:xfrm>
          <a:prstGeom prst="rect">
            <a:avLst/>
          </a:prstGeom>
          <a:solidFill>
            <a:schemeClr val="accent4">
              <a:lumMod val="40000"/>
              <a:lumOff val="60000"/>
            </a:schemeClr>
          </a:solidFill>
        </p:spPr>
        <p:txBody>
          <a:bodyPr wrap="none" rtlCol="0">
            <a:spAutoFit/>
          </a:bodyPr>
          <a:lstStyle/>
          <a:p>
            <a:r>
              <a:rPr lang="hr-HR" sz="2800" b="1" dirty="0"/>
              <a:t>MEĐUNARODNO PRIZNANJE</a:t>
            </a:r>
          </a:p>
        </p:txBody>
      </p:sp>
      <p:sp>
        <p:nvSpPr>
          <p:cNvPr id="12" name="Pravokutnik 11"/>
          <p:cNvSpPr/>
          <p:nvPr/>
        </p:nvSpPr>
        <p:spPr>
          <a:xfrm>
            <a:off x="191344" y="2773842"/>
            <a:ext cx="4523742" cy="1785104"/>
          </a:xfrm>
          <a:prstGeom prst="rect">
            <a:avLst/>
          </a:prstGeom>
          <a:solidFill>
            <a:schemeClr val="accent4">
              <a:lumMod val="40000"/>
              <a:lumOff val="60000"/>
            </a:schemeClr>
          </a:solidFill>
        </p:spPr>
        <p:txBody>
          <a:bodyPr wrap="square" lIns="91440" tIns="45720" rIns="91440" bIns="45720" anchor="t">
            <a:spAutoFit/>
          </a:bodyPr>
          <a:lstStyle/>
          <a:p>
            <a:r>
              <a:rPr lang="hr-HR" sz="1400" dirty="0">
                <a:latin typeface="Arial" charset="0"/>
                <a:cs typeface="Arial" charset="0"/>
              </a:rPr>
              <a:t/>
            </a:r>
            <a:br>
              <a:rPr lang="hr-HR" sz="1400" dirty="0">
                <a:latin typeface="Arial" charset="0"/>
                <a:cs typeface="Arial" charset="0"/>
              </a:rPr>
            </a:br>
            <a:r>
              <a:rPr lang="hr-HR" sz="2400" dirty="0">
                <a:cs typeface="Arial"/>
              </a:rPr>
              <a:t>Papa Ivan VIII. priznaje kneza Branimira suverenim vladarom, a Hrvatsku slobodnom i samostalnom državom (879. god.).</a:t>
            </a:r>
            <a:endParaRPr lang="hr-HR" sz="2400" dirty="0"/>
          </a:p>
        </p:txBody>
      </p:sp>
    </p:spTree>
    <p:extLst>
      <p:ext uri="{BB962C8B-B14F-4D97-AF65-F5344CB8AC3E}">
        <p14:creationId xmlns:p14="http://schemas.microsoft.com/office/powerpoint/2010/main" val="49472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lipsasti oblačić 6"/>
          <p:cNvSpPr/>
          <p:nvPr/>
        </p:nvSpPr>
        <p:spPr>
          <a:xfrm>
            <a:off x="623392" y="750888"/>
            <a:ext cx="2345857" cy="1837953"/>
          </a:xfrm>
          <a:prstGeom prst="wedgeEllipseCallout">
            <a:avLst>
              <a:gd name="adj1" fmla="val 64223"/>
              <a:gd name="adj2" fmla="val -337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Po čemu smo bili posebni?</a:t>
            </a:r>
          </a:p>
        </p:txBody>
      </p:sp>
      <p:sp>
        <p:nvSpPr>
          <p:cNvPr id="5" name="TekstniOkvir 4"/>
          <p:cNvSpPr txBox="1"/>
          <p:nvPr/>
        </p:nvSpPr>
        <p:spPr>
          <a:xfrm>
            <a:off x="4985883" y="197130"/>
            <a:ext cx="6534546" cy="523220"/>
          </a:xfrm>
          <a:prstGeom prst="rect">
            <a:avLst/>
          </a:prstGeom>
          <a:solidFill>
            <a:schemeClr val="accent2"/>
          </a:solidFill>
        </p:spPr>
        <p:txBody>
          <a:bodyPr wrap="none" rtlCol="0">
            <a:spAutoFit/>
          </a:bodyPr>
          <a:lstStyle/>
          <a:p>
            <a:r>
              <a:rPr lang="hr-HR" sz="2800" b="1" dirty="0"/>
              <a:t>Glagoljica i starohrvatski jezik u bogoslužju</a:t>
            </a:r>
          </a:p>
        </p:txBody>
      </p:sp>
      <p:pic>
        <p:nvPicPr>
          <p:cNvPr id="6" name="Rezervirano mjesto sadržaja 3" descr="無償のイラストレーション: 疑問符, 質問, 応答, 検索エンジン, シンボル, 文字, 要求 - Pixabayの ..."/>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2339240" y="617936"/>
            <a:ext cx="732424" cy="732424"/>
          </a:xfrm>
          <a:prstGeom prst="ellipse">
            <a:avLst/>
          </a:prstGeom>
          <a:ln>
            <a:noFill/>
          </a:ln>
          <a:effectLst>
            <a:softEdge rad="112500"/>
          </a:effectLst>
        </p:spPr>
      </p:pic>
      <p:pic>
        <p:nvPicPr>
          <p:cNvPr id="8" name="Slika 7"/>
          <p:cNvPicPr>
            <a:picLocks noChangeAspect="1"/>
          </p:cNvPicPr>
          <p:nvPr/>
        </p:nvPicPr>
        <p:blipFill rotWithShape="1">
          <a:blip r:embed="rId4"/>
          <a:srcRect l="17561" t="51674" r="48528" b="25718"/>
          <a:stretch/>
        </p:blipFill>
        <p:spPr>
          <a:xfrm rot="920370">
            <a:off x="3863174" y="658242"/>
            <a:ext cx="9090812" cy="3957831"/>
          </a:xfrm>
          <a:prstGeom prst="rect">
            <a:avLst/>
          </a:prstGeom>
        </p:spPr>
      </p:pic>
      <p:pic>
        <p:nvPicPr>
          <p:cNvPr id="15" name="Slika 14"/>
          <p:cNvPicPr>
            <a:picLocks noChangeAspect="1"/>
          </p:cNvPicPr>
          <p:nvPr/>
        </p:nvPicPr>
        <p:blipFill rotWithShape="1">
          <a:blip r:embed="rId5"/>
          <a:srcRect l="27608" t="48283" r="60900" b="46544"/>
          <a:stretch/>
        </p:blipFill>
        <p:spPr>
          <a:xfrm>
            <a:off x="6600056" y="4856631"/>
            <a:ext cx="3981787" cy="1008112"/>
          </a:xfrm>
          <a:prstGeom prst="rect">
            <a:avLst/>
          </a:prstGeom>
        </p:spPr>
      </p:pic>
      <p:sp>
        <p:nvSpPr>
          <p:cNvPr id="3" name="TekstniOkvir 2"/>
          <p:cNvSpPr txBox="1"/>
          <p:nvPr/>
        </p:nvSpPr>
        <p:spPr>
          <a:xfrm>
            <a:off x="407368" y="3573016"/>
            <a:ext cx="5688632" cy="2092881"/>
          </a:xfrm>
          <a:prstGeom prst="rect">
            <a:avLst/>
          </a:prstGeom>
          <a:solidFill>
            <a:schemeClr val="accent4">
              <a:lumMod val="40000"/>
              <a:lumOff val="60000"/>
            </a:schemeClr>
          </a:solidFill>
        </p:spPr>
        <p:txBody>
          <a:bodyPr wrap="square" lIns="91440" tIns="45720" rIns="91440" bIns="45720" rtlCol="0" anchor="t">
            <a:spAutoFit/>
          </a:bodyPr>
          <a:lstStyle/>
          <a:p>
            <a:pPr marL="285750" indent="-285750">
              <a:buFont typeface="Wingdings" panose="05000000000000000000" pitchFamily="2" charset="2"/>
              <a:buChar char="ü"/>
            </a:pPr>
            <a:r>
              <a:rPr lang="hr-HR" sz="2800" dirty="0"/>
              <a:t>Hrvati su mogli slaviti misu na svojemu jeziku</a:t>
            </a:r>
          </a:p>
          <a:p>
            <a:pPr marL="285750" indent="-285750">
              <a:buFont typeface="Wingdings" panose="05000000000000000000" pitchFamily="2" charset="2"/>
              <a:buChar char="ü"/>
            </a:pPr>
            <a:r>
              <a:rPr lang="hr-HR" sz="2800" dirty="0"/>
              <a:t>vlastitim su pismom (glagoljicom) pisali knjige</a:t>
            </a:r>
          </a:p>
          <a:p>
            <a:pPr marL="285750" indent="-285750">
              <a:buFont typeface="Wingdings" panose="05000000000000000000" pitchFamily="2" charset="2"/>
              <a:buChar char="ü"/>
            </a:pPr>
            <a:endParaRPr lang="hr-HR" dirty="0"/>
          </a:p>
        </p:txBody>
      </p:sp>
    </p:spTree>
    <p:extLst>
      <p:ext uri="{BB962C8B-B14F-4D97-AF65-F5344CB8AC3E}">
        <p14:creationId xmlns:p14="http://schemas.microsoft.com/office/powerpoint/2010/main" val="3665154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59511" y="2132856"/>
            <a:ext cx="6432418" cy="1447594"/>
          </a:xfrm>
          <a:solidFill>
            <a:schemeClr val="accent4">
              <a:lumMod val="40000"/>
              <a:lumOff val="60000"/>
            </a:schemeClr>
          </a:solidFill>
        </p:spPr>
        <p:txBody>
          <a:bodyPr>
            <a:normAutofit fontScale="90000"/>
          </a:bodyPr>
          <a:lstStyle/>
          <a:p>
            <a:r>
              <a:rPr lang="hr-HR" sz="3200" dirty="0">
                <a:solidFill>
                  <a:schemeClr val="tx1"/>
                </a:solidFill>
                <a:latin typeface="+mn-lt"/>
                <a:cs typeface="Segoe UI Semilight"/>
              </a:rPr>
              <a:t>prevode Bibliju i crkvene knjige na narodni jezik</a:t>
            </a:r>
            <a:r>
              <a:rPr lang="hr-HR" dirty="0"/>
              <a:t/>
            </a:r>
            <a:br>
              <a:rPr lang="hr-HR" dirty="0"/>
            </a:br>
            <a:endParaRPr lang="hr-HR" dirty="0"/>
          </a:p>
        </p:txBody>
      </p:sp>
      <p:pic>
        <p:nvPicPr>
          <p:cNvPr id="4" name="Rezervirano mjesto sadržaja 3" descr="Staroslavenski jezik – Wikipedija"/>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400256" y="980728"/>
            <a:ext cx="3146223" cy="4890948"/>
          </a:xfrm>
          <a:prstGeom prst="rect">
            <a:avLst/>
          </a:prstGeom>
        </p:spPr>
      </p:pic>
      <p:sp>
        <p:nvSpPr>
          <p:cNvPr id="5" name="TekstniOkvir 4"/>
          <p:cNvSpPr txBox="1"/>
          <p:nvPr/>
        </p:nvSpPr>
        <p:spPr>
          <a:xfrm>
            <a:off x="4985883" y="197130"/>
            <a:ext cx="6534546" cy="523220"/>
          </a:xfrm>
          <a:prstGeom prst="rect">
            <a:avLst/>
          </a:prstGeom>
          <a:solidFill>
            <a:schemeClr val="accent2"/>
          </a:solidFill>
        </p:spPr>
        <p:txBody>
          <a:bodyPr wrap="none" rtlCol="0">
            <a:spAutoFit/>
          </a:bodyPr>
          <a:lstStyle/>
          <a:p>
            <a:r>
              <a:rPr lang="hr-HR" sz="2800" b="1" dirty="0"/>
              <a:t>Glagoljica i starohrvatski jezik u bogoslužju</a:t>
            </a:r>
          </a:p>
        </p:txBody>
      </p:sp>
      <p:pic>
        <p:nvPicPr>
          <p:cNvPr id="6" name="Picture 2" descr="Sym-1071"/>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575720" y="3580450"/>
            <a:ext cx="3767104" cy="230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12" descr="images.jpg"/>
          <p:cNvPicPr>
            <a:picLocks noChangeAspect="1"/>
          </p:cNvPicPr>
          <p:nvPr/>
        </p:nvPicPr>
        <p:blipFill rotWithShape="1">
          <a:blip r:embed="rId5" cstate="print"/>
          <a:srcRect r="39630"/>
          <a:stretch/>
        </p:blipFill>
        <p:spPr>
          <a:xfrm rot="1025679">
            <a:off x="4330681" y="4228559"/>
            <a:ext cx="875149" cy="714097"/>
          </a:xfrm>
          <a:prstGeom prst="rect">
            <a:avLst/>
          </a:prstGeom>
        </p:spPr>
      </p:pic>
      <p:sp>
        <p:nvSpPr>
          <p:cNvPr id="3" name="TekstniOkvir 2"/>
          <p:cNvSpPr txBox="1"/>
          <p:nvPr/>
        </p:nvSpPr>
        <p:spPr>
          <a:xfrm>
            <a:off x="359511" y="1473054"/>
            <a:ext cx="6432417" cy="523220"/>
          </a:xfrm>
          <a:prstGeom prst="rect">
            <a:avLst/>
          </a:prstGeom>
          <a:solidFill>
            <a:schemeClr val="accent4">
              <a:lumMod val="20000"/>
              <a:lumOff val="80000"/>
            </a:schemeClr>
          </a:solidFill>
        </p:spPr>
        <p:txBody>
          <a:bodyPr wrap="square" lIns="91440" tIns="45720" rIns="91440" bIns="45720" rtlCol="0" anchor="t">
            <a:spAutoFit/>
          </a:bodyPr>
          <a:lstStyle/>
          <a:p>
            <a:r>
              <a:rPr lang="hr-HR" sz="2800" b="1" dirty="0">
                <a:cs typeface="Segoe UI Semilight"/>
              </a:rPr>
              <a:t>KONSTANTIN (ĆIRIL) I METOD</a:t>
            </a:r>
            <a:endParaRPr lang="hr-HR" sz="2800" b="1" dirty="0"/>
          </a:p>
        </p:txBody>
      </p:sp>
    </p:spTree>
    <p:extLst>
      <p:ext uri="{BB962C8B-B14F-4D97-AF65-F5344CB8AC3E}">
        <p14:creationId xmlns:p14="http://schemas.microsoft.com/office/powerpoint/2010/main" val="174287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CC332-8970-40FE-A6EF-A7B78148628F}"/>
              </a:ext>
            </a:extLst>
          </p:cNvPr>
          <p:cNvSpPr>
            <a:spLocks noGrp="1"/>
          </p:cNvSpPr>
          <p:nvPr>
            <p:ph type="title"/>
          </p:nvPr>
        </p:nvSpPr>
        <p:spPr>
          <a:xfrm>
            <a:off x="626375" y="548680"/>
            <a:ext cx="10515600" cy="1325563"/>
          </a:xfrm>
          <a:solidFill>
            <a:schemeClr val="accent4">
              <a:lumMod val="20000"/>
              <a:lumOff val="80000"/>
            </a:schemeClr>
          </a:solidFill>
        </p:spPr>
        <p:txBody>
          <a:bodyPr>
            <a:normAutofit/>
          </a:bodyPr>
          <a:lstStyle/>
          <a:p>
            <a:r>
              <a:rPr lang="hr-HR" sz="4000" b="1" dirty="0">
                <a:solidFill>
                  <a:schemeClr val="tx1"/>
                </a:solidFill>
              </a:rPr>
              <a:t>Nakon ove lekcije moći ćete:</a:t>
            </a:r>
          </a:p>
        </p:txBody>
      </p:sp>
      <p:sp>
        <p:nvSpPr>
          <p:cNvPr id="3" name="Content Placeholder 2">
            <a:extLst>
              <a:ext uri="{FF2B5EF4-FFF2-40B4-BE49-F238E27FC236}">
                <a16:creationId xmlns:a16="http://schemas.microsoft.com/office/drawing/2014/main" id="{CA313B09-98F3-4F47-9EF4-39F4775FCE0A}"/>
              </a:ext>
            </a:extLst>
          </p:cNvPr>
          <p:cNvSpPr>
            <a:spLocks noGrp="1"/>
          </p:cNvSpPr>
          <p:nvPr>
            <p:ph idx="1"/>
          </p:nvPr>
        </p:nvSpPr>
        <p:spPr>
          <a:xfrm>
            <a:off x="626375" y="2492896"/>
            <a:ext cx="10779926" cy="2736304"/>
          </a:xfrm>
          <a:solidFill>
            <a:schemeClr val="accent4">
              <a:lumMod val="20000"/>
              <a:lumOff val="80000"/>
            </a:schemeClr>
          </a:solidFill>
        </p:spPr>
        <p:txBody>
          <a:bodyPr vert="horz" lIns="91440" tIns="45720" rIns="91440" bIns="45720" rtlCol="0" anchor="t">
            <a:normAutofit fontScale="92500" lnSpcReduction="10000"/>
          </a:bodyPr>
          <a:lstStyle/>
          <a:p>
            <a:r>
              <a:rPr lang="hr-HR" sz="2800" dirty="0">
                <a:latin typeface="Segoe UI Semilight"/>
                <a:cs typeface="Segoe UI Semilight"/>
              </a:rPr>
              <a:t>opisati početke kršćanstva na hrvatskim prostorima (pokrštavanje Hrvata)</a:t>
            </a:r>
            <a:endParaRPr lang="en-US" dirty="0">
              <a:cs typeface="Segoe UI Semilight"/>
            </a:endParaRPr>
          </a:p>
          <a:p>
            <a:r>
              <a:rPr lang="hr-HR" sz="2800" dirty="0">
                <a:latin typeface="Segoe UI Semilight"/>
                <a:cs typeface="Segoe UI Semilight"/>
              </a:rPr>
              <a:t>povezati početke pismenosti u Hrvata s pokrštavanjem</a:t>
            </a:r>
            <a:endParaRPr lang="hr-HR" dirty="0">
              <a:cs typeface="Segoe UI Semilight"/>
            </a:endParaRPr>
          </a:p>
          <a:p>
            <a:r>
              <a:rPr lang="hr-HR" sz="2800" dirty="0">
                <a:latin typeface="Segoe UI Semilight"/>
                <a:cs typeface="Segoe UI Semilight"/>
              </a:rPr>
              <a:t>imenovati Ćirila i Metoda kao zaslužne pojedince u Crkvi</a:t>
            </a:r>
            <a:endParaRPr lang="hr-HR" dirty="0">
              <a:cs typeface="Segoe UI Semilight"/>
            </a:endParaRPr>
          </a:p>
          <a:p>
            <a:r>
              <a:rPr lang="hr-HR" sz="2800" dirty="0">
                <a:latin typeface="Segoe UI Semilight"/>
                <a:cs typeface="Segoe UI Semilight"/>
              </a:rPr>
              <a:t>prepoznati njihov doprinos u izgradnji našeg naroda  na kulturnome području života  </a:t>
            </a:r>
            <a:endParaRPr lang="hr-HR" dirty="0">
              <a:cs typeface="Segoe UI Semilight"/>
            </a:endParaRPr>
          </a:p>
          <a:p>
            <a:r>
              <a:rPr lang="hr-HR" sz="2800" dirty="0">
                <a:latin typeface="Segoe UI Semilight"/>
                <a:cs typeface="Segoe UI Semilight"/>
              </a:rPr>
              <a:t>vrednovati utjecaj kršćanstva na hrvatsku kulturu</a:t>
            </a:r>
            <a:endParaRPr lang="hr-HR" dirty="0">
              <a:cs typeface="Segoe UI Semilight"/>
            </a:endParaRPr>
          </a:p>
          <a:p>
            <a:pPr marL="0" indent="0">
              <a:buNone/>
            </a:pPr>
            <a:endParaRPr lang="hr-HR" sz="2800" dirty="0">
              <a:latin typeface="Segoe UI Semilight"/>
            </a:endParaRPr>
          </a:p>
          <a:p>
            <a:endParaRPr lang="hr-HR" sz="2800" dirty="0">
              <a:latin typeface="Calibri"/>
              <a:cs typeface="Segoe UI Semilight"/>
            </a:endParaRPr>
          </a:p>
          <a:p>
            <a:pPr marL="0" indent="0">
              <a:buNone/>
            </a:pPr>
            <a:endParaRPr lang="hr-HR" dirty="0"/>
          </a:p>
          <a:p>
            <a:endParaRPr lang="hr-HR" dirty="0"/>
          </a:p>
        </p:txBody>
      </p:sp>
      <p:pic>
        <p:nvPicPr>
          <p:cNvPr id="4" name="Slika 3"/>
          <p:cNvPicPr>
            <a:picLocks noChangeAspect="1"/>
          </p:cNvPicPr>
          <p:nvPr/>
        </p:nvPicPr>
        <p:blipFill>
          <a:blip r:embed="rId2"/>
          <a:stretch>
            <a:fillRect/>
          </a:stretch>
        </p:blipFill>
        <p:spPr>
          <a:xfrm>
            <a:off x="9408368" y="332656"/>
            <a:ext cx="1906205" cy="1643757"/>
          </a:xfrm>
          <a:prstGeom prst="rect">
            <a:avLst/>
          </a:prstGeom>
        </p:spPr>
      </p:pic>
    </p:spTree>
    <p:extLst>
      <p:ext uri="{BB962C8B-B14F-4D97-AF65-F5344CB8AC3E}">
        <p14:creationId xmlns:p14="http://schemas.microsoft.com/office/powerpoint/2010/main" val="472244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7718" y="2042282"/>
            <a:ext cx="10541193" cy="3258926"/>
          </a:xfrm>
          <a:solidFill>
            <a:schemeClr val="accent4">
              <a:lumMod val="40000"/>
              <a:lumOff val="60000"/>
            </a:schemeClr>
          </a:solidFill>
        </p:spPr>
        <p:txBody>
          <a:bodyPr vert="horz" lIns="91440" tIns="45720" rIns="91440" bIns="45720" rtlCol="0" anchor="t">
            <a:normAutofit/>
          </a:bodyPr>
          <a:lstStyle/>
          <a:p>
            <a:pPr marL="0" indent="0">
              <a:buNone/>
            </a:pPr>
            <a:r>
              <a:rPr lang="hr-HR" sz="2800" b="1" dirty="0">
                <a:latin typeface="+mn-lt"/>
                <a:cs typeface="Segoe UI Semilight"/>
              </a:rPr>
              <a:t>GLAGOLJSKI SPOMENICI I SPISI</a:t>
            </a:r>
            <a:endParaRPr lang="hr-HR" sz="2800" dirty="0">
              <a:latin typeface="+mn-lt"/>
              <a:cs typeface="Segoe UI Semilight"/>
            </a:endParaRPr>
          </a:p>
          <a:p>
            <a:pPr marL="0" indent="0">
              <a:buNone/>
            </a:pPr>
            <a:r>
              <a:rPr lang="hr-HR" sz="2800" dirty="0">
                <a:latin typeface="+mn-lt"/>
              </a:rPr>
              <a:t>BAŠĆANSKA PLOČA</a:t>
            </a:r>
          </a:p>
          <a:p>
            <a:pPr marL="0" indent="0">
              <a:buNone/>
            </a:pPr>
            <a:r>
              <a:rPr lang="hr-HR" sz="2800" dirty="0">
                <a:latin typeface="+mn-lt"/>
              </a:rPr>
              <a:t>PLOMINSKI NATPIS</a:t>
            </a:r>
          </a:p>
          <a:p>
            <a:pPr marL="0" indent="0">
              <a:buNone/>
            </a:pPr>
            <a:r>
              <a:rPr lang="hr-HR" sz="2800" dirty="0">
                <a:latin typeface="+mn-lt"/>
              </a:rPr>
              <a:t>VALUNSKA PLOČA</a:t>
            </a:r>
          </a:p>
          <a:p>
            <a:pPr marL="0" indent="0">
              <a:buNone/>
            </a:pPr>
            <a:r>
              <a:rPr lang="hr-HR" sz="2800" dirty="0">
                <a:latin typeface="+mn-lt"/>
                <a:cs typeface="Segoe UI Semilight"/>
              </a:rPr>
              <a:t>HRVATSKI GLAGOLJSKI MISAL </a:t>
            </a:r>
            <a:r>
              <a:rPr lang="hr-HR" sz="2800" dirty="0">
                <a:latin typeface="Segoe UI Semilight"/>
                <a:cs typeface="Segoe UI Semilight"/>
              </a:rPr>
              <a:t>–</a:t>
            </a:r>
            <a:r>
              <a:rPr lang="hr-HR" sz="2800" dirty="0">
                <a:latin typeface="+mn-lt"/>
                <a:cs typeface="Segoe UI Semilight"/>
              </a:rPr>
              <a:t> 1. tiskana knjiga</a:t>
            </a:r>
          </a:p>
          <a:p>
            <a:pPr marL="0" indent="0">
              <a:buNone/>
            </a:pPr>
            <a:r>
              <a:rPr lang="hr-HR" sz="2800" dirty="0">
                <a:latin typeface="+mn-lt"/>
                <a:cs typeface="Segoe UI Semilight"/>
              </a:rPr>
              <a:t> na hrvatskome jeziku</a:t>
            </a:r>
          </a:p>
          <a:p>
            <a:endParaRPr lang="en-US" dirty="0">
              <a:latin typeface="Algerian" pitchFamily="82" charset="0"/>
            </a:endParaRPr>
          </a:p>
        </p:txBody>
      </p:sp>
      <p:sp>
        <p:nvSpPr>
          <p:cNvPr id="4" name="Rectangle 3"/>
          <p:cNvSpPr/>
          <p:nvPr/>
        </p:nvSpPr>
        <p:spPr>
          <a:xfrm>
            <a:off x="5965195" y="3198168"/>
            <a:ext cx="1416689" cy="369332"/>
          </a:xfrm>
          <a:prstGeom prst="rect">
            <a:avLst/>
          </a:prstGeom>
        </p:spPr>
        <p:txBody>
          <a:bodyPr wrap="square">
            <a:spAutoFit/>
          </a:bodyPr>
          <a:lstStyle/>
          <a:p>
            <a:r>
              <a:rPr lang="hr-HR" b="1" dirty="0"/>
              <a:t> </a:t>
            </a:r>
            <a:endParaRPr lang="en-US" dirty="0"/>
          </a:p>
        </p:txBody>
      </p:sp>
      <p:pic>
        <p:nvPicPr>
          <p:cNvPr id="5" name="Picture 4" descr="Bascanska_ploca.jpg"/>
          <p:cNvPicPr>
            <a:picLocks noChangeAspect="1"/>
          </p:cNvPicPr>
          <p:nvPr/>
        </p:nvPicPr>
        <p:blipFill>
          <a:blip r:embed="rId3" cstate="print"/>
          <a:stretch>
            <a:fillRect/>
          </a:stretch>
        </p:blipFill>
        <p:spPr>
          <a:xfrm>
            <a:off x="6816080" y="466696"/>
            <a:ext cx="5207843" cy="2463184"/>
          </a:xfrm>
          <a:prstGeom prst="rect">
            <a:avLst/>
          </a:prstGeom>
          <a:ln>
            <a:noFill/>
          </a:ln>
          <a:effectLst>
            <a:softEdge rad="112500"/>
          </a:effectLst>
        </p:spPr>
      </p:pic>
      <p:pic>
        <p:nvPicPr>
          <p:cNvPr id="8" name="Slika 7"/>
          <p:cNvPicPr>
            <a:picLocks noChangeAspect="1"/>
          </p:cNvPicPr>
          <p:nvPr/>
        </p:nvPicPr>
        <p:blipFill rotWithShape="1">
          <a:blip r:embed="rId4"/>
          <a:srcRect l="32649" r="25214"/>
          <a:stretch/>
        </p:blipFill>
        <p:spPr>
          <a:xfrm>
            <a:off x="407368" y="120692"/>
            <a:ext cx="1441228" cy="1850341"/>
          </a:xfrm>
          <a:prstGeom prst="rect">
            <a:avLst/>
          </a:prstGeom>
          <a:ln>
            <a:noFill/>
          </a:ln>
          <a:effectLst>
            <a:softEdge rad="112500"/>
          </a:effectLst>
        </p:spPr>
      </p:pic>
      <p:pic>
        <p:nvPicPr>
          <p:cNvPr id="9" name="Slika 8" descr="&lt;strong&gt;Misal&lt;/strong&gt; – Wikipedij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611" y="3315362"/>
            <a:ext cx="3570312" cy="2380208"/>
          </a:xfrm>
          <a:prstGeom prst="rect">
            <a:avLst/>
          </a:prstGeom>
          <a:ln>
            <a:noFill/>
          </a:ln>
          <a:effectLst>
            <a:softEdge rad="112500"/>
          </a:effectLst>
        </p:spPr>
      </p:pic>
    </p:spTree>
    <p:extLst>
      <p:ext uri="{BB962C8B-B14F-4D97-AF65-F5344CB8AC3E}">
        <p14:creationId xmlns:p14="http://schemas.microsoft.com/office/powerpoint/2010/main" val="42156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solidFill>
            <a:schemeClr val="accent4">
              <a:lumMod val="40000"/>
              <a:lumOff val="60000"/>
            </a:schemeClr>
          </a:solidFill>
        </p:spPr>
        <p:txBody>
          <a:bodyPr vert="horz" lIns="91440" tIns="45720" rIns="91440" bIns="45720" rtlCol="0" anchor="t">
            <a:normAutofit fontScale="92500" lnSpcReduction="10000"/>
          </a:bodyPr>
          <a:lstStyle/>
          <a:p>
            <a:pPr marL="0" indent="0">
              <a:buNone/>
            </a:pPr>
            <a:r>
              <a:rPr lang="hr-HR" b="1" dirty="0"/>
              <a:t>           </a:t>
            </a:r>
            <a:r>
              <a:rPr lang="hr-HR" b="1" dirty="0">
                <a:latin typeface="+mn-lt"/>
              </a:rPr>
              <a:t>BAŠĆANSKA PLOČA </a:t>
            </a:r>
          </a:p>
          <a:p>
            <a:pPr marL="0" indent="0">
              <a:lnSpc>
                <a:spcPct val="120000"/>
              </a:lnSpc>
              <a:buNone/>
            </a:pPr>
            <a:r>
              <a:rPr lang="hr-HR" dirty="0">
                <a:latin typeface="Segoe UI Semilight"/>
                <a:cs typeface="Segoe UI Semilight"/>
              </a:rPr>
              <a:t>–</a:t>
            </a:r>
            <a:r>
              <a:rPr lang="hr-HR" dirty="0">
                <a:latin typeface="+mn-lt"/>
                <a:cs typeface="Segoe UI Semilight"/>
              </a:rPr>
              <a:t> starohrvatski je spomenik</a:t>
            </a:r>
            <a:endParaRPr lang="hr-HR" dirty="0">
              <a:solidFill>
                <a:schemeClr val="tx1">
                  <a:lumMod val="85000"/>
                  <a:lumOff val="15000"/>
                </a:schemeClr>
              </a:solidFill>
              <a:latin typeface="+mn-lt"/>
            </a:endParaRPr>
          </a:p>
          <a:p>
            <a:pPr marL="0" indent="0">
              <a:lnSpc>
                <a:spcPct val="120000"/>
              </a:lnSpc>
              <a:buNone/>
            </a:pPr>
            <a:r>
              <a:rPr lang="hr-HR" dirty="0">
                <a:latin typeface="Segoe UI Semilight"/>
                <a:cs typeface="Segoe UI Semilight"/>
              </a:rPr>
              <a:t>– </a:t>
            </a:r>
            <a:r>
              <a:rPr lang="hr-HR" dirty="0">
                <a:latin typeface="+mn-lt"/>
                <a:cs typeface="Segoe UI Semilight"/>
              </a:rPr>
              <a:t>nastala je oko 1100. godine</a:t>
            </a:r>
            <a:endParaRPr lang="hr-HR" dirty="0"/>
          </a:p>
          <a:p>
            <a:pPr marL="0" indent="0">
              <a:lnSpc>
                <a:spcPct val="120000"/>
              </a:lnSpc>
              <a:buNone/>
            </a:pPr>
            <a:r>
              <a:rPr lang="hr-HR" dirty="0">
                <a:latin typeface="Segoe UI Semilight"/>
                <a:cs typeface="Segoe UI Semilight"/>
              </a:rPr>
              <a:t>–</a:t>
            </a:r>
            <a:r>
              <a:rPr lang="hr-HR" dirty="0">
                <a:latin typeface="+mn-lt"/>
                <a:cs typeface="Segoe UI Semilight"/>
              </a:rPr>
              <a:t> pronađena je 15. rujna 1851. u crkvi svete Lucije u Jurandvoru kod Baške na otoku Krku zahvaljujući bašćanskomu kleriku Petru Dorčiću</a:t>
            </a:r>
            <a:endParaRPr lang="hr-HR" dirty="0"/>
          </a:p>
          <a:p>
            <a:pPr marL="0" indent="0">
              <a:buNone/>
            </a:pPr>
            <a:r>
              <a:rPr lang="hr-HR" dirty="0">
                <a:latin typeface="Segoe UI Semilight"/>
                <a:cs typeface="Segoe UI Semilight"/>
              </a:rPr>
              <a:t>–</a:t>
            </a:r>
            <a:r>
              <a:rPr lang="hr-HR" dirty="0">
                <a:latin typeface="+mn-lt"/>
                <a:cs typeface="Segoe UI Semilight"/>
              </a:rPr>
              <a:t> na ploči je prvi put zapisano ime hrvatskoga kralja Zvonimira</a:t>
            </a:r>
            <a:endParaRPr lang="hr-HR" dirty="0"/>
          </a:p>
          <a:p>
            <a:endParaRPr lang="hr-HR" dirty="0"/>
          </a:p>
        </p:txBody>
      </p:sp>
      <p:pic>
        <p:nvPicPr>
          <p:cNvPr id="4" name="Picture 4" descr="Bascanska_ploca.jpg"/>
          <p:cNvPicPr>
            <a:picLocks noChangeAspect="1"/>
          </p:cNvPicPr>
          <p:nvPr/>
        </p:nvPicPr>
        <p:blipFill>
          <a:blip r:embed="rId3" cstate="print"/>
          <a:stretch>
            <a:fillRect/>
          </a:stretch>
        </p:blipFill>
        <p:spPr>
          <a:xfrm>
            <a:off x="-32573" y="23299"/>
            <a:ext cx="4112349" cy="1945042"/>
          </a:xfrm>
          <a:prstGeom prst="rect">
            <a:avLst/>
          </a:prstGeom>
          <a:ln>
            <a:noFill/>
          </a:ln>
          <a:effectLst>
            <a:softEdge rad="112500"/>
          </a:effectLst>
        </p:spPr>
      </p:pic>
      <p:pic>
        <p:nvPicPr>
          <p:cNvPr id="5" name="Slika 4"/>
          <p:cNvPicPr>
            <a:picLocks noChangeAspect="1"/>
          </p:cNvPicPr>
          <p:nvPr/>
        </p:nvPicPr>
        <p:blipFill rotWithShape="1">
          <a:blip r:embed="rId4"/>
          <a:srcRect r="73120" b="47471"/>
          <a:stretch/>
        </p:blipFill>
        <p:spPr>
          <a:xfrm rot="5400000">
            <a:off x="9824662" y="-987139"/>
            <a:ext cx="1925527" cy="2991095"/>
          </a:xfrm>
          <a:prstGeom prst="rect">
            <a:avLst/>
          </a:prstGeom>
        </p:spPr>
      </p:pic>
    </p:spTree>
    <p:extLst>
      <p:ext uri="{BB962C8B-B14F-4D97-AF65-F5344CB8AC3E}">
        <p14:creationId xmlns:p14="http://schemas.microsoft.com/office/powerpoint/2010/main" val="2195847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1747391"/>
          </a:xfrm>
          <a:solidFill>
            <a:schemeClr val="accent4">
              <a:lumMod val="40000"/>
              <a:lumOff val="60000"/>
            </a:schemeClr>
          </a:solidFill>
        </p:spPr>
        <p:txBody>
          <a:bodyPr vert="horz" lIns="91440" tIns="45720" rIns="91440" bIns="45720" rtlCol="0" anchor="t">
            <a:normAutofit/>
          </a:bodyPr>
          <a:lstStyle/>
          <a:p>
            <a:pPr marL="0" indent="0">
              <a:buNone/>
            </a:pPr>
            <a:r>
              <a:rPr lang="hr-HR" sz="3200" b="1" dirty="0">
                <a:latin typeface="+mn-lt"/>
              </a:rPr>
              <a:t>ŠIRITELJI GLAGOLJSKE IDEJE</a:t>
            </a:r>
            <a:r>
              <a:rPr lang="hr-HR" sz="3200" dirty="0">
                <a:latin typeface="+mn-lt"/>
              </a:rPr>
              <a:t>:</a:t>
            </a:r>
            <a:endParaRPr lang="hr-HR" sz="3200" b="1" dirty="0">
              <a:latin typeface="+mn-lt"/>
            </a:endParaRPr>
          </a:p>
          <a:p>
            <a:pPr marL="0" indent="0">
              <a:buNone/>
            </a:pPr>
            <a:r>
              <a:rPr lang="hr-HR" sz="2800" dirty="0">
                <a:latin typeface="+mn-lt"/>
                <a:cs typeface="Segoe UI Semilight"/>
              </a:rPr>
              <a:t>svećenici glagoljaši, redovnici i svjetovnjaci</a:t>
            </a:r>
          </a:p>
          <a:p>
            <a:pPr>
              <a:buNone/>
            </a:pPr>
            <a:endParaRPr lang="hr-HR" dirty="0"/>
          </a:p>
        </p:txBody>
      </p:sp>
      <p:sp>
        <p:nvSpPr>
          <p:cNvPr id="2" name="Rezervirano mjesto sadržaja 1"/>
          <p:cNvSpPr>
            <a:spLocks noGrp="1"/>
          </p:cNvSpPr>
          <p:nvPr>
            <p:ph sz="half" idx="2"/>
          </p:nvPr>
        </p:nvSpPr>
        <p:spPr/>
        <p:txBody>
          <a:bodyPr/>
          <a:lstStyle/>
          <a:p>
            <a:endParaRPr lang="hr-HR" dirty="0"/>
          </a:p>
        </p:txBody>
      </p:sp>
      <p:sp>
        <p:nvSpPr>
          <p:cNvPr id="5" name="Elipsasti oblačić 4"/>
          <p:cNvSpPr/>
          <p:nvPr/>
        </p:nvSpPr>
        <p:spPr>
          <a:xfrm>
            <a:off x="7104112" y="1397922"/>
            <a:ext cx="3240360" cy="2751158"/>
          </a:xfrm>
          <a:prstGeom prst="wedgeEllipseCallout">
            <a:avLst>
              <a:gd name="adj1" fmla="val -76163"/>
              <a:gd name="adj2" fmla="val 1434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hr-HR" sz="2400" b="1" dirty="0">
                <a:solidFill>
                  <a:schemeClr val="tx1">
                    <a:lumMod val="85000"/>
                    <a:lumOff val="15000"/>
                  </a:schemeClr>
                </a:solidFill>
              </a:rPr>
              <a:t>Bili su čuvari pisma i jezika i istinski narodni prosvjetitelji.</a:t>
            </a:r>
          </a:p>
        </p:txBody>
      </p:sp>
      <p:pic>
        <p:nvPicPr>
          <p:cNvPr id="4" name="Slika 3"/>
          <p:cNvPicPr>
            <a:picLocks noChangeAspect="1"/>
          </p:cNvPicPr>
          <p:nvPr/>
        </p:nvPicPr>
        <p:blipFill rotWithShape="1">
          <a:blip r:embed="rId3"/>
          <a:srcRect l="10002" t="46154" r="73136" b="47513"/>
          <a:stretch/>
        </p:blipFill>
        <p:spPr>
          <a:xfrm>
            <a:off x="7945118" y="4776295"/>
            <a:ext cx="3408682" cy="720080"/>
          </a:xfrm>
          <a:prstGeom prst="rect">
            <a:avLst/>
          </a:prstGeom>
        </p:spPr>
      </p:pic>
    </p:spTree>
    <p:extLst>
      <p:ext uri="{BB962C8B-B14F-4D97-AF65-F5344CB8AC3E}">
        <p14:creationId xmlns:p14="http://schemas.microsoft.com/office/powerpoint/2010/main" val="2158722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4013219" y="332656"/>
            <a:ext cx="5022401" cy="523220"/>
          </a:xfrm>
          <a:prstGeom prst="rect">
            <a:avLst/>
          </a:prstGeom>
          <a:solidFill>
            <a:schemeClr val="accent2"/>
          </a:solidFill>
        </p:spPr>
        <p:txBody>
          <a:bodyPr wrap="none" lIns="91440" tIns="45720" rIns="91440" bIns="45720" rtlCol="0" anchor="t">
            <a:spAutoFit/>
          </a:bodyPr>
          <a:lstStyle/>
          <a:p>
            <a:r>
              <a:rPr lang="hr-HR" sz="2800" b="1" dirty="0"/>
              <a:t>Slavimo Boga na svojemu jeziku!</a:t>
            </a:r>
          </a:p>
        </p:txBody>
      </p:sp>
      <p:pic>
        <p:nvPicPr>
          <p:cNvPr id="8" name="Rezervirano mjesto sadržaja 7"/>
          <p:cNvPicPr>
            <a:picLocks noGrp="1" noChangeAspect="1"/>
          </p:cNvPicPr>
          <p:nvPr>
            <p:ph sz="half" idx="1"/>
          </p:nvPr>
        </p:nvPicPr>
        <p:blipFill>
          <a:blip r:embed="rId3" cstate="email">
            <a:extLst>
              <a:ext uri="{28A0092B-C50C-407E-A947-70E740481C1C}">
                <a14:useLocalDpi xmlns:a14="http://schemas.microsoft.com/office/drawing/2010/main" val="0"/>
              </a:ext>
            </a:extLst>
          </a:blip>
          <a:stretch>
            <a:fillRect/>
          </a:stretch>
        </p:blipFill>
        <p:spPr>
          <a:xfrm>
            <a:off x="4367808" y="1556792"/>
            <a:ext cx="4132110" cy="4351338"/>
          </a:xfrm>
        </p:spPr>
      </p:pic>
      <p:sp>
        <p:nvSpPr>
          <p:cNvPr id="9" name="Elipsasti oblačić 8"/>
          <p:cNvSpPr/>
          <p:nvPr/>
        </p:nvSpPr>
        <p:spPr>
          <a:xfrm>
            <a:off x="407368" y="1484784"/>
            <a:ext cx="3168352" cy="2160240"/>
          </a:xfrm>
          <a:prstGeom prst="wedgeEllipseCallout">
            <a:avLst>
              <a:gd name="adj1" fmla="val 86671"/>
              <a:gd name="adj2" fmla="val 287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hr-HR" sz="2400" b="1" dirty="0">
                <a:solidFill>
                  <a:schemeClr val="tx1"/>
                </a:solidFill>
              </a:rPr>
              <a:t>Gratias agamus Domino </a:t>
            </a:r>
            <a:r>
              <a:rPr lang="hr-HR" sz="2400" b="1" dirty="0" err="1">
                <a:solidFill>
                  <a:schemeClr val="tx1"/>
                </a:solidFill>
              </a:rPr>
              <a:t>Deo</a:t>
            </a:r>
            <a:r>
              <a:rPr lang="hr-HR" sz="2400" b="1" dirty="0">
                <a:solidFill>
                  <a:schemeClr val="tx1"/>
                </a:solidFill>
              </a:rPr>
              <a:t> </a:t>
            </a:r>
            <a:r>
              <a:rPr lang="hr-HR" sz="2400" b="1" dirty="0" err="1">
                <a:solidFill>
                  <a:schemeClr val="tx1"/>
                </a:solidFill>
              </a:rPr>
              <a:t>nostro</a:t>
            </a:r>
            <a:r>
              <a:rPr lang="hr-HR" sz="2400" b="1" dirty="0">
                <a:solidFill>
                  <a:schemeClr val="tx1"/>
                </a:solidFill>
              </a:rPr>
              <a:t>.</a:t>
            </a:r>
            <a:endParaRPr lang="hr-HR" sz="2400" b="1" dirty="0">
              <a:solidFill>
                <a:schemeClr val="tx1"/>
              </a:solidFill>
              <a:cs typeface="Calibri"/>
            </a:endParaRPr>
          </a:p>
        </p:txBody>
      </p:sp>
      <p:sp>
        <p:nvSpPr>
          <p:cNvPr id="11" name="Elipsasti oblačić 10"/>
          <p:cNvSpPr/>
          <p:nvPr/>
        </p:nvSpPr>
        <p:spPr>
          <a:xfrm>
            <a:off x="8832304" y="1268760"/>
            <a:ext cx="2924674" cy="2160240"/>
          </a:xfrm>
          <a:prstGeom prst="wedgeEllipseCallout">
            <a:avLst>
              <a:gd name="adj1" fmla="val -68781"/>
              <a:gd name="adj2" fmla="val 4362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400" b="1" dirty="0">
                <a:solidFill>
                  <a:schemeClr val="tx1"/>
                </a:solidFill>
              </a:rPr>
              <a:t>Hvalu dajmo Gospodinu Bogu našemu.</a:t>
            </a:r>
          </a:p>
        </p:txBody>
      </p:sp>
    </p:spTree>
    <p:extLst>
      <p:ext uri="{BB962C8B-B14F-4D97-AF65-F5344CB8AC3E}">
        <p14:creationId xmlns:p14="http://schemas.microsoft.com/office/powerpoint/2010/main" val="393073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sp>
        <p:nvSpPr>
          <p:cNvPr id="3" name="Rezervirano mjesto sadržaja 2"/>
          <p:cNvSpPr>
            <a:spLocks noGrp="1"/>
          </p:cNvSpPr>
          <p:nvPr>
            <p:ph idx="1"/>
          </p:nvPr>
        </p:nvSpPr>
        <p:spPr>
          <a:xfrm>
            <a:off x="6893480" y="3616413"/>
            <a:ext cx="4184511" cy="603803"/>
          </a:xfrm>
          <a:solidFill>
            <a:schemeClr val="accent4">
              <a:lumMod val="20000"/>
              <a:lumOff val="80000"/>
            </a:schemeClr>
          </a:solidFill>
        </p:spPr>
        <p:txBody>
          <a:bodyPr vert="horz" lIns="91440" tIns="45720" rIns="91440" bIns="45720" rtlCol="0" anchor="t">
            <a:normAutofit/>
          </a:bodyPr>
          <a:lstStyle/>
          <a:p>
            <a:pPr marL="0" indent="0">
              <a:buNone/>
            </a:pPr>
            <a:r>
              <a:rPr lang="hr-HR" dirty="0">
                <a:latin typeface="+mn-lt"/>
                <a:cs typeface="Segoe UI Semilight"/>
                <a:hlinkClick r:id="rId3"/>
              </a:rPr>
              <a:t>bit.ly/MIKRSCANI</a:t>
            </a:r>
            <a:endParaRPr lang="hr-HR" dirty="0">
              <a:latin typeface="+mn-lt"/>
              <a:cs typeface="Segoe UI Semilight"/>
            </a:endParaRPr>
          </a:p>
          <a:p>
            <a:endParaRPr lang="hr-HR" dirty="0"/>
          </a:p>
        </p:txBody>
      </p:sp>
      <p:sp>
        <p:nvSpPr>
          <p:cNvPr id="4" name="Elipsasti oblačić 3"/>
          <p:cNvSpPr/>
          <p:nvPr/>
        </p:nvSpPr>
        <p:spPr>
          <a:xfrm>
            <a:off x="888631" y="42818"/>
            <a:ext cx="3528392" cy="2088232"/>
          </a:xfrm>
          <a:prstGeom prst="wedgeEllipseCallout">
            <a:avLst>
              <a:gd name="adj1" fmla="val 86671"/>
              <a:gd name="adj2" fmla="val 287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hr-HR" sz="2400" dirty="0">
                <a:solidFill>
                  <a:schemeClr val="tx1">
                    <a:lumMod val="85000"/>
                    <a:lumOff val="15000"/>
                  </a:schemeClr>
                </a:solidFill>
              </a:rPr>
              <a:t>Latinski niste razumjeli, a jeste li razumjeli današnju lekciju?</a:t>
            </a:r>
          </a:p>
        </p:txBody>
      </p:sp>
      <p:sp>
        <p:nvSpPr>
          <p:cNvPr id="5" name="Elipsasti oblačić 3">
            <a:extLst>
              <a:ext uri="{FF2B5EF4-FFF2-40B4-BE49-F238E27FC236}">
                <a16:creationId xmlns:a16="http://schemas.microsoft.com/office/drawing/2014/main" id="{33257C4F-6152-4C68-B19E-380E50004286}"/>
              </a:ext>
            </a:extLst>
          </p:cNvPr>
          <p:cNvSpPr/>
          <p:nvPr/>
        </p:nvSpPr>
        <p:spPr>
          <a:xfrm>
            <a:off x="487578" y="2278687"/>
            <a:ext cx="5002259" cy="3451810"/>
          </a:xfrm>
          <a:prstGeom prst="wedgeEllipseCallout">
            <a:avLst>
              <a:gd name="adj1" fmla="val 86671"/>
              <a:gd name="adj2" fmla="val 287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hr-HR" sz="2400" dirty="0">
                <a:solidFill>
                  <a:schemeClr val="tx1">
                    <a:lumMod val="85000"/>
                    <a:lumOff val="15000"/>
                  </a:schemeClr>
                </a:solidFill>
                <a:cs typeface="Calibri"/>
              </a:rPr>
              <a:t>Riješite zadatke i doznajte!</a:t>
            </a:r>
            <a:endParaRPr lang="en-US" dirty="0">
              <a:solidFill>
                <a:schemeClr val="tx1">
                  <a:lumMod val="85000"/>
                  <a:lumOff val="15000"/>
                </a:schemeClr>
              </a:solidFill>
            </a:endParaRPr>
          </a:p>
          <a:p>
            <a:pPr algn="ctr"/>
            <a:r>
              <a:rPr lang="hr-HR" sz="2400" dirty="0">
                <a:solidFill>
                  <a:schemeClr val="tx1"/>
                </a:solidFill>
                <a:cs typeface="Calibri"/>
              </a:rPr>
              <a:t>Nakon što završite rad i pošaljete ga vidjet ćete trebate li biti </a:t>
            </a:r>
            <a:r>
              <a:rPr lang="hr-HR" sz="2400" b="1" dirty="0">
                <a:solidFill>
                  <a:schemeClr val="tx1"/>
                </a:solidFill>
                <a:cs typeface="Calibri"/>
              </a:rPr>
              <a:t>ponosni</a:t>
            </a:r>
            <a:r>
              <a:rPr lang="hr-HR" sz="2400" dirty="0">
                <a:solidFill>
                  <a:schemeClr val="tx1"/>
                </a:solidFill>
                <a:cs typeface="Calibri"/>
              </a:rPr>
              <a:t> na svoje znanje ili trebate</a:t>
            </a:r>
          </a:p>
          <a:p>
            <a:pPr algn="ctr"/>
            <a:r>
              <a:rPr lang="hr-HR" sz="2400" dirty="0">
                <a:solidFill>
                  <a:schemeClr val="tx1"/>
                </a:solidFill>
                <a:cs typeface="Calibri"/>
              </a:rPr>
              <a:t>ponovno pogledati </a:t>
            </a:r>
            <a:r>
              <a:rPr lang="hr-HR" sz="2400" dirty="0" err="1">
                <a:solidFill>
                  <a:schemeClr val="tx1"/>
                </a:solidFill>
                <a:cs typeface="Calibri"/>
              </a:rPr>
              <a:t>videolekciju</a:t>
            </a:r>
            <a:r>
              <a:rPr lang="hr-HR" sz="2400" dirty="0">
                <a:solidFill>
                  <a:schemeClr val="tx1"/>
                </a:solidFill>
                <a:cs typeface="Calibri"/>
              </a:rPr>
              <a:t>.</a:t>
            </a:r>
          </a:p>
        </p:txBody>
      </p:sp>
      <p:pic>
        <p:nvPicPr>
          <p:cNvPr id="6" name="Picture 6" descr="Graphical user interface, text, application, email&#10;&#10;Description automatically generated">
            <a:extLst>
              <a:ext uri="{FF2B5EF4-FFF2-40B4-BE49-F238E27FC236}">
                <a16:creationId xmlns:a16="http://schemas.microsoft.com/office/drawing/2014/main" id="{0D953908-7752-42A1-A691-5269D18A9883}"/>
              </a:ext>
            </a:extLst>
          </p:cNvPr>
          <p:cNvPicPr>
            <a:picLocks noChangeAspect="1"/>
          </p:cNvPicPr>
          <p:nvPr/>
        </p:nvPicPr>
        <p:blipFill>
          <a:blip r:embed="rId4"/>
          <a:stretch>
            <a:fillRect/>
          </a:stretch>
        </p:blipFill>
        <p:spPr>
          <a:xfrm>
            <a:off x="7912768" y="581914"/>
            <a:ext cx="3635542" cy="2154882"/>
          </a:xfrm>
          <a:prstGeom prst="rect">
            <a:avLst/>
          </a:prstGeom>
        </p:spPr>
      </p:pic>
      <p:pic>
        <p:nvPicPr>
          <p:cNvPr id="7" name="Picture 7" descr="Icon&#10;&#10;Description automatically generated">
            <a:extLst>
              <a:ext uri="{FF2B5EF4-FFF2-40B4-BE49-F238E27FC236}">
                <a16:creationId xmlns:a16="http://schemas.microsoft.com/office/drawing/2014/main" id="{D7920248-4FAE-4AD6-8A44-A25D874EF7AD}"/>
              </a:ext>
            </a:extLst>
          </p:cNvPr>
          <p:cNvPicPr>
            <a:picLocks noChangeAspect="1"/>
          </p:cNvPicPr>
          <p:nvPr/>
        </p:nvPicPr>
        <p:blipFill>
          <a:blip r:embed="rId5"/>
          <a:stretch>
            <a:fillRect/>
          </a:stretch>
        </p:blipFill>
        <p:spPr>
          <a:xfrm>
            <a:off x="11072813" y="4566987"/>
            <a:ext cx="714375" cy="1714500"/>
          </a:xfrm>
          <a:prstGeom prst="rect">
            <a:avLst/>
          </a:prstGeom>
        </p:spPr>
      </p:pic>
      <p:pic>
        <p:nvPicPr>
          <p:cNvPr id="8" name="Rezervirano mjesto sadržaja 3" descr="無償のイラストレーション: 疑問符, 質問, 応答, 検索エンジン, シンボル, 文字, 要求 - Pixabayの ..."/>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a:xfrm>
            <a:off x="4583832" y="967940"/>
            <a:ext cx="732424" cy="732424"/>
          </a:xfrm>
          <a:prstGeom prst="ellipse">
            <a:avLst/>
          </a:prstGeom>
          <a:ln>
            <a:noFill/>
          </a:ln>
          <a:effectLst>
            <a:softEdge rad="112500"/>
          </a:effectLst>
        </p:spPr>
      </p:pic>
    </p:spTree>
    <p:extLst>
      <p:ext uri="{BB962C8B-B14F-4D97-AF65-F5344CB8AC3E}">
        <p14:creationId xmlns:p14="http://schemas.microsoft.com/office/powerpoint/2010/main" val="295283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3352" y="301318"/>
            <a:ext cx="4896544" cy="1325563"/>
          </a:xfrm>
          <a:solidFill>
            <a:schemeClr val="accent4">
              <a:lumMod val="40000"/>
              <a:lumOff val="60000"/>
            </a:schemeClr>
          </a:solidFill>
        </p:spPr>
        <p:txBody>
          <a:bodyPr>
            <a:normAutofit/>
          </a:bodyPr>
          <a:lstStyle/>
          <a:p>
            <a:pPr algn="ctr"/>
            <a:r>
              <a:rPr lang="hr-HR" sz="3200" dirty="0">
                <a:solidFill>
                  <a:schemeClr val="tx1">
                    <a:lumMod val="85000"/>
                    <a:lumOff val="15000"/>
                  </a:schemeClr>
                </a:solidFill>
                <a:latin typeface="+mn-lt"/>
              </a:rPr>
              <a:t>Za one koji mogu i žele više!</a:t>
            </a:r>
            <a:endParaRPr lang="hr-HR" sz="3200" dirty="0">
              <a:latin typeface="+mn-lt"/>
            </a:endParaRPr>
          </a:p>
        </p:txBody>
      </p:sp>
      <p:sp>
        <p:nvSpPr>
          <p:cNvPr id="3" name="Rezervirano mjesto sadržaja 2"/>
          <p:cNvSpPr>
            <a:spLocks noGrp="1"/>
          </p:cNvSpPr>
          <p:nvPr>
            <p:ph idx="1"/>
          </p:nvPr>
        </p:nvSpPr>
        <p:spPr/>
        <p:txBody>
          <a:bodyPr/>
          <a:lstStyle/>
          <a:p>
            <a:pPr marL="0" indent="0">
              <a:buNone/>
            </a:pPr>
            <a:r>
              <a:rPr lang="hr-HR" dirty="0"/>
              <a:t>    </a:t>
            </a:r>
          </a:p>
        </p:txBody>
      </p:sp>
      <p:sp>
        <p:nvSpPr>
          <p:cNvPr id="5" name="Elipsasti oblačić 4"/>
          <p:cNvSpPr/>
          <p:nvPr/>
        </p:nvSpPr>
        <p:spPr>
          <a:xfrm>
            <a:off x="479376" y="2492896"/>
            <a:ext cx="3960440" cy="2448272"/>
          </a:xfrm>
          <a:prstGeom prst="wedgeEllipseCallout">
            <a:avLst>
              <a:gd name="adj1" fmla="val 86671"/>
              <a:gd name="adj2" fmla="val 2875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hr-HR" sz="2800" dirty="0">
                <a:solidFill>
                  <a:schemeClr val="tx1"/>
                </a:solidFill>
              </a:rPr>
              <a:t>Pronađite u Bibliji PS 27, 1 i napišite na glagoljici.</a:t>
            </a:r>
          </a:p>
        </p:txBody>
      </p:sp>
      <p:pic>
        <p:nvPicPr>
          <p:cNvPr id="6" name="Picture 7" descr="glagoljica_uglata"/>
          <p:cNvPicPr>
            <a:picLocks noChangeAspect="1" noChangeArrowheads="1"/>
          </p:cNvPicPr>
          <p:nvPr/>
        </p:nvPicPr>
        <p:blipFill>
          <a:blip r:embed="rId3" cstate="print"/>
          <a:srcRect/>
          <a:stretch>
            <a:fillRect/>
          </a:stretch>
        </p:blipFill>
        <p:spPr bwMode="auto">
          <a:xfrm>
            <a:off x="6587650" y="1852199"/>
            <a:ext cx="4821424" cy="4032448"/>
          </a:xfrm>
          <a:prstGeom prst="rect">
            <a:avLst/>
          </a:prstGeom>
          <a:noFill/>
        </p:spPr>
      </p:pic>
      <p:pic>
        <p:nvPicPr>
          <p:cNvPr id="7" name="Slika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5400000">
            <a:off x="2591610" y="3981061"/>
            <a:ext cx="2112235" cy="1584176"/>
          </a:xfrm>
          <a:prstGeom prst="rect">
            <a:avLst/>
          </a:prstGeom>
        </p:spPr>
      </p:pic>
      <p:sp>
        <p:nvSpPr>
          <p:cNvPr id="8" name="Pravokutnik 7"/>
          <p:cNvSpPr/>
          <p:nvPr/>
        </p:nvSpPr>
        <p:spPr>
          <a:xfrm>
            <a:off x="3935760" y="5391782"/>
            <a:ext cx="2073966" cy="646331"/>
          </a:xfrm>
          <a:prstGeom prst="rect">
            <a:avLst/>
          </a:prstGeom>
          <a:solidFill>
            <a:schemeClr val="accent4">
              <a:lumMod val="40000"/>
              <a:lumOff val="60000"/>
            </a:schemeClr>
          </a:solidFill>
        </p:spPr>
        <p:txBody>
          <a:bodyPr wrap="none">
            <a:spAutoFit/>
          </a:bodyPr>
          <a:lstStyle/>
          <a:p>
            <a:r>
              <a:rPr lang="hr-HR" dirty="0">
                <a:hlinkClick r:id="rId5"/>
              </a:rPr>
              <a:t>https://biblija.ks.hr/</a:t>
            </a:r>
            <a:endParaRPr lang="hr-HR" dirty="0"/>
          </a:p>
          <a:p>
            <a:endParaRPr lang="hr-HR" dirty="0"/>
          </a:p>
        </p:txBody>
      </p:sp>
    </p:spTree>
    <p:extLst>
      <p:ext uri="{BB962C8B-B14F-4D97-AF65-F5344CB8AC3E}">
        <p14:creationId xmlns:p14="http://schemas.microsoft.com/office/powerpoint/2010/main" val="253149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Slika 9" descr="Slika na kojoj se prikazuje tekst, silueta&#10;&#10;Opis je automatski generiran">
            <a:extLst>
              <a:ext uri="{FF2B5EF4-FFF2-40B4-BE49-F238E27FC236}">
                <a16:creationId xmlns:a16="http://schemas.microsoft.com/office/drawing/2014/main" id="{F4931B10-028A-4C53-A1C9-332721C5E886}"/>
              </a:ext>
            </a:extLst>
          </p:cNvPr>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1310822" y="417936"/>
            <a:ext cx="10845776" cy="5803826"/>
          </a:xfrm>
          <a:prstGeom prst="rect">
            <a:avLst/>
          </a:prstGeom>
        </p:spPr>
      </p:pic>
      <p:sp>
        <p:nvSpPr>
          <p:cNvPr id="2073" name="Text Box 25"/>
          <p:cNvSpPr txBox="1">
            <a:spLocks noChangeArrowheads="1"/>
          </p:cNvSpPr>
          <p:nvPr/>
        </p:nvSpPr>
        <p:spPr bwMode="auto">
          <a:xfrm>
            <a:off x="2356031" y="1088688"/>
            <a:ext cx="7771107" cy="4093428"/>
          </a:xfrm>
          <a:prstGeom prst="rect">
            <a:avLst/>
          </a:prstGeom>
          <a:noFill/>
          <a:ln w="9525">
            <a:noFill/>
            <a:miter lim="800000"/>
            <a:headEnd/>
            <a:tailEnd/>
          </a:ln>
          <a:effectLst/>
        </p:spPr>
        <p:txBody>
          <a:bodyPr wrap="square" lIns="91440" tIns="45720" rIns="91440" bIns="45720" anchor="t">
            <a:spAutoFit/>
          </a:bodyPr>
          <a:lstStyle/>
          <a:p>
            <a:pPr algn="ctr">
              <a:spcBef>
                <a:spcPct val="50000"/>
              </a:spcBef>
            </a:pPr>
            <a:r>
              <a:rPr lang="hr-HR" sz="3200" dirty="0">
                <a:cs typeface="Times New Roman"/>
              </a:rPr>
              <a:t>Oče naši </a:t>
            </a:r>
            <a:r>
              <a:rPr lang="hr-HR" sz="3200" dirty="0" err="1">
                <a:cs typeface="Times New Roman"/>
              </a:rPr>
              <a:t>iži</a:t>
            </a:r>
            <a:r>
              <a:rPr lang="hr-HR" sz="3200" dirty="0">
                <a:cs typeface="Times New Roman"/>
              </a:rPr>
              <a:t> </a:t>
            </a:r>
            <a:r>
              <a:rPr lang="hr-HR" sz="3200" dirty="0" err="1">
                <a:cs typeface="Times New Roman"/>
              </a:rPr>
              <a:t>esi</a:t>
            </a:r>
            <a:r>
              <a:rPr lang="hr-HR" sz="3200" dirty="0">
                <a:cs typeface="Times New Roman"/>
              </a:rPr>
              <a:t> na </a:t>
            </a:r>
            <a:r>
              <a:rPr lang="hr-HR" sz="3200" dirty="0" err="1">
                <a:cs typeface="Times New Roman"/>
              </a:rPr>
              <a:t>nabesih</a:t>
            </a:r>
            <a:r>
              <a:rPr lang="hr-HR" sz="3200" dirty="0">
                <a:cs typeface="Times New Roman"/>
              </a:rPr>
              <a:t>. </a:t>
            </a:r>
            <a:endParaRPr lang="hr-HR" sz="3200" dirty="0">
              <a:cs typeface="Times New Roman" pitchFamily="18" charset="0"/>
            </a:endParaRPr>
          </a:p>
          <a:p>
            <a:pPr algn="ctr">
              <a:spcBef>
                <a:spcPct val="50000"/>
              </a:spcBef>
            </a:pPr>
            <a:r>
              <a:rPr lang="hr-HR" sz="3200" dirty="0">
                <a:cs typeface="Times New Roman"/>
              </a:rPr>
              <a:t>Sveti se ime tvoje, </a:t>
            </a:r>
            <a:r>
              <a:rPr lang="hr-HR" sz="3200" dirty="0" err="1">
                <a:cs typeface="Times New Roman"/>
              </a:rPr>
              <a:t>pridi</a:t>
            </a:r>
            <a:r>
              <a:rPr lang="hr-HR" sz="3200" dirty="0">
                <a:cs typeface="Times New Roman"/>
              </a:rPr>
              <a:t> cesarstvo tvoje, budi vola tvoja, jako na </a:t>
            </a:r>
            <a:r>
              <a:rPr lang="hr-HR" sz="3200" dirty="0" err="1">
                <a:cs typeface="Times New Roman"/>
              </a:rPr>
              <a:t>nebesih</a:t>
            </a:r>
            <a:r>
              <a:rPr lang="hr-HR" sz="3200" dirty="0">
                <a:cs typeface="Times New Roman"/>
              </a:rPr>
              <a:t> i na </a:t>
            </a:r>
            <a:r>
              <a:rPr lang="hr-HR" sz="3200" dirty="0" err="1">
                <a:cs typeface="Times New Roman"/>
              </a:rPr>
              <a:t>zemli</a:t>
            </a:r>
            <a:r>
              <a:rPr lang="hr-HR" sz="3200" dirty="0">
                <a:cs typeface="Times New Roman"/>
              </a:rPr>
              <a:t>. </a:t>
            </a:r>
            <a:endParaRPr lang="hr-HR" sz="3200" dirty="0">
              <a:cs typeface="Times New Roman" pitchFamily="18" charset="0"/>
            </a:endParaRPr>
          </a:p>
          <a:p>
            <a:pPr algn="ctr">
              <a:spcBef>
                <a:spcPct val="50000"/>
              </a:spcBef>
            </a:pPr>
            <a:r>
              <a:rPr lang="hr-HR" sz="3200" dirty="0">
                <a:cs typeface="Times New Roman"/>
              </a:rPr>
              <a:t>Hleb naši vsagdanni dai nami danas i odpusti name dlgi naše. Jakože i mi </a:t>
            </a:r>
            <a:r>
              <a:rPr lang="hr-HR" sz="3200" dirty="0" err="1">
                <a:cs typeface="Times New Roman"/>
              </a:rPr>
              <a:t>otpušćamo</a:t>
            </a:r>
            <a:r>
              <a:rPr lang="hr-HR" sz="3200" dirty="0">
                <a:cs typeface="Times New Roman"/>
              </a:rPr>
              <a:t> </a:t>
            </a:r>
            <a:r>
              <a:rPr lang="hr-HR" sz="3200" dirty="0" err="1">
                <a:cs typeface="Times New Roman"/>
              </a:rPr>
              <a:t>dlžnikomi</a:t>
            </a:r>
            <a:r>
              <a:rPr lang="hr-HR" sz="3200" dirty="0">
                <a:cs typeface="Times New Roman"/>
              </a:rPr>
              <a:t> </a:t>
            </a:r>
            <a:r>
              <a:rPr lang="hr-HR" sz="3200" dirty="0" err="1">
                <a:cs typeface="Times New Roman"/>
              </a:rPr>
              <a:t>našimi</a:t>
            </a:r>
            <a:r>
              <a:rPr lang="hr-HR" sz="3200" dirty="0">
                <a:cs typeface="Times New Roman"/>
              </a:rPr>
              <a:t> i ne </a:t>
            </a:r>
            <a:r>
              <a:rPr lang="hr-HR" sz="3200" dirty="0" err="1">
                <a:cs typeface="Times New Roman"/>
              </a:rPr>
              <a:t>vavedi</a:t>
            </a:r>
            <a:r>
              <a:rPr lang="hr-HR" sz="3200" dirty="0">
                <a:cs typeface="Times New Roman"/>
              </a:rPr>
              <a:t> nas v napast na izbavi nas</a:t>
            </a:r>
            <a:r>
              <a:rPr lang="hr-HR" sz="3200" dirty="0"/>
              <a:t> </a:t>
            </a:r>
            <a:r>
              <a:rPr lang="hr-HR" sz="3200" dirty="0">
                <a:cs typeface="Times New Roman"/>
              </a:rPr>
              <a:t>i od neprijazni.  Amen.</a:t>
            </a:r>
            <a:r>
              <a:rPr lang="en-GB" sz="3600" dirty="0"/>
              <a:t> </a:t>
            </a:r>
          </a:p>
        </p:txBody>
      </p:sp>
      <p:sp>
        <p:nvSpPr>
          <p:cNvPr id="2074" name="Text Box 26"/>
          <p:cNvSpPr txBox="1">
            <a:spLocks noChangeArrowheads="1"/>
          </p:cNvSpPr>
          <p:nvPr/>
        </p:nvSpPr>
        <p:spPr bwMode="auto">
          <a:xfrm>
            <a:off x="8934921" y="5029621"/>
            <a:ext cx="2209806" cy="646331"/>
          </a:xfrm>
          <a:prstGeom prst="rect">
            <a:avLst/>
          </a:prstGeom>
          <a:noFill/>
          <a:ln w="9525">
            <a:noFill/>
            <a:miter lim="800000"/>
            <a:headEnd/>
            <a:tailEnd/>
          </a:ln>
          <a:effectLst/>
        </p:spPr>
        <p:txBody>
          <a:bodyPr wrap="square" lIns="91440" tIns="45720" rIns="91440" bIns="45720" anchor="t">
            <a:spAutoFit/>
          </a:bodyPr>
          <a:lstStyle/>
          <a:p>
            <a:pPr>
              <a:spcBef>
                <a:spcPct val="50000"/>
              </a:spcBef>
            </a:pPr>
            <a:r>
              <a:rPr lang="hr-HR" i="1" dirty="0">
                <a:cs typeface="Times New Roman"/>
              </a:rPr>
              <a:t>molitva </a:t>
            </a:r>
            <a:r>
              <a:rPr lang="hr-HR" dirty="0">
                <a:cs typeface="Times New Roman"/>
              </a:rPr>
              <a:t>Oče naš </a:t>
            </a:r>
            <a:r>
              <a:rPr lang="hr-HR" i="1" dirty="0">
                <a:cs typeface="Times New Roman"/>
              </a:rPr>
              <a:t>na starohrvatskome</a:t>
            </a:r>
            <a:endParaRPr lang="hr-HR" i="1" dirty="0">
              <a:cs typeface="Calibri"/>
            </a:endParaRPr>
          </a:p>
        </p:txBody>
      </p:sp>
      <p:pic>
        <p:nvPicPr>
          <p:cNvPr id="5" name="Slika 4"/>
          <p:cNvPicPr>
            <a:picLocks noChangeAspect="1"/>
          </p:cNvPicPr>
          <p:nvPr/>
        </p:nvPicPr>
        <p:blipFill>
          <a:blip r:embed="rId3"/>
          <a:stretch>
            <a:fillRect/>
          </a:stretch>
        </p:blipFill>
        <p:spPr>
          <a:xfrm>
            <a:off x="623392" y="1268760"/>
            <a:ext cx="687429" cy="967237"/>
          </a:xfrm>
          <a:prstGeom prst="rect">
            <a:avLst/>
          </a:prstGeom>
        </p:spPr>
      </p:pic>
    </p:spTree>
    <p:extLst>
      <p:ext uri="{BB962C8B-B14F-4D97-AF65-F5344CB8AC3E}">
        <p14:creationId xmlns:p14="http://schemas.microsoft.com/office/powerpoint/2010/main" val="26391108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59BB6-E827-4250-BFFC-4CF172BB2D9D}"/>
              </a:ext>
            </a:extLst>
          </p:cNvPr>
          <p:cNvSpPr>
            <a:spLocks noGrp="1"/>
          </p:cNvSpPr>
          <p:nvPr>
            <p:ph type="title"/>
          </p:nvPr>
        </p:nvSpPr>
        <p:spPr/>
        <p:txBody>
          <a:bodyPr>
            <a:normAutofit/>
          </a:bodyPr>
          <a:lstStyle/>
          <a:p>
            <a:r>
              <a:rPr lang="en-US" sz="2800" b="1" dirty="0" err="1">
                <a:solidFill>
                  <a:schemeClr val="tx1"/>
                </a:solidFill>
                <a:latin typeface="Segoe UI Semilight"/>
                <a:cs typeface="Segoe UI Semilight"/>
              </a:rPr>
              <a:t>Literatura</a:t>
            </a:r>
            <a:r>
              <a:rPr lang="en-US" sz="2800" b="1" dirty="0">
                <a:solidFill>
                  <a:schemeClr val="tx1"/>
                </a:solidFill>
                <a:latin typeface="Segoe UI Semilight"/>
                <a:cs typeface="Segoe UI Semilight"/>
              </a:rPr>
              <a:t> </a:t>
            </a:r>
            <a:r>
              <a:rPr lang="en-US" sz="2800" b="1" dirty="0" err="1">
                <a:solidFill>
                  <a:schemeClr val="tx1"/>
                </a:solidFill>
                <a:latin typeface="Segoe UI Semilight"/>
                <a:cs typeface="Segoe UI Semilight"/>
              </a:rPr>
              <a:t>i</a:t>
            </a:r>
            <a:r>
              <a:rPr lang="en-US" sz="2800" b="1" dirty="0">
                <a:solidFill>
                  <a:schemeClr val="tx1"/>
                </a:solidFill>
                <a:latin typeface="Segoe UI Semilight"/>
                <a:cs typeface="Segoe UI Semilight"/>
              </a:rPr>
              <a:t> </a:t>
            </a:r>
            <a:r>
              <a:rPr lang="en-US" sz="2800" b="1" dirty="0" err="1">
                <a:solidFill>
                  <a:schemeClr val="tx1"/>
                </a:solidFill>
                <a:latin typeface="Segoe UI Semilight"/>
                <a:cs typeface="Segoe UI Semilight"/>
              </a:rPr>
              <a:t>izvori</a:t>
            </a:r>
            <a:r>
              <a:rPr lang="en-US" sz="2800" b="1" dirty="0">
                <a:solidFill>
                  <a:schemeClr val="tx1"/>
                </a:solidFill>
                <a:latin typeface="Segoe UI Semilight"/>
                <a:cs typeface="Segoe UI Semilight"/>
              </a:rPr>
              <a:t> </a:t>
            </a:r>
            <a:endParaRPr lang="en-US" sz="2800" dirty="0">
              <a:solidFill>
                <a:schemeClr val="tx1"/>
              </a:solidFill>
              <a:latin typeface="Segoe UI Semilight"/>
              <a:cs typeface="Segoe UI Semilight"/>
            </a:endParaRPr>
          </a:p>
        </p:txBody>
      </p:sp>
      <p:sp>
        <p:nvSpPr>
          <p:cNvPr id="3" name="Content Placeholder 2">
            <a:extLst>
              <a:ext uri="{FF2B5EF4-FFF2-40B4-BE49-F238E27FC236}">
                <a16:creationId xmlns:a16="http://schemas.microsoft.com/office/drawing/2014/main" id="{E64FB628-1F5C-433C-9463-BBEADC08F87A}"/>
              </a:ext>
            </a:extLst>
          </p:cNvPr>
          <p:cNvSpPr>
            <a:spLocks noGrp="1"/>
          </p:cNvSpPr>
          <p:nvPr>
            <p:ph idx="1"/>
          </p:nvPr>
        </p:nvSpPr>
        <p:spPr>
          <a:xfrm>
            <a:off x="887718" y="1628800"/>
            <a:ext cx="10541193" cy="4285862"/>
          </a:xfrm>
        </p:spPr>
        <p:txBody>
          <a:bodyPr vert="horz" lIns="91440" tIns="45720" rIns="91440" bIns="45720" rtlCol="0" anchor="t">
            <a:normAutofit fontScale="85000" lnSpcReduction="20000"/>
          </a:bodyPr>
          <a:lstStyle/>
          <a:p>
            <a:endParaRPr lang="en-US" dirty="0"/>
          </a:p>
          <a:p>
            <a:r>
              <a:rPr lang="en-US" sz="2600" dirty="0" err="1">
                <a:latin typeface="Segoe UI Semilight"/>
                <a:cs typeface="Segoe UI Semilight"/>
              </a:rPr>
              <a:t>Kurikulum</a:t>
            </a:r>
            <a:r>
              <a:rPr lang="en-US" sz="2600" dirty="0">
                <a:latin typeface="Segoe UI Semilight"/>
                <a:cs typeface="Segoe UI Semilight"/>
              </a:rPr>
              <a:t> </a:t>
            </a:r>
            <a:r>
              <a:rPr lang="en-US" sz="2600" dirty="0" err="1">
                <a:latin typeface="Segoe UI Semilight"/>
                <a:cs typeface="Segoe UI Semilight"/>
              </a:rPr>
              <a:t>nastavnog</a:t>
            </a:r>
            <a:r>
              <a:rPr lang="en-US" sz="2600" dirty="0">
                <a:latin typeface="Segoe UI Semilight"/>
                <a:cs typeface="Segoe UI Semilight"/>
              </a:rPr>
              <a:t> </a:t>
            </a:r>
            <a:r>
              <a:rPr lang="en-US" sz="2600" dirty="0" err="1">
                <a:latin typeface="Segoe UI Semilight"/>
                <a:cs typeface="Segoe UI Semilight"/>
              </a:rPr>
              <a:t>predmeta</a:t>
            </a:r>
            <a:r>
              <a:rPr lang="en-US" sz="2600" dirty="0">
                <a:latin typeface="Segoe UI Semilight"/>
                <a:cs typeface="Segoe UI Semilight"/>
              </a:rPr>
              <a:t> </a:t>
            </a:r>
            <a:r>
              <a:rPr lang="en-US" sz="2600" dirty="0" err="1">
                <a:latin typeface="Segoe UI Semilight"/>
                <a:cs typeface="Segoe UI Semilight"/>
              </a:rPr>
              <a:t>Katolički</a:t>
            </a:r>
            <a:r>
              <a:rPr lang="en-US" sz="2600" dirty="0">
                <a:latin typeface="Segoe UI Semilight"/>
                <a:cs typeface="Segoe UI Semilight"/>
              </a:rPr>
              <a:t> </a:t>
            </a:r>
            <a:r>
              <a:rPr lang="en-US" sz="2600" dirty="0" err="1">
                <a:latin typeface="Segoe UI Semilight"/>
                <a:cs typeface="Segoe UI Semilight"/>
              </a:rPr>
              <a:t>vjeronauk</a:t>
            </a:r>
            <a:r>
              <a:rPr lang="en-US" sz="2600" dirty="0">
                <a:latin typeface="Segoe UI Semilight"/>
                <a:cs typeface="Segoe UI Semilight"/>
              </a:rPr>
              <a:t> za </a:t>
            </a:r>
            <a:r>
              <a:rPr lang="en-US" sz="2600" dirty="0" err="1">
                <a:latin typeface="Segoe UI Semilight"/>
                <a:cs typeface="Segoe UI Semilight"/>
              </a:rPr>
              <a:t>osnovne</a:t>
            </a:r>
            <a:r>
              <a:rPr lang="en-US" sz="2600" dirty="0">
                <a:latin typeface="Segoe UI Semilight"/>
                <a:cs typeface="Segoe UI Semilight"/>
              </a:rPr>
              <a:t> </a:t>
            </a:r>
            <a:r>
              <a:rPr lang="en-US" sz="2600" dirty="0" err="1">
                <a:latin typeface="Segoe UI Semilight"/>
                <a:cs typeface="Segoe UI Semilight"/>
              </a:rPr>
              <a:t>škole</a:t>
            </a:r>
            <a:r>
              <a:rPr lang="en-US" sz="2600" dirty="0">
                <a:latin typeface="Segoe UI Semilight"/>
                <a:cs typeface="Segoe UI Semilight"/>
              </a:rPr>
              <a:t> </a:t>
            </a:r>
            <a:r>
              <a:rPr lang="en-US" sz="2600" dirty="0" err="1">
                <a:latin typeface="Segoe UI Semilight"/>
                <a:cs typeface="Segoe UI Semilight"/>
              </a:rPr>
              <a:t>i</a:t>
            </a:r>
            <a:r>
              <a:rPr lang="en-US" sz="2600" dirty="0">
                <a:latin typeface="Segoe UI Semilight"/>
                <a:cs typeface="Segoe UI Semilight"/>
              </a:rPr>
              <a:t> </a:t>
            </a:r>
            <a:r>
              <a:rPr lang="en-US" sz="2600" dirty="0" err="1">
                <a:latin typeface="Segoe UI Semilight"/>
                <a:cs typeface="Segoe UI Semilight"/>
              </a:rPr>
              <a:t>gimnazije</a:t>
            </a:r>
            <a:r>
              <a:rPr lang="en-US" sz="2600" dirty="0">
                <a:latin typeface="Segoe UI Semilight"/>
                <a:cs typeface="Segoe UI Semilight"/>
              </a:rPr>
              <a:t> u </a:t>
            </a:r>
            <a:r>
              <a:rPr lang="en-US" sz="2600" dirty="0" err="1">
                <a:latin typeface="Segoe UI Semilight"/>
                <a:cs typeface="Segoe UI Semilight"/>
              </a:rPr>
              <a:t>Republici</a:t>
            </a:r>
            <a:r>
              <a:rPr lang="en-US" sz="2600" dirty="0">
                <a:latin typeface="Segoe UI Semilight"/>
                <a:cs typeface="Segoe UI Semilight"/>
              </a:rPr>
              <a:t> Hrvatskoj, </a:t>
            </a:r>
            <a:r>
              <a:rPr lang="en-US" sz="2600" dirty="0">
                <a:latin typeface="Segoe UI Semilight"/>
                <a:cs typeface="Segoe UI Semilight"/>
                <a:hlinkClick r:id="rId2"/>
              </a:rPr>
              <a:t>https://narodne-novine.nn.hr/clanci/sluzbeni/2019_01_10_216.html</a:t>
            </a:r>
            <a:r>
              <a:rPr lang="en-US" sz="2600" dirty="0">
                <a:latin typeface="Segoe UI Semilight"/>
                <a:cs typeface="Segoe UI Semilight"/>
              </a:rPr>
              <a:t> (</a:t>
            </a:r>
            <a:r>
              <a:rPr lang="en-US" sz="2600" dirty="0" err="1">
                <a:latin typeface="Segoe UI Semilight"/>
                <a:cs typeface="Segoe UI Semilight"/>
              </a:rPr>
              <a:t>pristupljeno</a:t>
            </a:r>
            <a:r>
              <a:rPr lang="en-US" sz="2600" dirty="0">
                <a:latin typeface="Segoe UI Semilight"/>
                <a:cs typeface="Segoe UI Semilight"/>
              </a:rPr>
              <a:t> </a:t>
            </a:r>
            <a:r>
              <a:rPr lang="hr-HR" sz="2600" dirty="0">
                <a:latin typeface="Segoe UI Semilight"/>
                <a:cs typeface="Segoe UI Semilight"/>
              </a:rPr>
              <a:t>2</a:t>
            </a:r>
            <a:r>
              <a:rPr lang="en-US" sz="2600" dirty="0">
                <a:latin typeface="Segoe UI Semilight"/>
                <a:cs typeface="Segoe UI Semilight"/>
              </a:rPr>
              <a:t>6. </a:t>
            </a:r>
            <a:r>
              <a:rPr lang="en-US" sz="2600" dirty="0" err="1">
                <a:latin typeface="Segoe UI Semilight"/>
                <a:cs typeface="Segoe UI Semilight"/>
              </a:rPr>
              <a:t>listopada</a:t>
            </a:r>
            <a:r>
              <a:rPr lang="en-US" sz="2600" dirty="0">
                <a:latin typeface="Segoe UI Semilight"/>
                <a:cs typeface="Segoe UI Semilight"/>
              </a:rPr>
              <a:t> 202</a:t>
            </a:r>
            <a:r>
              <a:rPr lang="hr-HR" sz="2600" dirty="0">
                <a:latin typeface="Segoe UI Semilight"/>
                <a:cs typeface="Segoe UI Semilight"/>
              </a:rPr>
              <a:t>1</a:t>
            </a:r>
            <a:r>
              <a:rPr lang="en-US" sz="2600" dirty="0">
                <a:latin typeface="Segoe UI Semilight"/>
                <a:cs typeface="Segoe UI Semilight"/>
              </a:rPr>
              <a:t>.). </a:t>
            </a:r>
            <a:endParaRPr lang="en-US" sz="2600" dirty="0"/>
          </a:p>
          <a:p>
            <a:r>
              <a:rPr lang="en-US" sz="2600" dirty="0">
                <a:latin typeface="Segoe UI Semilight"/>
                <a:cs typeface="Segoe UI Semilight"/>
              </a:rPr>
              <a:t>•Biblija, </a:t>
            </a:r>
            <a:r>
              <a:rPr lang="en-US" sz="2600" dirty="0">
                <a:latin typeface="Segoe UI Semilight"/>
                <a:cs typeface="Segoe UI Semilight"/>
                <a:hlinkClick r:id="rId3"/>
              </a:rPr>
              <a:t>https://biblija.ks.hr/</a:t>
            </a:r>
            <a:r>
              <a:rPr lang="en-US" sz="2600" dirty="0">
                <a:latin typeface="Segoe UI Semilight"/>
                <a:cs typeface="Segoe UI Semilight"/>
              </a:rPr>
              <a:t> (pristupljeno </a:t>
            </a:r>
            <a:r>
              <a:rPr lang="hr-HR" sz="2600" dirty="0">
                <a:latin typeface="Segoe UI Semilight"/>
                <a:cs typeface="Segoe UI Semilight"/>
              </a:rPr>
              <a:t>2</a:t>
            </a:r>
            <a:r>
              <a:rPr lang="en-US" sz="2600" dirty="0">
                <a:latin typeface="Segoe UI Semilight"/>
                <a:cs typeface="Segoe UI Semilight"/>
              </a:rPr>
              <a:t>6. listopada 202</a:t>
            </a:r>
            <a:r>
              <a:rPr lang="hr-HR" sz="2600" dirty="0">
                <a:latin typeface="Segoe UI Semilight"/>
                <a:cs typeface="Segoe UI Semilight"/>
              </a:rPr>
              <a:t>1</a:t>
            </a:r>
            <a:r>
              <a:rPr lang="en-US" sz="2600" dirty="0">
                <a:latin typeface="Segoe UI Semilight"/>
                <a:cs typeface="Segoe UI Semilight"/>
              </a:rPr>
              <a:t>.).</a:t>
            </a:r>
          </a:p>
          <a:p>
            <a:r>
              <a:rPr lang="en-US" sz="2600" dirty="0">
                <a:latin typeface="Segoe UI Semilight"/>
                <a:cs typeface="Segoe UI Semilight"/>
              </a:rPr>
              <a:t>•Periš, Josip i dr. 2021. </a:t>
            </a:r>
            <a:r>
              <a:rPr lang="en-US" sz="2600" i="1" dirty="0">
                <a:latin typeface="Segoe UI Semilight"/>
                <a:cs typeface="Segoe UI Semilight"/>
              </a:rPr>
              <a:t>Ukorak s Isusom, udžbenik za </a:t>
            </a:r>
            <a:r>
              <a:rPr lang="en-US" sz="2600" i="1" dirty="0" err="1">
                <a:latin typeface="Segoe UI Semilight"/>
                <a:cs typeface="Segoe UI Semilight"/>
              </a:rPr>
              <a:t>katolički</a:t>
            </a:r>
            <a:r>
              <a:rPr lang="en-US" sz="2600" i="1" dirty="0">
                <a:latin typeface="Segoe UI Semilight"/>
                <a:cs typeface="Segoe UI Semilight"/>
              </a:rPr>
              <a:t> </a:t>
            </a:r>
            <a:r>
              <a:rPr lang="en-US" sz="2600" i="1" dirty="0" err="1">
                <a:latin typeface="Segoe UI Semilight"/>
                <a:cs typeface="Segoe UI Semilight"/>
              </a:rPr>
              <a:t>vjeronauk</a:t>
            </a:r>
            <a:r>
              <a:rPr lang="en-US" sz="2600" i="1" dirty="0">
                <a:latin typeface="Segoe UI Semilight"/>
                <a:cs typeface="Segoe UI Semilight"/>
              </a:rPr>
              <a:t> </a:t>
            </a:r>
            <a:r>
              <a:rPr lang="en-US" sz="2600" i="1" dirty="0" err="1">
                <a:latin typeface="Segoe UI Semilight"/>
                <a:cs typeface="Segoe UI Semilight"/>
              </a:rPr>
              <a:t>osmoga</a:t>
            </a:r>
            <a:r>
              <a:rPr lang="en-US" sz="2600" i="1" dirty="0">
                <a:latin typeface="Segoe UI Semilight"/>
                <a:cs typeface="Segoe UI Semilight"/>
              </a:rPr>
              <a:t> </a:t>
            </a:r>
            <a:r>
              <a:rPr lang="en-US" sz="2600" i="1" dirty="0" err="1">
                <a:latin typeface="Segoe UI Semilight"/>
                <a:cs typeface="Segoe UI Semilight"/>
              </a:rPr>
              <a:t>razreda</a:t>
            </a:r>
            <a:r>
              <a:rPr lang="en-US" sz="2600" i="1" dirty="0">
                <a:latin typeface="Segoe UI Semilight"/>
                <a:cs typeface="Segoe UI Semilight"/>
              </a:rPr>
              <a:t> </a:t>
            </a:r>
            <a:r>
              <a:rPr lang="en-US" sz="2600" i="1" dirty="0" err="1">
                <a:latin typeface="Segoe UI Semilight"/>
                <a:cs typeface="Segoe UI Semilight"/>
              </a:rPr>
              <a:t>osnovne</a:t>
            </a:r>
            <a:r>
              <a:rPr lang="en-US" sz="2600" i="1" dirty="0">
                <a:latin typeface="Segoe UI Semilight"/>
                <a:cs typeface="Segoe UI Semilight"/>
              </a:rPr>
              <a:t> </a:t>
            </a:r>
            <a:r>
              <a:rPr lang="en-US" sz="2600" i="1" dirty="0" err="1">
                <a:latin typeface="Segoe UI Semilight"/>
                <a:cs typeface="Segoe UI Semilight"/>
              </a:rPr>
              <a:t>škole</a:t>
            </a:r>
            <a:r>
              <a:rPr lang="en-US" sz="2600" i="1" dirty="0">
                <a:latin typeface="Segoe UI Semilight"/>
                <a:cs typeface="Segoe UI Semilight"/>
              </a:rPr>
              <a:t>,</a:t>
            </a:r>
            <a:r>
              <a:rPr lang="en-US" sz="2600" dirty="0">
                <a:latin typeface="Segoe UI Semilight"/>
                <a:cs typeface="Segoe UI Semilight"/>
              </a:rPr>
              <a:t> </a:t>
            </a:r>
            <a:r>
              <a:rPr lang="en-US" sz="2600" dirty="0" err="1">
                <a:latin typeface="Segoe UI Semilight"/>
                <a:cs typeface="Segoe UI Semilight"/>
              </a:rPr>
              <a:t>Kršćanska</a:t>
            </a:r>
            <a:r>
              <a:rPr lang="en-US" sz="2600" dirty="0">
                <a:latin typeface="Segoe UI Semilight"/>
                <a:cs typeface="Segoe UI Semilight"/>
              </a:rPr>
              <a:t> </a:t>
            </a:r>
            <a:r>
              <a:rPr lang="en-US" sz="2600" dirty="0" err="1">
                <a:latin typeface="Segoe UI Semilight"/>
                <a:cs typeface="Segoe UI Semilight"/>
              </a:rPr>
              <a:t>sadašnjost</a:t>
            </a:r>
            <a:r>
              <a:rPr lang="en-US" sz="2600" dirty="0">
                <a:latin typeface="Segoe UI Semilight"/>
                <a:cs typeface="Segoe UI Semilight"/>
              </a:rPr>
              <a:t>, Zagreb.</a:t>
            </a:r>
          </a:p>
          <a:p>
            <a:r>
              <a:rPr lang="en-US" sz="2600" dirty="0">
                <a:latin typeface="Segoe UI Semilight"/>
                <a:cs typeface="Segoe UI Semilight"/>
              </a:rPr>
              <a:t>Pixabay.com</a:t>
            </a:r>
            <a:endParaRPr lang="en-US" sz="3800" dirty="0"/>
          </a:p>
          <a:p>
            <a:r>
              <a:rPr lang="en-US" sz="2600" dirty="0"/>
              <a:t>Qumran2.net</a:t>
            </a:r>
          </a:p>
          <a:p>
            <a:r>
              <a:rPr lang="en-US" sz="2600" dirty="0"/>
              <a:t>Creazilla.com</a:t>
            </a:r>
            <a:endParaRPr lang="en-US" sz="3800" dirty="0"/>
          </a:p>
          <a:p>
            <a:r>
              <a:rPr lang="en-US" sz="2600" dirty="0">
                <a:latin typeface="Segoe UI Semilight"/>
                <a:cs typeface="Segoe UI Semilight"/>
              </a:rPr>
              <a:t>Wikimedia Commons</a:t>
            </a:r>
            <a:endParaRPr lang="en-US" sz="3800" dirty="0">
              <a:latin typeface="Segoe UI Semilight"/>
              <a:cs typeface="Segoe UI Semilight"/>
            </a:endParaRPr>
          </a:p>
          <a:p>
            <a:r>
              <a:rPr lang="en-US" sz="2600" dirty="0">
                <a:latin typeface="Segoe UI Semilight"/>
                <a:cs typeface="Segoe UI Semilight"/>
              </a:rPr>
              <a:t>Pixy.org</a:t>
            </a:r>
            <a:endParaRPr lang="en-US" sz="3800" dirty="0">
              <a:latin typeface="Segoe UI Semilight"/>
              <a:cs typeface="Segoe UI Semilight"/>
            </a:endParaRPr>
          </a:p>
        </p:txBody>
      </p:sp>
    </p:spTree>
    <p:extLst>
      <p:ext uri="{BB962C8B-B14F-4D97-AF65-F5344CB8AC3E}">
        <p14:creationId xmlns:p14="http://schemas.microsoft.com/office/powerpoint/2010/main" val="3424237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4885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80753FA-6A7A-43D0-8942-288673C78850}"/>
              </a:ext>
            </a:extLst>
          </p:cNvPr>
          <p:cNvSpPr txBox="1"/>
          <p:nvPr/>
        </p:nvSpPr>
        <p:spPr>
          <a:xfrm>
            <a:off x="732332" y="4633503"/>
            <a:ext cx="4243589" cy="206826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200" b="1" dirty="0"/>
              <a:t>bilježnica i pribor za pisanje</a:t>
            </a:r>
            <a:endParaRPr lang="en-US" sz="2200" b="1" dirty="0">
              <a:cs typeface="Calibri"/>
            </a:endParaRPr>
          </a:p>
        </p:txBody>
      </p:sp>
      <p:pic>
        <p:nvPicPr>
          <p:cNvPr id="2" name="Picture 3">
            <a:extLst>
              <a:ext uri="{FF2B5EF4-FFF2-40B4-BE49-F238E27FC236}">
                <a16:creationId xmlns:a16="http://schemas.microsoft.com/office/drawing/2014/main" id="{6947AE47-B1AE-466E-B739-2DE07E4E67B0}"/>
              </a:ext>
            </a:extLst>
          </p:cNvPr>
          <p:cNvPicPr>
            <a:picLocks noChangeAspect="1"/>
          </p:cNvPicPr>
          <p:nvPr/>
        </p:nvPicPr>
        <p:blipFill rotWithShape="1">
          <a:blip r:embed="rId3"/>
          <a:srcRect l="-3692" t="41176" r="39845"/>
          <a:stretch/>
        </p:blipFill>
        <p:spPr>
          <a:xfrm>
            <a:off x="3621095" y="1340768"/>
            <a:ext cx="8491966" cy="440105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4" name="Title 3">
            <a:extLst>
              <a:ext uri="{FF2B5EF4-FFF2-40B4-BE49-F238E27FC236}">
                <a16:creationId xmlns:a16="http://schemas.microsoft.com/office/drawing/2014/main" id="{C8BA1E5E-C0A3-49CA-9DE7-F62CA40FED4B}"/>
              </a:ext>
            </a:extLst>
          </p:cNvPr>
          <p:cNvSpPr txBox="1">
            <a:spLocks/>
          </p:cNvSpPr>
          <p:nvPr/>
        </p:nvSpPr>
        <p:spPr>
          <a:xfrm>
            <a:off x="3150104" y="949973"/>
            <a:ext cx="6264696" cy="10923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600" b="1" i="0" u="wavy" strike="noStrike" kern="1200" cap="none" spc="0" normalizeH="0" baseline="0" noProof="0" dirty="0">
              <a:ln>
                <a:noFill/>
              </a:ln>
              <a:solidFill>
                <a:srgbClr val="5B9BD5">
                  <a:lumMod val="50000"/>
                </a:srgbClr>
              </a:solidFill>
              <a:effectLst/>
              <a:uLnTx/>
              <a:uFill>
                <a:solidFill>
                  <a:srgbClr val="0000FF"/>
                </a:solidFill>
              </a:uFill>
              <a:latin typeface="Segoe UI Semilight" panose="020B0402040204020203" pitchFamily="34" charset="0"/>
              <a:ea typeface="+mj-ea"/>
              <a:cs typeface="Segoe UI Semilight" panose="020B0402040204020203" pitchFamily="34" charset="0"/>
            </a:endParaRPr>
          </a:p>
        </p:txBody>
      </p:sp>
      <p:sp>
        <p:nvSpPr>
          <p:cNvPr id="16" name="TekstniOkvir 15">
            <a:extLst>
              <a:ext uri="{FF2B5EF4-FFF2-40B4-BE49-F238E27FC236}">
                <a16:creationId xmlns:a16="http://schemas.microsoft.com/office/drawing/2014/main" id="{C282544B-6241-496F-8386-EB3E9DF2CD51}"/>
              </a:ext>
            </a:extLst>
          </p:cNvPr>
          <p:cNvSpPr txBox="1"/>
          <p:nvPr/>
        </p:nvSpPr>
        <p:spPr>
          <a:xfrm>
            <a:off x="8757189" y="5144418"/>
            <a:ext cx="2952328"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2800" dirty="0">
              <a:latin typeface="Segoe UI Semilight"/>
              <a:cs typeface="Segoe UI Semilight"/>
            </a:endParaRPr>
          </a:p>
        </p:txBody>
      </p:sp>
      <p:sp>
        <p:nvSpPr>
          <p:cNvPr id="24" name="TekstniOkvir 23">
            <a:extLst>
              <a:ext uri="{FF2B5EF4-FFF2-40B4-BE49-F238E27FC236}">
                <a16:creationId xmlns:a16="http://schemas.microsoft.com/office/drawing/2014/main" id="{A46B06B7-E071-410F-939B-F24279DE98DD}"/>
              </a:ext>
            </a:extLst>
          </p:cNvPr>
          <p:cNvSpPr txBox="1"/>
          <p:nvPr/>
        </p:nvSpPr>
        <p:spPr>
          <a:xfrm>
            <a:off x="8757189" y="4221088"/>
            <a:ext cx="1723282"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2800" b="0" i="0" u="none" strike="noStrike" kern="1200" cap="none" spc="0" normalizeH="0" baseline="0" noProof="0" dirty="0">
              <a:ln>
                <a:noFill/>
              </a:ln>
              <a:solidFill>
                <a:prstClr val="black"/>
              </a:solidFill>
              <a:effectLst/>
              <a:uLnTx/>
              <a:uFillTx/>
              <a:latin typeface="Segoe UI Semilight" panose="020B0402040204020203" pitchFamily="34" charset="0"/>
              <a:cs typeface="Segoe UI Semilight" panose="020B0402040204020203" pitchFamily="34" charset="0"/>
            </a:endParaRPr>
          </a:p>
        </p:txBody>
      </p:sp>
      <p:sp>
        <p:nvSpPr>
          <p:cNvPr id="25" name="TekstniOkvir 24">
            <a:extLst>
              <a:ext uri="{FF2B5EF4-FFF2-40B4-BE49-F238E27FC236}">
                <a16:creationId xmlns:a16="http://schemas.microsoft.com/office/drawing/2014/main" id="{DCDF2452-3E05-4670-B81B-AD14058785D3}"/>
              </a:ext>
            </a:extLst>
          </p:cNvPr>
          <p:cNvSpPr txBox="1"/>
          <p:nvPr/>
        </p:nvSpPr>
        <p:spPr>
          <a:xfrm>
            <a:off x="8768391" y="1091423"/>
            <a:ext cx="3424161" cy="523220"/>
          </a:xfrm>
          <a:prstGeom prst="rect">
            <a:avLst/>
          </a:prstGeom>
          <a:noFill/>
        </p:spPr>
        <p:txBody>
          <a:bodyPr wrap="square" lIns="91440" tIns="45720" rIns="91440" bIns="45720" rtlCol="0" anchor="t">
            <a:spAutoFit/>
          </a:bodyPr>
          <a:lstStyle/>
          <a:p>
            <a:pPr>
              <a:defRPr/>
            </a:pPr>
            <a:endParaRPr lang="hr-HR" sz="2800" b="0" i="0" u="none" strike="noStrike" kern="1200" cap="none" spc="0" normalizeH="0" baseline="0" noProof="0" dirty="0">
              <a:ln>
                <a:noFill/>
              </a:ln>
              <a:effectLst/>
              <a:uLnTx/>
              <a:uFillTx/>
              <a:latin typeface="Segoe UI Semilight"/>
              <a:cs typeface="Segoe UI Semilight"/>
            </a:endParaRPr>
          </a:p>
        </p:txBody>
      </p:sp>
      <p:sp>
        <p:nvSpPr>
          <p:cNvPr id="37" name="TekstniOkvir 36">
            <a:extLst>
              <a:ext uri="{FF2B5EF4-FFF2-40B4-BE49-F238E27FC236}">
                <a16:creationId xmlns:a16="http://schemas.microsoft.com/office/drawing/2014/main" id="{A46B06B7-E071-410F-939B-F24279DE98DD}"/>
              </a:ext>
            </a:extLst>
          </p:cNvPr>
          <p:cNvSpPr txBox="1"/>
          <p:nvPr/>
        </p:nvSpPr>
        <p:spPr>
          <a:xfrm>
            <a:off x="8909589" y="3173241"/>
            <a:ext cx="185193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2800" b="0" i="0" u="none" strike="noStrike" kern="1200" cap="none" spc="0" normalizeH="0" baseline="0" noProof="0" dirty="0">
              <a:ln>
                <a:noFill/>
              </a:ln>
              <a:solidFill>
                <a:prstClr val="black"/>
              </a:solidFill>
              <a:effectLst/>
              <a:uLnTx/>
              <a:uFillTx/>
              <a:latin typeface="Segoe UI Semilight" panose="020B0402040204020203" pitchFamily="34" charset="0"/>
              <a:cs typeface="Segoe UI Semilight" panose="020B0402040204020203" pitchFamily="34" charset="0"/>
            </a:endParaRPr>
          </a:p>
        </p:txBody>
      </p:sp>
      <p:sp>
        <p:nvSpPr>
          <p:cNvPr id="41" name="TekstniOkvir 40">
            <a:extLst>
              <a:ext uri="{FF2B5EF4-FFF2-40B4-BE49-F238E27FC236}">
                <a16:creationId xmlns:a16="http://schemas.microsoft.com/office/drawing/2014/main" id="{A46B06B7-E071-410F-939B-F24279DE98DD}"/>
              </a:ext>
            </a:extLst>
          </p:cNvPr>
          <p:cNvSpPr txBox="1"/>
          <p:nvPr/>
        </p:nvSpPr>
        <p:spPr>
          <a:xfrm>
            <a:off x="8909589" y="2166723"/>
            <a:ext cx="1851931" cy="52322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hr-HR" sz="2800" b="0" i="0" u="none" strike="noStrike" kern="1200" cap="none" spc="0" normalizeH="0" baseline="0" noProof="0" dirty="0">
              <a:ln>
                <a:noFill/>
              </a:ln>
              <a:solidFill>
                <a:prstClr val="black"/>
              </a:solidFill>
              <a:effectLst/>
              <a:uLnTx/>
              <a:uFillTx/>
              <a:latin typeface="Segoe UI Semilight" panose="020B0402040204020203" pitchFamily="34" charset="0"/>
              <a:cs typeface="Segoe UI Semilight" panose="020B0402040204020203" pitchFamily="34" charset="0"/>
            </a:endParaRPr>
          </a:p>
        </p:txBody>
      </p:sp>
      <p:pic>
        <p:nvPicPr>
          <p:cNvPr id="5" name="Picture 5" descr="A picture containing text, indoor&#10;&#10;Description automatically generated">
            <a:extLst>
              <a:ext uri="{FF2B5EF4-FFF2-40B4-BE49-F238E27FC236}">
                <a16:creationId xmlns:a16="http://schemas.microsoft.com/office/drawing/2014/main" id="{19AB007A-EEE9-42E4-8188-03F3F63222FB}"/>
              </a:ext>
            </a:extLst>
          </p:cNvPr>
          <p:cNvPicPr>
            <a:picLocks noChangeAspect="1"/>
          </p:cNvPicPr>
          <p:nvPr/>
        </p:nvPicPr>
        <p:blipFill>
          <a:blip r:embed="rId4"/>
          <a:stretch>
            <a:fillRect/>
          </a:stretch>
        </p:blipFill>
        <p:spPr>
          <a:xfrm>
            <a:off x="1775520" y="3110673"/>
            <a:ext cx="1581150" cy="1171575"/>
          </a:xfrm>
          <a:prstGeom prst="rect">
            <a:avLst/>
          </a:prstGeom>
        </p:spPr>
      </p:pic>
      <p:sp>
        <p:nvSpPr>
          <p:cNvPr id="10" name="Title 1">
            <a:extLst>
              <a:ext uri="{FF2B5EF4-FFF2-40B4-BE49-F238E27FC236}">
                <a16:creationId xmlns:a16="http://schemas.microsoft.com/office/drawing/2014/main" id="{E0C18EEB-6530-4C0C-8C5C-CBC6143D62DE}"/>
              </a:ext>
            </a:extLst>
          </p:cNvPr>
          <p:cNvSpPr>
            <a:spLocks noGrp="1"/>
          </p:cNvSpPr>
          <p:nvPr>
            <p:ph type="title"/>
          </p:nvPr>
        </p:nvSpPr>
        <p:spPr>
          <a:xfrm>
            <a:off x="3597293" y="486612"/>
            <a:ext cx="6081932" cy="926722"/>
          </a:xfrm>
          <a:solidFill>
            <a:schemeClr val="accent4">
              <a:lumMod val="20000"/>
              <a:lumOff val="80000"/>
            </a:schemeClr>
          </a:solidFill>
        </p:spPr>
        <p:txBody>
          <a:bodyPr vert="horz" lIns="91440" tIns="45720" rIns="91440" bIns="45720" rtlCol="0" anchor="b">
            <a:normAutofit/>
          </a:bodyPr>
          <a:lstStyle/>
          <a:p>
            <a:r>
              <a:rPr lang="en-US" sz="4800" b="1" dirty="0">
                <a:solidFill>
                  <a:schemeClr val="tx1"/>
                </a:solidFill>
                <a:latin typeface="+mj-lt"/>
                <a:cs typeface="+mj-cs"/>
              </a:rPr>
              <a:t>Pripremite se za rad</a:t>
            </a:r>
          </a:p>
        </p:txBody>
      </p:sp>
    </p:spTree>
    <p:extLst>
      <p:ext uri="{BB962C8B-B14F-4D97-AF65-F5344CB8AC3E}">
        <p14:creationId xmlns:p14="http://schemas.microsoft.com/office/powerpoint/2010/main" val="4101958368"/>
      </p:ext>
    </p:extLst>
  </p:cSld>
  <p:clrMapOvr>
    <a:masterClrMapping/>
  </p:clrMapOvr>
  <mc:AlternateContent xmlns:mc="http://schemas.openxmlformats.org/markup-compatibility/2006" xmlns:p14="http://schemas.microsoft.com/office/powerpoint/2010/main">
    <mc:Choice Requires="p14">
      <p:transition spd="slow" p14:dur="2000" advTm="26571"/>
    </mc:Choice>
    <mc:Fallback xmlns="">
      <p:transition spd="slow" advTm="26571"/>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Slika na kojoj se prikazuje tekst, silueta&#10;&#10;Opis je automatski generiran">
            <a:extLst>
              <a:ext uri="{FF2B5EF4-FFF2-40B4-BE49-F238E27FC236}">
                <a16:creationId xmlns:a16="http://schemas.microsoft.com/office/drawing/2014/main" id="{F4931B10-028A-4C53-A1C9-332721C5E886}"/>
              </a:ext>
            </a:extLst>
          </p:cNvPr>
          <p:cNvPicPr>
            <a:picLocks noChangeAspect="1"/>
          </p:cNvPicPr>
          <p:nvPr/>
        </p:nvPicPr>
        <p:blipFill>
          <a:blip r:embed="rId2" cstate="email">
            <a:grayscl/>
            <a:extLst>
              <a:ext uri="{28A0092B-C50C-407E-A947-70E740481C1C}">
                <a14:useLocalDpi xmlns:a14="http://schemas.microsoft.com/office/drawing/2010/main" val="0"/>
              </a:ext>
            </a:extLst>
          </a:blip>
          <a:stretch>
            <a:fillRect/>
          </a:stretch>
        </p:blipFill>
        <p:spPr>
          <a:xfrm>
            <a:off x="663715" y="52277"/>
            <a:ext cx="11521280" cy="6165304"/>
          </a:xfrm>
          <a:prstGeom prst="rect">
            <a:avLst/>
          </a:prstGeom>
        </p:spPr>
      </p:pic>
      <p:pic>
        <p:nvPicPr>
          <p:cNvPr id="4" name="Slika 3"/>
          <p:cNvPicPr>
            <a:picLocks noChangeAspect="1"/>
          </p:cNvPicPr>
          <p:nvPr/>
        </p:nvPicPr>
        <p:blipFill>
          <a:blip r:embed="rId3"/>
          <a:stretch>
            <a:fillRect/>
          </a:stretch>
        </p:blipFill>
        <p:spPr>
          <a:xfrm>
            <a:off x="9781381" y="4810023"/>
            <a:ext cx="687429" cy="967237"/>
          </a:xfrm>
          <a:prstGeom prst="rect">
            <a:avLst/>
          </a:prstGeom>
        </p:spPr>
      </p:pic>
      <p:sp>
        <p:nvSpPr>
          <p:cNvPr id="8" name="Pravokutnik 7"/>
          <p:cNvSpPr/>
          <p:nvPr/>
        </p:nvSpPr>
        <p:spPr>
          <a:xfrm>
            <a:off x="1775520" y="1022812"/>
            <a:ext cx="8856984" cy="4224233"/>
          </a:xfrm>
          <a:prstGeom prst="rect">
            <a:avLst/>
          </a:prstGeom>
        </p:spPr>
        <p:txBody>
          <a:bodyPr wrap="square">
            <a:spAutoFit/>
          </a:bodyPr>
          <a:lstStyle/>
          <a:p>
            <a:pPr algn="ctr">
              <a:lnSpc>
                <a:spcPct val="150000"/>
              </a:lnSpc>
            </a:pPr>
            <a:r>
              <a:rPr lang="hr-HR" sz="2400" b="1" dirty="0"/>
              <a:t>Čvrsto vjerujem u Boga Oca i Sina i Duha Svetoga.</a:t>
            </a:r>
            <a:br>
              <a:rPr lang="hr-HR" sz="2400" b="1" dirty="0"/>
            </a:br>
            <a:r>
              <a:rPr lang="hr-HR" sz="2400" b="1" dirty="0"/>
              <a:t>Životom želim potvrditi svoj krsni savez s Bogom</a:t>
            </a:r>
            <a:br>
              <a:rPr lang="hr-HR" sz="2400" b="1" dirty="0"/>
            </a:br>
            <a:r>
              <a:rPr lang="hr-HR" sz="2400" b="1" dirty="0"/>
              <a:t>i tako obnoviti sveti pradjedovski zavjet</a:t>
            </a:r>
            <a:br>
              <a:rPr lang="hr-HR" sz="2400" b="1" dirty="0"/>
            </a:br>
            <a:r>
              <a:rPr lang="hr-HR" sz="2400" b="1" dirty="0"/>
              <a:t>vjere u Isusa Krista i vjernosti Katoličkoj Crkvi.</a:t>
            </a:r>
            <a:br>
              <a:rPr lang="hr-HR" sz="2400" b="1" dirty="0"/>
            </a:br>
            <a:r>
              <a:rPr lang="hr-HR" sz="2400" b="1" dirty="0"/>
              <a:t>Svoju odluku polažem u Bezgrešno Srce Presvete Bogorodice Marije.</a:t>
            </a:r>
            <a:br>
              <a:rPr lang="hr-HR" sz="2400" b="1" dirty="0"/>
            </a:br>
            <a:r>
              <a:rPr lang="hr-HR" sz="2400" b="1" dirty="0"/>
              <a:t>Najvjernija odvjetnice, na braniku stoj,</a:t>
            </a:r>
            <a:br>
              <a:rPr lang="hr-HR" sz="2400" b="1" dirty="0"/>
            </a:br>
            <a:r>
              <a:rPr lang="hr-HR" sz="2400" b="1" dirty="0"/>
              <a:t>čuvaj našu svetu vjeru i hrvatski dom.</a:t>
            </a:r>
            <a:r>
              <a:rPr lang="hr-HR" sz="1100" b="1" dirty="0"/>
              <a:t/>
            </a:r>
            <a:br>
              <a:rPr lang="hr-HR" sz="1100" b="1" dirty="0"/>
            </a:br>
            <a:r>
              <a:rPr lang="hr-HR" sz="1100" b="1" dirty="0"/>
              <a:t>                                                                                                                Amen.</a:t>
            </a:r>
          </a:p>
        </p:txBody>
      </p:sp>
    </p:spTree>
    <p:extLst>
      <p:ext uri="{BB962C8B-B14F-4D97-AF65-F5344CB8AC3E}">
        <p14:creationId xmlns:p14="http://schemas.microsoft.com/office/powerpoint/2010/main" val="12081038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887718" y="188640"/>
            <a:ext cx="10515600" cy="1665825"/>
          </a:xfrm>
          <a:prstGeom prst="wedgeEllipse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0000"/>
          </a:bodyPr>
          <a:lstStyle/>
          <a:p>
            <a:pPr algn="ctr"/>
            <a:r>
              <a:rPr lang="hr-HR" dirty="0">
                <a:solidFill>
                  <a:schemeClr val="tx1"/>
                </a:solidFill>
              </a:rPr>
              <a:t>Koje osjećaje budi u vama ova slika?</a:t>
            </a:r>
          </a:p>
        </p:txBody>
      </p:sp>
      <p:pic>
        <p:nvPicPr>
          <p:cNvPr id="4" name="Rezervirano mjesto sadržaja 3" descr="D kao domoljublje — Sa stavom — Libela"/>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9942" y="2162448"/>
            <a:ext cx="5314950" cy="3600450"/>
          </a:xfrm>
        </p:spPr>
      </p:pic>
    </p:spTree>
    <p:extLst>
      <p:ext uri="{BB962C8B-B14F-4D97-AF65-F5344CB8AC3E}">
        <p14:creationId xmlns:p14="http://schemas.microsoft.com/office/powerpoint/2010/main" val="257924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6950BFC3-D8DA-4A85-94F7-54DA5524770B}">
      <p188:commentRel xmlns:p188="http://schemas.microsoft.com/office/powerpoint/2018/8/main" xmlns=""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avokutnik 8"/>
          <p:cNvSpPr/>
          <p:nvPr/>
        </p:nvSpPr>
        <p:spPr>
          <a:xfrm>
            <a:off x="4511824" y="2852936"/>
            <a:ext cx="2654894" cy="584775"/>
          </a:xfrm>
          <a:prstGeom prst="rect">
            <a:avLst/>
          </a:prstGeom>
        </p:spPr>
        <p:txBody>
          <a:bodyPr wrap="none">
            <a:spAutoFit/>
          </a:bodyPr>
          <a:lstStyle/>
          <a:p>
            <a:pPr algn="ctr"/>
            <a:r>
              <a:rPr lang="hr-HR" sz="3200" dirty="0"/>
              <a:t>Biti ponosan….</a:t>
            </a:r>
          </a:p>
        </p:txBody>
      </p:sp>
      <p:sp>
        <p:nvSpPr>
          <p:cNvPr id="10" name="Pravokutnik 9"/>
          <p:cNvSpPr/>
          <p:nvPr/>
        </p:nvSpPr>
        <p:spPr>
          <a:xfrm>
            <a:off x="1016257" y="1574486"/>
            <a:ext cx="2313197" cy="523220"/>
          </a:xfrm>
          <a:prstGeom prst="rect">
            <a:avLst/>
          </a:prstGeom>
        </p:spPr>
        <p:txBody>
          <a:bodyPr wrap="none">
            <a:spAutoFit/>
          </a:bodyPr>
          <a:lstStyle/>
          <a:p>
            <a:pPr algn="ctr"/>
            <a:r>
              <a:rPr lang="hr-HR" sz="2800" dirty="0"/>
              <a:t>Bądź dumny….</a:t>
            </a:r>
          </a:p>
        </p:txBody>
      </p:sp>
      <p:sp>
        <p:nvSpPr>
          <p:cNvPr id="11" name="Pravokutnik 10"/>
          <p:cNvSpPr/>
          <p:nvPr/>
        </p:nvSpPr>
        <p:spPr>
          <a:xfrm>
            <a:off x="1874120" y="4504809"/>
            <a:ext cx="1855637" cy="523220"/>
          </a:xfrm>
          <a:prstGeom prst="rect">
            <a:avLst/>
          </a:prstGeom>
        </p:spPr>
        <p:txBody>
          <a:bodyPr wrap="none">
            <a:spAutoFit/>
          </a:bodyPr>
          <a:lstStyle/>
          <a:p>
            <a:pPr algn="ctr"/>
            <a:r>
              <a:rPr lang="hr-HR" sz="2800" dirty="0"/>
              <a:t>Be proud….</a:t>
            </a:r>
          </a:p>
        </p:txBody>
      </p:sp>
      <p:sp>
        <p:nvSpPr>
          <p:cNvPr id="12" name="Pravokutnik 11"/>
          <p:cNvSpPr/>
          <p:nvPr/>
        </p:nvSpPr>
        <p:spPr>
          <a:xfrm>
            <a:off x="7820236" y="1692496"/>
            <a:ext cx="1983236" cy="523220"/>
          </a:xfrm>
          <a:prstGeom prst="rect">
            <a:avLst/>
          </a:prstGeom>
        </p:spPr>
        <p:txBody>
          <a:bodyPr wrap="none">
            <a:spAutoFit/>
          </a:bodyPr>
          <a:lstStyle/>
          <a:p>
            <a:pPr algn="ctr"/>
            <a:r>
              <a:rPr lang="he-IL" sz="2800" dirty="0"/>
              <a:t>להיות גאה….</a:t>
            </a:r>
            <a:endParaRPr lang="hr-HR" sz="2800" dirty="0"/>
          </a:p>
        </p:txBody>
      </p:sp>
      <p:sp>
        <p:nvSpPr>
          <p:cNvPr id="13" name="Pravokutnik 12"/>
          <p:cNvSpPr/>
          <p:nvPr/>
        </p:nvSpPr>
        <p:spPr>
          <a:xfrm>
            <a:off x="8306634" y="4196624"/>
            <a:ext cx="2450351" cy="523220"/>
          </a:xfrm>
          <a:prstGeom prst="rect">
            <a:avLst/>
          </a:prstGeom>
        </p:spPr>
        <p:txBody>
          <a:bodyPr wrap="none">
            <a:spAutoFit/>
          </a:bodyPr>
          <a:lstStyle/>
          <a:p>
            <a:pPr algn="ctr"/>
            <a:r>
              <a:rPr lang="hr-HR" sz="2800" dirty="0"/>
              <a:t>Sii orgoglioso….</a:t>
            </a:r>
          </a:p>
        </p:txBody>
      </p:sp>
      <p:sp>
        <p:nvSpPr>
          <p:cNvPr id="14" name="Pravokutnik 13"/>
          <p:cNvSpPr/>
          <p:nvPr/>
        </p:nvSpPr>
        <p:spPr>
          <a:xfrm>
            <a:off x="6744072" y="4941168"/>
            <a:ext cx="1522020" cy="523220"/>
          </a:xfrm>
          <a:prstGeom prst="rect">
            <a:avLst/>
          </a:prstGeom>
        </p:spPr>
        <p:txBody>
          <a:bodyPr wrap="none">
            <a:spAutoFit/>
          </a:bodyPr>
          <a:lstStyle/>
          <a:p>
            <a:r>
              <a:rPr lang="hr-HR" sz="2800" dirty="0"/>
              <a:t>stolz sein</a:t>
            </a:r>
          </a:p>
        </p:txBody>
      </p:sp>
      <p:pic>
        <p:nvPicPr>
          <p:cNvPr id="8" name="Slika 7"/>
          <p:cNvPicPr>
            <a:picLocks noChangeAspect="1"/>
          </p:cNvPicPr>
          <p:nvPr/>
        </p:nvPicPr>
        <p:blipFill rotWithShape="1">
          <a:blip r:embed="rId2"/>
          <a:srcRect r="73120" b="47471"/>
          <a:stretch/>
        </p:blipFill>
        <p:spPr>
          <a:xfrm rot="5400000">
            <a:off x="9824662" y="-987139"/>
            <a:ext cx="1925527" cy="2991095"/>
          </a:xfrm>
          <a:prstGeom prst="rect">
            <a:avLst/>
          </a:prstGeom>
        </p:spPr>
      </p:pic>
    </p:spTree>
    <p:extLst>
      <p:ext uri="{BB962C8B-B14F-4D97-AF65-F5344CB8AC3E}">
        <p14:creationId xmlns:p14="http://schemas.microsoft.com/office/powerpoint/2010/main" val="22261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2"/>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13">
                                            <p:txEl>
                                              <p:pRg st="0" end="0"/>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11">
                                            <p:txEl>
                                              <p:pRg st="0" end="0"/>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9"/>
                                        </p:tgtEl>
                                      </p:cBhvr>
                                      <p:by x="400000" y="40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hr-HR" dirty="0"/>
          </a:p>
        </p:txBody>
      </p:sp>
      <p:pic>
        <p:nvPicPr>
          <p:cNvPr id="7" name="Rezervirano mjesto sadržaja 6"/>
          <p:cNvPicPr>
            <a:picLocks noGrp="1" noChangeAspect="1"/>
          </p:cNvPicPr>
          <p:nvPr>
            <p:ph idx="1"/>
          </p:nvPr>
        </p:nvPicPr>
        <p:blipFill>
          <a:blip r:embed="rId3"/>
          <a:stretch>
            <a:fillRect/>
          </a:stretch>
        </p:blipFill>
        <p:spPr>
          <a:xfrm>
            <a:off x="4489287" y="980728"/>
            <a:ext cx="6886222" cy="3873500"/>
          </a:xfrm>
          <a:prstGeom prst="rect">
            <a:avLst/>
          </a:prstGeom>
          <a:ln>
            <a:noFill/>
          </a:ln>
          <a:effectLst>
            <a:softEdge rad="112500"/>
          </a:effectLst>
        </p:spPr>
      </p:pic>
      <p:sp>
        <p:nvSpPr>
          <p:cNvPr id="4" name="Elipsasti oblačić 3"/>
          <p:cNvSpPr/>
          <p:nvPr/>
        </p:nvSpPr>
        <p:spPr>
          <a:xfrm>
            <a:off x="695400" y="1191683"/>
            <a:ext cx="2634580" cy="2494756"/>
          </a:xfrm>
          <a:prstGeom prst="wedgeEllipseCallout">
            <a:avLst>
              <a:gd name="adj1" fmla="val -5507"/>
              <a:gd name="adj2" fmla="val -4628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hr-HR" sz="2800" b="1" dirty="0">
                <a:solidFill>
                  <a:schemeClr val="tx1"/>
                </a:solidFill>
              </a:rPr>
              <a:t>Što znamo o  prošlosti hrvatskog naroda?</a:t>
            </a:r>
          </a:p>
        </p:txBody>
      </p:sp>
      <p:sp>
        <p:nvSpPr>
          <p:cNvPr id="8" name="Pravokutnik 7"/>
          <p:cNvSpPr/>
          <p:nvPr/>
        </p:nvSpPr>
        <p:spPr>
          <a:xfrm>
            <a:off x="7680176" y="5013176"/>
            <a:ext cx="3051605" cy="461665"/>
          </a:xfrm>
          <a:prstGeom prst="rect">
            <a:avLst/>
          </a:prstGeom>
          <a:solidFill>
            <a:schemeClr val="accent2">
              <a:lumMod val="20000"/>
              <a:lumOff val="80000"/>
            </a:schemeClr>
          </a:solidFill>
        </p:spPr>
        <p:txBody>
          <a:bodyPr wrap="none" lIns="91440" tIns="45720" rIns="91440" bIns="45720" anchor="t">
            <a:spAutoFit/>
          </a:bodyPr>
          <a:lstStyle/>
          <a:p>
            <a:r>
              <a:rPr lang="hr-HR" sz="2400" b="1" dirty="0">
                <a:solidFill>
                  <a:srgbClr val="FF0000"/>
                </a:solidFill>
                <a:hlinkClick r:id="rId4"/>
              </a:rPr>
              <a:t>bit.ly/KRŠĆANSTVOHR</a:t>
            </a:r>
            <a:endParaRPr lang="hr-HR" sz="2400" b="1" dirty="0"/>
          </a:p>
        </p:txBody>
      </p:sp>
      <p:pic>
        <p:nvPicPr>
          <p:cNvPr id="9" name="Slika 8">
            <a:extLst>
              <a:ext uri="{FF2B5EF4-FFF2-40B4-BE49-F238E27FC236}">
                <a16:creationId xmlns:a16="http://schemas.microsoft.com/office/drawing/2014/main" id="{3D4A708F-DFCB-4E8E-A10F-DD4F5E831831}"/>
              </a:ext>
            </a:extLst>
          </p:cNvPr>
          <p:cNvPicPr>
            <a:picLocks noChangeAspect="1"/>
          </p:cNvPicPr>
          <p:nvPr/>
        </p:nvPicPr>
        <p:blipFill>
          <a:blip r:embed="rId5"/>
          <a:stretch>
            <a:fillRect/>
          </a:stretch>
        </p:blipFill>
        <p:spPr>
          <a:xfrm>
            <a:off x="10272464" y="5633789"/>
            <a:ext cx="951058" cy="951058"/>
          </a:xfrm>
          <a:prstGeom prst="rect">
            <a:avLst/>
          </a:prstGeom>
        </p:spPr>
      </p:pic>
      <p:sp>
        <p:nvSpPr>
          <p:cNvPr id="10" name="Elipsasti oblačić 9"/>
          <p:cNvSpPr/>
          <p:nvPr/>
        </p:nvSpPr>
        <p:spPr>
          <a:xfrm>
            <a:off x="3726955" y="4854228"/>
            <a:ext cx="2448272" cy="983341"/>
          </a:xfrm>
          <a:prstGeom prst="wedgeEllipseCallout">
            <a:avLst>
              <a:gd name="adj1" fmla="val 105790"/>
              <a:gd name="adj2" fmla="val -2000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Ponovite!</a:t>
            </a:r>
          </a:p>
        </p:txBody>
      </p:sp>
    </p:spTree>
    <p:extLst>
      <p:ext uri="{BB962C8B-B14F-4D97-AF65-F5344CB8AC3E}">
        <p14:creationId xmlns:p14="http://schemas.microsoft.com/office/powerpoint/2010/main" val="242164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Rezervirano mjesto sadržaja 3"/>
          <p:cNvGraphicFramePr>
            <a:graphicFrameLocks noGrp="1"/>
          </p:cNvGraphicFramePr>
          <p:nvPr>
            <p:ph idx="1"/>
            <p:extLst>
              <p:ext uri="{D42A27DB-BD31-4B8C-83A1-F6EECF244321}">
                <p14:modId xmlns:p14="http://schemas.microsoft.com/office/powerpoint/2010/main" val="1266800033"/>
              </p:ext>
            </p:extLst>
          </p:nvPr>
        </p:nvGraphicFramePr>
        <p:xfrm>
          <a:off x="623392" y="1268760"/>
          <a:ext cx="10541000" cy="387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lipsasti oblačić 5"/>
          <p:cNvSpPr/>
          <p:nvPr/>
        </p:nvSpPr>
        <p:spPr>
          <a:xfrm>
            <a:off x="535509" y="202876"/>
            <a:ext cx="3312368" cy="2128418"/>
          </a:xfrm>
          <a:prstGeom prst="wedgeEllipseCallout">
            <a:avLst>
              <a:gd name="adj1" fmla="val -47792"/>
              <a:gd name="adj2" fmla="val 453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hr-HR" sz="2400" dirty="0">
                <a:solidFill>
                  <a:schemeClr val="tx1"/>
                </a:solidFill>
              </a:rPr>
              <a:t>Svaki je narod ponosan na svoju sadašnjost, ali i na svoju povijest.</a:t>
            </a:r>
          </a:p>
        </p:txBody>
      </p:sp>
      <p:sp>
        <p:nvSpPr>
          <p:cNvPr id="7" name="Elipsasti oblačić 6"/>
          <p:cNvSpPr/>
          <p:nvPr/>
        </p:nvSpPr>
        <p:spPr>
          <a:xfrm>
            <a:off x="9984432" y="3711514"/>
            <a:ext cx="2088232" cy="1440160"/>
          </a:xfrm>
          <a:prstGeom prst="wedgeEllipseCallout">
            <a:avLst>
              <a:gd name="adj1" fmla="val 43032"/>
              <a:gd name="adj2" fmla="val -1213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800" b="1" dirty="0">
                <a:solidFill>
                  <a:schemeClr val="tx1"/>
                </a:solidFill>
              </a:rPr>
              <a:t>A mi Hrvati?</a:t>
            </a:r>
          </a:p>
        </p:txBody>
      </p:sp>
      <p:sp>
        <p:nvSpPr>
          <p:cNvPr id="2" name="TekstniOkvir 1"/>
          <p:cNvSpPr txBox="1"/>
          <p:nvPr/>
        </p:nvSpPr>
        <p:spPr>
          <a:xfrm>
            <a:off x="7187181" y="3426820"/>
            <a:ext cx="1888979" cy="569387"/>
          </a:xfrm>
          <a:prstGeom prst="rect">
            <a:avLst/>
          </a:prstGeom>
          <a:noFill/>
        </p:spPr>
        <p:txBody>
          <a:bodyPr wrap="none" rtlCol="0">
            <a:spAutoFit/>
          </a:bodyPr>
          <a:lstStyle/>
          <a:p>
            <a:r>
              <a:rPr lang="hr-HR" sz="3100" dirty="0"/>
              <a:t>budućnost</a:t>
            </a:r>
          </a:p>
        </p:txBody>
      </p:sp>
      <p:pic>
        <p:nvPicPr>
          <p:cNvPr id="8" name="Slika 7"/>
          <p:cNvPicPr>
            <a:picLocks noChangeAspect="1"/>
          </p:cNvPicPr>
          <p:nvPr/>
        </p:nvPicPr>
        <p:blipFill rotWithShape="1">
          <a:blip r:embed="rId7"/>
          <a:srcRect r="73120" b="47471"/>
          <a:stretch/>
        </p:blipFill>
        <p:spPr>
          <a:xfrm rot="5400000">
            <a:off x="9941152" y="-858948"/>
            <a:ext cx="1925527" cy="2991095"/>
          </a:xfrm>
          <a:prstGeom prst="rect">
            <a:avLst/>
          </a:prstGeom>
        </p:spPr>
      </p:pic>
    </p:spTree>
    <p:extLst>
      <p:ext uri="{BB962C8B-B14F-4D97-AF65-F5344CB8AC3E}">
        <p14:creationId xmlns:p14="http://schemas.microsoft.com/office/powerpoint/2010/main" val="2286680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39416" y="2276872"/>
            <a:ext cx="10515600" cy="1325563"/>
          </a:xfrm>
        </p:spPr>
        <p:txBody>
          <a:bodyPr>
            <a:noAutofit/>
          </a:bodyPr>
          <a:lstStyle/>
          <a:p>
            <a:pPr algn="ctr"/>
            <a:r>
              <a:rPr lang="hr-HR" sz="5400" b="1" dirty="0">
                <a:solidFill>
                  <a:schemeClr val="tx1"/>
                </a:solidFill>
                <a:latin typeface="Segoe UI Semilight"/>
                <a:cs typeface="Segoe UI Semilight"/>
              </a:rPr>
              <a:t>Pokrštenje Hrvata </a:t>
            </a:r>
            <a:br>
              <a:rPr lang="hr-HR" sz="5400" b="1" dirty="0">
                <a:solidFill>
                  <a:schemeClr val="tx1"/>
                </a:solidFill>
                <a:latin typeface="Segoe UI Semilight"/>
                <a:cs typeface="Segoe UI Semilight"/>
              </a:rPr>
            </a:br>
            <a:r>
              <a:rPr lang="hr-HR" sz="5400" b="1" dirty="0">
                <a:solidFill>
                  <a:schemeClr val="tx1"/>
                </a:solidFill>
                <a:latin typeface="Segoe UI Semilight"/>
                <a:cs typeface="Segoe UI Semilight"/>
              </a:rPr>
              <a:t>i ulazak u</a:t>
            </a:r>
            <a:br>
              <a:rPr lang="hr-HR" sz="5400" b="1" dirty="0">
                <a:solidFill>
                  <a:schemeClr val="tx1"/>
                </a:solidFill>
                <a:latin typeface="Segoe UI Semilight"/>
                <a:cs typeface="Segoe UI Semilight"/>
              </a:rPr>
            </a:br>
            <a:r>
              <a:rPr lang="hr-HR" sz="5400" b="1" dirty="0">
                <a:solidFill>
                  <a:schemeClr val="tx1"/>
                </a:solidFill>
                <a:latin typeface="Segoe UI Semilight"/>
                <a:cs typeface="Segoe UI Semilight"/>
              </a:rPr>
              <a:t>zajednicu kršćanskih naroda</a:t>
            </a:r>
            <a:endParaRPr lang="hr-HR" sz="5400" dirty="0">
              <a:solidFill>
                <a:schemeClr val="tx1"/>
              </a:solidFill>
            </a:endParaRPr>
          </a:p>
        </p:txBody>
      </p:sp>
      <p:pic>
        <p:nvPicPr>
          <p:cNvPr id="4" name="Slika 3">
            <a:extLst>
              <a:ext uri="{FF2B5EF4-FFF2-40B4-BE49-F238E27FC236}">
                <a16:creationId xmlns:a16="http://schemas.microsoft.com/office/drawing/2014/main" id="{3F759BEA-64BA-4180-8D2D-538AEF1C0DBA}"/>
              </a:ext>
            </a:extLst>
          </p:cNvPr>
          <p:cNvPicPr>
            <a:picLocks noChangeAspect="1"/>
          </p:cNvPicPr>
          <p:nvPr/>
        </p:nvPicPr>
        <p:blipFill>
          <a:blip r:embed="rId3"/>
          <a:stretch>
            <a:fillRect/>
          </a:stretch>
        </p:blipFill>
        <p:spPr>
          <a:xfrm>
            <a:off x="9984433" y="4486198"/>
            <a:ext cx="1512168" cy="1116009"/>
          </a:xfrm>
          <a:prstGeom prst="rect">
            <a:avLst/>
          </a:prstGeom>
        </p:spPr>
      </p:pic>
      <p:pic>
        <p:nvPicPr>
          <p:cNvPr id="7" name="Slika 6"/>
          <p:cNvPicPr>
            <a:picLocks noChangeAspect="1"/>
          </p:cNvPicPr>
          <p:nvPr/>
        </p:nvPicPr>
        <p:blipFill rotWithShape="1">
          <a:blip r:embed="rId4"/>
          <a:srcRect r="73120" b="47471"/>
          <a:stretch/>
        </p:blipFill>
        <p:spPr>
          <a:xfrm rot="5400000">
            <a:off x="9824662" y="-987139"/>
            <a:ext cx="1925527" cy="2991095"/>
          </a:xfrm>
          <a:prstGeom prst="rect">
            <a:avLst/>
          </a:prstGeom>
        </p:spPr>
      </p:pic>
    </p:spTree>
    <p:extLst>
      <p:ext uri="{BB962C8B-B14F-4D97-AF65-F5344CB8AC3E}">
        <p14:creationId xmlns:p14="http://schemas.microsoft.com/office/powerpoint/2010/main" val="17815622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A3891C16EBC954497611891DEC1DC56" ma:contentTypeVersion="15" ma:contentTypeDescription="Stvaranje novog dokumenta." ma:contentTypeScope="" ma:versionID="3051b20af622e1f0a523890df5445d5e">
  <xsd:schema xmlns:xsd="http://www.w3.org/2001/XMLSchema" xmlns:xs="http://www.w3.org/2001/XMLSchema" xmlns:p="http://schemas.microsoft.com/office/2006/metadata/properties" xmlns:ns2="77287f36-253e-4f39-8049-e7d9a660e0e1" xmlns:ns3="45811b88-38ba-4a4c-b8e3-1d86b5650eeb" targetNamespace="http://schemas.microsoft.com/office/2006/metadata/properties" ma:root="true" ma:fieldsID="794f1a52739213133bd5c701b90be140" ns2:_="" ns3:_="">
    <xsd:import namespace="77287f36-253e-4f39-8049-e7d9a660e0e1"/>
    <xsd:import namespace="45811b88-38ba-4a4c-b8e3-1d86b5650ee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287f36-253e-4f39-8049-e7d9a660e0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Oznake slika" ma:readOnly="false" ma:fieldId="{5cf76f15-5ced-4ddc-b409-7134ff3c332f}" ma:taxonomyMulti="true" ma:sspId="a0d909bf-645b-46a2-8bb9-ccdb7433476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5811b88-38ba-4a4c-b8e3-1d86b5650eeb" elementFormDefault="qualified">
    <xsd:import namespace="http://schemas.microsoft.com/office/2006/documentManagement/types"/>
    <xsd:import namespace="http://schemas.microsoft.com/office/infopath/2007/PartnerControls"/>
    <xsd:element name="SharedWithUsers" ma:index="16" nillable="true" ma:displayName="Zajednički se koristi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ji o zajedničkom korištenju" ma:internalName="SharedWithDetails" ma:readOnly="true">
      <xsd:simpleType>
        <xsd:restriction base="dms:Note">
          <xsd:maxLength value="255"/>
        </xsd:restriction>
      </xsd:simpleType>
    </xsd:element>
    <xsd:element name="TaxCatchAll" ma:index="21" nillable="true" ma:displayName="Taxonomy Catch All Column" ma:hidden="true" ma:list="{85942481-4a7a-4b83-84e8-28c60e5f0ebf}" ma:internalName="TaxCatchAll" ma:showField="CatchAllData" ma:web="45811b88-38ba-4a4c-b8e3-1d86b5650e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sadržaja"/>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5811b88-38ba-4a4c-b8e3-1d86b5650eeb" xsi:nil="true"/>
    <lcf76f155ced4ddcb4097134ff3c332f xmlns="77287f36-253e-4f39-8049-e7d9a660e0e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26E06C-3EB3-447B-A653-2B5F2C1F04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287f36-253e-4f39-8049-e7d9a660e0e1"/>
    <ds:schemaRef ds:uri="45811b88-38ba-4a4c-b8e3-1d86b5650e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9CE37B-1A29-4047-8CF4-334022DB6B84}">
  <ds:schemaRefs>
    <ds:schemaRef ds:uri="http://purl.org/dc/elements/1.1/"/>
    <ds:schemaRef ds:uri="http://schemas.microsoft.com/office/infopath/2007/PartnerControls"/>
    <ds:schemaRef ds:uri="http://purl.org/dc/terms/"/>
    <ds:schemaRef ds:uri="http://purl.org/dc/dcmitype/"/>
    <ds:schemaRef ds:uri="a9252736-ac65-4420-8b49-b263de019492"/>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45811b88-38ba-4a4c-b8e3-1d86b5650eeb"/>
    <ds:schemaRef ds:uri="77287f36-253e-4f39-8049-e7d9a660e0e1"/>
  </ds:schemaRefs>
</ds:datastoreItem>
</file>

<file path=customXml/itemProps3.xml><?xml version="1.0" encoding="utf-8"?>
<ds:datastoreItem xmlns:ds="http://schemas.openxmlformats.org/officeDocument/2006/customXml" ds:itemID="{64EF3B4E-465E-4910-BBFC-21BA53FE88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1522</Words>
  <Application>Microsoft Office PowerPoint</Application>
  <PresentationFormat>Široki zaslon</PresentationFormat>
  <Paragraphs>155</Paragraphs>
  <Slides>28</Slides>
  <Notes>20</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28</vt:i4>
      </vt:variant>
    </vt:vector>
  </HeadingPairs>
  <TitlesOfParts>
    <vt:vector size="36" baseType="lpstr">
      <vt:lpstr>Algerian</vt:lpstr>
      <vt:lpstr>Arial</vt:lpstr>
      <vt:lpstr>Calibri</vt:lpstr>
      <vt:lpstr>Calibri Light</vt:lpstr>
      <vt:lpstr>Segoe UI Semilight</vt:lpstr>
      <vt:lpstr>Times New Roman</vt:lpstr>
      <vt:lpstr>Wingdings</vt:lpstr>
      <vt:lpstr>Office Theme</vt:lpstr>
      <vt:lpstr>Katolički vjeronauk, 8. razred  Pokrštenje Hrvata i ulazak  u zajednicu kršćanskih naroda  </vt:lpstr>
      <vt:lpstr>Nakon ove lekcije moći ćete:</vt:lpstr>
      <vt:lpstr>Pripremite se za rad</vt:lpstr>
      <vt:lpstr>PowerPoint prezentacija</vt:lpstr>
      <vt:lpstr>Koje osjećaje budi u vama ova slika?</vt:lpstr>
      <vt:lpstr>PowerPoint prezentacija</vt:lpstr>
      <vt:lpstr>PowerPoint prezentacija</vt:lpstr>
      <vt:lpstr>PowerPoint prezentacija</vt:lpstr>
      <vt:lpstr>Pokrštenje Hrvata  i ulazak u zajednicu kršćanskih naroda</vt:lpstr>
      <vt:lpstr> Od stoljeća sedmog… </vt:lpstr>
      <vt:lpstr>PowerPoint prezentacija</vt:lpstr>
      <vt:lpstr>Car Heraklije početkom VII. st. pozvao je Hrvate u pomoć kad se borio protiv Avara.</vt:lpstr>
      <vt:lpstr>Perun Bjelobog Črnobog  duhovi ognjišta, vile, vještice, vukodlaci i vampiri</vt:lpstr>
      <vt:lpstr>PowerPoint prezentacija</vt:lpstr>
      <vt:lpstr>Krstili su se!!!</vt:lpstr>
      <vt:lpstr>PowerPoint prezentacija</vt:lpstr>
      <vt:lpstr>PowerPoint prezentacija</vt:lpstr>
      <vt:lpstr>PowerPoint prezentacija</vt:lpstr>
      <vt:lpstr>prevode Bibliju i crkvene knjige na narodni jezik </vt:lpstr>
      <vt:lpstr>PowerPoint prezentacija</vt:lpstr>
      <vt:lpstr>PowerPoint prezentacija</vt:lpstr>
      <vt:lpstr>PowerPoint prezentacija</vt:lpstr>
      <vt:lpstr>PowerPoint prezentacija</vt:lpstr>
      <vt:lpstr>PowerPoint prezentacija</vt:lpstr>
      <vt:lpstr>Za one koji mogu i žele više!</vt:lpstr>
      <vt:lpstr>PowerPoint prezentacija</vt:lpstr>
      <vt:lpstr>Literatura i izvori </vt:lpstr>
      <vt:lpstr>PowerPoint prezentacija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
  <cp:keywords/>
  <cp:lastModifiedBy/>
  <cp:revision>240</cp:revision>
  <dcterms:created xsi:type="dcterms:W3CDTF">2017-12-15T12:14:31Z</dcterms:created>
  <dcterms:modified xsi:type="dcterms:W3CDTF">2022-11-06T18:40:29Z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TC016745579991</vt:lpwstr>
  </property>
  <property fmtid="{D5CDD505-2E9C-101B-9397-08002B2CF9AE}" pid="3" name="ContentTypeId">
    <vt:lpwstr>0x0101004A3891C16EBC954497611891DEC1DC56</vt:lpwstr>
  </property>
  <property fmtid="{D5CDD505-2E9C-101B-9397-08002B2CF9AE}" pid="4" name="MediaServiceImageTags">
    <vt:lpwstr/>
  </property>
</Properties>
</file>