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</p:sldMasterIdLst>
  <p:notesMasterIdLst>
    <p:notesMasterId r:id="rId24"/>
  </p:notesMasterIdLst>
  <p:sldIdLst>
    <p:sldId id="263" r:id="rId4"/>
    <p:sldId id="256" r:id="rId5"/>
    <p:sldId id="265" r:id="rId6"/>
    <p:sldId id="269" r:id="rId7"/>
    <p:sldId id="266" r:id="rId8"/>
    <p:sldId id="267" r:id="rId9"/>
    <p:sldId id="264" r:id="rId10"/>
    <p:sldId id="268" r:id="rId11"/>
    <p:sldId id="257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60" r:id="rId20"/>
    <p:sldId id="261" r:id="rId21"/>
    <p:sldId id="262" r:id="rId22"/>
    <p:sldId id="277" r:id="rId23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6178" autoAdjust="0"/>
  </p:normalViewPr>
  <p:slideViewPr>
    <p:cSldViewPr snapToGrid="0">
      <p:cViewPr varScale="1">
        <p:scale>
          <a:sx n="52" d="100"/>
          <a:sy n="52" d="100"/>
        </p:scale>
        <p:origin x="12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9EA720-9ABA-4D7A-80FF-262A70B0413D}" type="datetimeFigureOut">
              <a:rPr lang="hr-HR" smtClean="0"/>
              <a:t>4.11.2021.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A9705A-08BB-498C-A5C8-006A731152FF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30107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9705A-08BB-498C-A5C8-006A731152FF}" type="slidenum">
              <a:rPr lang="hr-HR" smtClean="0"/>
              <a:t>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382353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Tijekom stotinu godina od polovice 15. stoljeca do polovice 16.</a:t>
            </a:r>
            <a:r>
              <a:rPr lang="hr-H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stoljeca</a:t>
            </a:r>
            <a:r>
              <a:rPr lang="hr-H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europski su </a:t>
            </a:r>
            <a:r>
              <a:rPr lang="hr-H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istraživaci</a:t>
            </a:r>
            <a:r>
              <a:rPr lang="hr-H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posjetili </a:t>
            </a:r>
            <a:r>
              <a:rPr lang="hr-H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vecinu</a:t>
            </a:r>
            <a:r>
              <a:rPr lang="hr-H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nastanjenih krajeva svijeta i</a:t>
            </a:r>
          </a:p>
          <a:p>
            <a:r>
              <a:rPr lang="hr-H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otkrili da je svijet mnogo prostraniji i raznolikiji no što je itko mogao i </a:t>
            </a:r>
            <a:r>
              <a:rPr lang="hr-H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zamisliti.Njihova</a:t>
            </a:r>
            <a:r>
              <a:rPr lang="hr-H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hr-H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izvješca</a:t>
            </a:r>
            <a:r>
              <a:rPr lang="hr-H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koja su se širila </a:t>
            </a:r>
            <a:r>
              <a:rPr lang="hr-H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zahvaljujuci</a:t>
            </a:r>
            <a:r>
              <a:rPr lang="hr-H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novoj tehnici tiska, </a:t>
            </a:r>
            <a:r>
              <a:rPr lang="hr-H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privlacila</a:t>
            </a:r>
            <a:endParaRPr lang="hr-H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hr-H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 pažnju široke publike.</a:t>
            </a:r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9705A-08BB-498C-A5C8-006A731152FF}" type="slidenum">
              <a:rPr lang="hr-HR" smtClean="0"/>
              <a:t>9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415934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 smtClean="0"/>
              <a:t>Nakon uvoda krećem i na glavnu temu…</a:t>
            </a:r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E4B0C99-A514-45A6-B55C-FE137D71CD1E}" type="slidenum">
              <a:rPr kumimoji="0" lang="hr-H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hr-H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66930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zervirano mjesto slike slajd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Rezervirano mjesto bilježaka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hr-HR" altLang="sr-Latn-RS" dirty="0" smtClean="0"/>
          </a:p>
        </p:txBody>
      </p:sp>
      <p:sp>
        <p:nvSpPr>
          <p:cNvPr id="9220" name="Rezervirano mjesto broja slajd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6A84C4C-8457-4231-A7FB-67B7228583B1}" type="slidenum">
              <a:rPr kumimoji="0" lang="hr-HR" altLang="sr-Latn-R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hr-HR" altLang="sr-Latn-RS" sz="12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3852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E4B0C99-A514-45A6-B55C-FE137D71CD1E}" type="slidenum">
              <a:rPr kumimoji="0" lang="hr-H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hr-H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42667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9705A-08BB-498C-A5C8-006A731152FF}" type="slidenum">
              <a:rPr lang="hr-HR" smtClean="0"/>
              <a:t>17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81622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 smtClean="0"/>
              <a:t>Kliknite da biste uredili stil podnaslova matrice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6D79C-9E89-4F61-88F7-C88BE2554605}" type="datetimeFigureOut">
              <a:rPr lang="hr-HR" smtClean="0"/>
              <a:t>4.11.2021.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F2ECF-0992-40A1-9F9C-802E6068C2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13375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6D79C-9E89-4F61-88F7-C88BE2554605}" type="datetimeFigureOut">
              <a:rPr lang="hr-HR" smtClean="0"/>
              <a:t>4.11.2021.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F2ECF-0992-40A1-9F9C-802E6068C2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86019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6D79C-9E89-4F61-88F7-C88BE2554605}" type="datetimeFigureOut">
              <a:rPr lang="hr-HR" smtClean="0"/>
              <a:t>4.11.2021.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F2ECF-0992-40A1-9F9C-802E6068C2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885942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8467" y="20638"/>
            <a:ext cx="12192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5261 w 6027"/>
                <a:gd name="T1" fmla="*/ 369 h 2296"/>
                <a:gd name="T2" fmla="*/ 0 w 6027"/>
                <a:gd name="T3" fmla="*/ 369 h 2296"/>
                <a:gd name="T4" fmla="*/ 0 w 6027"/>
                <a:gd name="T5" fmla="*/ 0 h 2296"/>
                <a:gd name="T6" fmla="*/ 5261 w 6027"/>
                <a:gd name="T7" fmla="*/ 0 h 2296"/>
                <a:gd name="T8" fmla="*/ 5261 w 6027"/>
                <a:gd name="T9" fmla="*/ 369 h 2296"/>
                <a:gd name="T10" fmla="*/ 5261 w 6027"/>
                <a:gd name="T11" fmla="*/ 369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r-H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r-H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8322733" y="6269038"/>
            <a:ext cx="3860800" cy="609600"/>
          </a:xfrm>
          <a:custGeom>
            <a:avLst/>
            <a:gdLst>
              <a:gd name="T0" fmla="*/ 2147483646 w 5748"/>
              <a:gd name="T1" fmla="*/ 2147483646 h 246"/>
              <a:gd name="T2" fmla="*/ 0 w 5748"/>
              <a:gd name="T3" fmla="*/ 2147483646 h 246"/>
              <a:gd name="T4" fmla="*/ 0 w 5748"/>
              <a:gd name="T5" fmla="*/ 0 h 246"/>
              <a:gd name="T6" fmla="*/ 2147483646 w 5748"/>
              <a:gd name="T7" fmla="*/ 0 h 246"/>
              <a:gd name="T8" fmla="*/ 2147483646 w 5748"/>
              <a:gd name="T9" fmla="*/ 2147483646 h 246"/>
              <a:gd name="T10" fmla="*/ 2147483646 w 5748"/>
              <a:gd name="T11" fmla="*/ 2147483646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2117" y="6034088"/>
            <a:ext cx="10460568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r-H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>
                  <a:gd name="T0" fmla="*/ 636 w 994"/>
                  <a:gd name="T1" fmla="*/ 373 h 529"/>
                  <a:gd name="T2" fmla="*/ 495 w 994"/>
                  <a:gd name="T3" fmla="*/ 370 h 529"/>
                  <a:gd name="T4" fmla="*/ 280 w 994"/>
                  <a:gd name="T5" fmla="*/ 249 h 529"/>
                  <a:gd name="T6" fmla="*/ 127 w 994"/>
                  <a:gd name="T7" fmla="*/ 66 h 529"/>
                  <a:gd name="T8" fmla="*/ 0 w 994"/>
                  <a:gd name="T9" fmla="*/ 0 h 529"/>
                  <a:gd name="T10" fmla="*/ 22 w 994"/>
                  <a:gd name="T11" fmla="*/ 26 h 529"/>
                  <a:gd name="T12" fmla="*/ 0 w 994"/>
                  <a:gd name="T13" fmla="*/ 65 h 529"/>
                  <a:gd name="T14" fmla="*/ 30 w 994"/>
                  <a:gd name="T15" fmla="*/ 119 h 529"/>
                  <a:gd name="T16" fmla="*/ 75 w 994"/>
                  <a:gd name="T17" fmla="*/ 243 h 529"/>
                  <a:gd name="T18" fmla="*/ 45 w 994"/>
                  <a:gd name="T19" fmla="*/ 422 h 529"/>
                  <a:gd name="T20" fmla="*/ 200 w 994"/>
                  <a:gd name="T21" fmla="*/ 329 h 529"/>
                  <a:gd name="T22" fmla="*/ 592 w 994"/>
                  <a:gd name="T23" fmla="*/ 527 h 529"/>
                  <a:gd name="T24" fmla="*/ 994 w 994"/>
                  <a:gd name="T25" fmla="*/ 529 h 529"/>
                  <a:gd name="T26" fmla="*/ 828 w 994"/>
                  <a:gd name="T27" fmla="*/ 473 h 529"/>
                  <a:gd name="T28" fmla="*/ 636 w 994"/>
                  <a:gd name="T29" fmla="*/ 373 h 52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r-HR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25 h 353"/>
                  <a:gd name="T4" fmla="*/ 24 w 186"/>
                  <a:gd name="T5" fmla="*/ 43 h 353"/>
                  <a:gd name="T6" fmla="*/ 18 w 186"/>
                  <a:gd name="T7" fmla="*/ 93 h 353"/>
                  <a:gd name="T8" fmla="*/ 42 w 186"/>
                  <a:gd name="T9" fmla="*/ 160 h 353"/>
                  <a:gd name="T10" fmla="*/ 48 w 186"/>
                  <a:gd name="T11" fmla="*/ 227 h 353"/>
                  <a:gd name="T12" fmla="*/ 0 w 186"/>
                  <a:gd name="T13" fmla="*/ 495 h 353"/>
                  <a:gd name="T14" fmla="*/ 54 w 186"/>
                  <a:gd name="T15" fmla="*/ 327 h 353"/>
                  <a:gd name="T16" fmla="*/ 84 w 186"/>
                  <a:gd name="T17" fmla="*/ 303 h 353"/>
                  <a:gd name="T18" fmla="*/ 126 w 186"/>
                  <a:gd name="T19" fmla="*/ 177 h 353"/>
                  <a:gd name="T20" fmla="*/ 144 w 186"/>
                  <a:gd name="T21" fmla="*/ 168 h 353"/>
                  <a:gd name="T22" fmla="*/ 144 w 186"/>
                  <a:gd name="T23" fmla="*/ 126 h 353"/>
                  <a:gd name="T24" fmla="*/ 186 w 186"/>
                  <a:gd name="T25" fmla="*/ 93 h 353"/>
                  <a:gd name="T26" fmla="*/ 162 w 186"/>
                  <a:gd name="T27" fmla="*/ 84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r-HR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r-HR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9 h 66"/>
                  <a:gd name="T8" fmla="*/ 6 w 155"/>
                  <a:gd name="T9" fmla="*/ 25 h 66"/>
                  <a:gd name="T10" fmla="*/ 0 w 155"/>
                  <a:gd name="T11" fmla="*/ 34 h 66"/>
                  <a:gd name="T12" fmla="*/ 78 w 155"/>
                  <a:gd name="T13" fmla="*/ 84 h 66"/>
                  <a:gd name="T14" fmla="*/ 96 w 155"/>
                  <a:gd name="T15" fmla="*/ 59 h 66"/>
                  <a:gd name="T16" fmla="*/ 155 w 155"/>
                  <a:gd name="T17" fmla="*/ 93 h 66"/>
                  <a:gd name="T18" fmla="*/ 126 w 155"/>
                  <a:gd name="T19" fmla="*/ 34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r-HR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52 h 72"/>
                  <a:gd name="T2" fmla="*/ 0 w 42"/>
                  <a:gd name="T3" fmla="*/ 26 h 72"/>
                  <a:gd name="T4" fmla="*/ 12 w 42"/>
                  <a:gd name="T5" fmla="*/ 9 h 72"/>
                  <a:gd name="T6" fmla="*/ 0 w 42"/>
                  <a:gd name="T7" fmla="*/ 9 h 72"/>
                  <a:gd name="T8" fmla="*/ 12 w 42"/>
                  <a:gd name="T9" fmla="*/ 9 h 72"/>
                  <a:gd name="T10" fmla="*/ 24 w 42"/>
                  <a:gd name="T11" fmla="*/ 9 h 72"/>
                  <a:gd name="T12" fmla="*/ 36 w 42"/>
                  <a:gd name="T13" fmla="*/ 9 h 72"/>
                  <a:gd name="T14" fmla="*/ 42 w 42"/>
                  <a:gd name="T15" fmla="*/ 0 h 72"/>
                  <a:gd name="T16" fmla="*/ 30 w 42"/>
                  <a:gd name="T17" fmla="*/ 26 h 72"/>
                  <a:gd name="T18" fmla="*/ 42 w 42"/>
                  <a:gd name="T19" fmla="*/ 69 h 72"/>
                  <a:gd name="T20" fmla="*/ 12 w 42"/>
                  <a:gd name="T21" fmla="*/ 102 h 72"/>
                  <a:gd name="T22" fmla="*/ 6 w 42"/>
                  <a:gd name="T23" fmla="*/ 52 h 72"/>
                  <a:gd name="T24" fmla="*/ 6 w 42"/>
                  <a:gd name="T25" fmla="*/ 52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r-HR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r-H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836085" y="6021388"/>
            <a:ext cx="7579783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3 h 287"/>
                <a:gd name="T4" fmla="*/ 66 w 365"/>
                <a:gd name="T5" fmla="*/ 114 h 287"/>
                <a:gd name="T6" fmla="*/ 143 w 365"/>
                <a:gd name="T7" fmla="*/ 189 h 287"/>
                <a:gd name="T8" fmla="*/ 191 w 365"/>
                <a:gd name="T9" fmla="*/ 174 h 287"/>
                <a:gd name="T10" fmla="*/ 341 w 365"/>
                <a:gd name="T11" fmla="*/ 299 h 287"/>
                <a:gd name="T12" fmla="*/ 305 w 365"/>
                <a:gd name="T13" fmla="*/ 180 h 287"/>
                <a:gd name="T14" fmla="*/ 365 w 365"/>
                <a:gd name="T15" fmla="*/ 138 h 287"/>
                <a:gd name="T16" fmla="*/ 359 w 365"/>
                <a:gd name="T17" fmla="*/ 132 h 287"/>
                <a:gd name="T18" fmla="*/ 335 w 365"/>
                <a:gd name="T19" fmla="*/ 120 h 287"/>
                <a:gd name="T20" fmla="*/ 299 w 365"/>
                <a:gd name="T21" fmla="*/ 93 h 287"/>
                <a:gd name="T22" fmla="*/ 257 w 365"/>
                <a:gd name="T23" fmla="*/ 75 h 287"/>
                <a:gd name="T24" fmla="*/ 215 w 365"/>
                <a:gd name="T25" fmla="*/ 57 h 287"/>
                <a:gd name="T26" fmla="*/ 173 w 365"/>
                <a:gd name="T27" fmla="*/ 39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r-H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r-H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3 h 60"/>
                <a:gd name="T16" fmla="*/ 65 w 71"/>
                <a:gd name="T17" fmla="*/ 45 h 60"/>
                <a:gd name="T18" fmla="*/ 71 w 71"/>
                <a:gd name="T19" fmla="*/ 57 h 60"/>
                <a:gd name="T20" fmla="*/ 71 w 71"/>
                <a:gd name="T21" fmla="*/ 63 h 60"/>
                <a:gd name="T22" fmla="*/ 59 w 71"/>
                <a:gd name="T23" fmla="*/ 57 h 60"/>
                <a:gd name="T24" fmla="*/ 47 w 71"/>
                <a:gd name="T25" fmla="*/ 45 h 60"/>
                <a:gd name="T26" fmla="*/ 23 w 71"/>
                <a:gd name="T27" fmla="*/ 33 h 60"/>
                <a:gd name="T28" fmla="*/ 23 w 71"/>
                <a:gd name="T29" fmla="*/ 39 h 60"/>
                <a:gd name="T30" fmla="*/ 18 w 71"/>
                <a:gd name="T31" fmla="*/ 45 h 60"/>
                <a:gd name="T32" fmla="*/ 12 w 71"/>
                <a:gd name="T33" fmla="*/ 51 h 60"/>
                <a:gd name="T34" fmla="*/ 6 w 71"/>
                <a:gd name="T35" fmla="*/ 51 h 60"/>
                <a:gd name="T36" fmla="*/ 6 w 71"/>
                <a:gd name="T37" fmla="*/ 51 h 60"/>
                <a:gd name="T38" fmla="*/ 6 w 71"/>
                <a:gd name="T39" fmla="*/ 39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r-H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7 h 162"/>
                <a:gd name="T10" fmla="*/ 96 w 161"/>
                <a:gd name="T11" fmla="*/ 63 h 162"/>
                <a:gd name="T12" fmla="*/ 102 w 161"/>
                <a:gd name="T13" fmla="*/ 75 h 162"/>
                <a:gd name="T14" fmla="*/ 108 w 161"/>
                <a:gd name="T15" fmla="*/ 87 h 162"/>
                <a:gd name="T16" fmla="*/ 120 w 161"/>
                <a:gd name="T17" fmla="*/ 99 h 162"/>
                <a:gd name="T18" fmla="*/ 143 w 161"/>
                <a:gd name="T19" fmla="*/ 117 h 162"/>
                <a:gd name="T20" fmla="*/ 155 w 161"/>
                <a:gd name="T21" fmla="*/ 144 h 162"/>
                <a:gd name="T22" fmla="*/ 161 w 161"/>
                <a:gd name="T23" fmla="*/ 162 h 162"/>
                <a:gd name="T24" fmla="*/ 161 w 161"/>
                <a:gd name="T25" fmla="*/ 168 h 162"/>
                <a:gd name="T26" fmla="*/ 96 w 161"/>
                <a:gd name="T27" fmla="*/ 105 h 162"/>
                <a:gd name="T28" fmla="*/ 30 w 161"/>
                <a:gd name="T29" fmla="*/ 57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r-H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3 h 60"/>
                <a:gd name="T4" fmla="*/ 41 w 59"/>
                <a:gd name="T5" fmla="*/ 39 h 60"/>
                <a:gd name="T6" fmla="*/ 47 w 59"/>
                <a:gd name="T7" fmla="*/ 45 h 60"/>
                <a:gd name="T8" fmla="*/ 53 w 59"/>
                <a:gd name="T9" fmla="*/ 57 h 60"/>
                <a:gd name="T10" fmla="*/ 53 w 59"/>
                <a:gd name="T11" fmla="*/ 63 h 60"/>
                <a:gd name="T12" fmla="*/ 47 w 59"/>
                <a:gd name="T13" fmla="*/ 57 h 60"/>
                <a:gd name="T14" fmla="*/ 35 w 59"/>
                <a:gd name="T15" fmla="*/ 51 h 60"/>
                <a:gd name="T16" fmla="*/ 23 w 59"/>
                <a:gd name="T17" fmla="*/ 39 h 60"/>
                <a:gd name="T18" fmla="*/ 17 w 59"/>
                <a:gd name="T19" fmla="*/ 33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r-H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9 h 204"/>
                <a:gd name="T2" fmla="*/ 245 w 245"/>
                <a:gd name="T3" fmla="*/ 45 h 204"/>
                <a:gd name="T4" fmla="*/ 209 w 245"/>
                <a:gd name="T5" fmla="*/ 87 h 204"/>
                <a:gd name="T6" fmla="*/ 143 w 245"/>
                <a:gd name="T7" fmla="*/ 138 h 204"/>
                <a:gd name="T8" fmla="*/ 167 w 245"/>
                <a:gd name="T9" fmla="*/ 162 h 204"/>
                <a:gd name="T10" fmla="*/ 179 w 245"/>
                <a:gd name="T11" fmla="*/ 213 h 204"/>
                <a:gd name="T12" fmla="*/ 77 w 245"/>
                <a:gd name="T13" fmla="*/ 138 h 204"/>
                <a:gd name="T14" fmla="*/ 47 w 245"/>
                <a:gd name="T15" fmla="*/ 87 h 204"/>
                <a:gd name="T16" fmla="*/ 89 w 245"/>
                <a:gd name="T17" fmla="*/ 69 h 204"/>
                <a:gd name="T18" fmla="*/ 59 w 245"/>
                <a:gd name="T19" fmla="*/ 39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9 h 204"/>
                <a:gd name="T50" fmla="*/ 233 w 245"/>
                <a:gd name="T51" fmla="*/ 39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r-H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7190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609600" y="1447801"/>
            <a:ext cx="10972800" cy="1736725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hr-HR" altLang="sr-Latn-RS" noProof="0" smtClean="0"/>
              <a:t>Click to edit Master title style</a:t>
            </a:r>
          </a:p>
        </p:txBody>
      </p:sp>
      <p:sp>
        <p:nvSpPr>
          <p:cNvPr id="7191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4290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hr-HR" altLang="sr-Latn-RS" noProof="0" smtClean="0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04811BB-1CC8-4ECA-9A81-0D1C88056390}" type="slidenum">
              <a:rPr kumimoji="0" lang="hr-HR" altLang="sr-Latn-R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93461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altLang="sr-Latn-R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21.4.2020.</a:t>
            </a:r>
            <a:endParaRPr kumimoji="0" lang="hr-HR" altLang="sr-Latn-R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altLang="sr-Latn-R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Pripremila:Natalija Celjak, 1.AT</a:t>
            </a:r>
            <a:endParaRPr kumimoji="0" lang="hr-HR" altLang="sr-Latn-R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1C36AE0-F1B8-4253-95E8-73E22B60DB4D}" type="slidenum">
              <a:rPr kumimoji="0" lang="hr-HR" altLang="sr-Latn-R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52784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6BC18BB-C46B-459F-AEB1-D944E5882DA5}" type="slidenum">
              <a:rPr kumimoji="0" lang="hr-HR" altLang="sr-Latn-R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10493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495800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495800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9D4CDE1-EF12-4BBE-B9B7-01A237B73CFF}" type="slidenum">
              <a:rPr kumimoji="0" lang="hr-HR" altLang="sr-Latn-R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48997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AFCB9B-6671-4EA8-91A1-DDCE04E158E9}" type="slidenum">
              <a:rPr kumimoji="0" lang="hr-HR" altLang="sr-Latn-R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87292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2C3EB96-3E8A-4C0F-96D5-C9D8BE4EFD89}" type="slidenum">
              <a:rPr kumimoji="0" lang="hr-HR" altLang="sr-Latn-R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32464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44CB416-5208-4DCD-B563-941BFA1205FE}" type="slidenum">
              <a:rPr kumimoji="0" lang="hr-HR" altLang="sr-Latn-R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14221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036BBCD-EAEB-4555-9106-23A91A3601B9}" type="slidenum">
              <a:rPr kumimoji="0" lang="hr-HR" altLang="sr-Latn-R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2623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6D79C-9E89-4F61-88F7-C88BE2554605}" type="datetimeFigureOut">
              <a:rPr lang="hr-HR" smtClean="0"/>
              <a:t>4.11.2021.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F2ECF-0992-40A1-9F9C-802E6068C2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986645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r-HR" noProof="0" smtClean="0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5297B96-BBCE-4F63-AB8D-6F0439E39EBC}" type="slidenum">
              <a:rPr kumimoji="0" lang="hr-HR" altLang="sr-Latn-R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5648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F0843C0-7E04-456C-9AB1-A8C985E44D80}" type="slidenum">
              <a:rPr kumimoji="0" lang="hr-HR" altLang="sr-Latn-R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91331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8839200" y="228600"/>
            <a:ext cx="2743200" cy="5867400"/>
          </a:xfrm>
        </p:spPr>
        <p:txBody>
          <a:bodyPr vert="eaVert"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609600" y="228600"/>
            <a:ext cx="8026400" cy="5867400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A4DF6EE-2FD9-4F8C-9B7C-B534445D99A5}" type="slidenum">
              <a:rPr kumimoji="0" lang="hr-HR" altLang="sr-Latn-R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44183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slov, tekst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1143000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5384800" cy="4495800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495800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3EE7F7A-53CE-4FDB-98B8-0C4D251BE7A6}" type="slidenum">
              <a:rPr kumimoji="0" lang="hr-HR" altLang="sr-Latn-R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65241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8467" y="20638"/>
            <a:ext cx="12192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5261 w 6027"/>
                <a:gd name="T1" fmla="*/ 369 h 2296"/>
                <a:gd name="T2" fmla="*/ 0 w 6027"/>
                <a:gd name="T3" fmla="*/ 369 h 2296"/>
                <a:gd name="T4" fmla="*/ 0 w 6027"/>
                <a:gd name="T5" fmla="*/ 0 h 2296"/>
                <a:gd name="T6" fmla="*/ 5261 w 6027"/>
                <a:gd name="T7" fmla="*/ 0 h 2296"/>
                <a:gd name="T8" fmla="*/ 5261 w 6027"/>
                <a:gd name="T9" fmla="*/ 369 h 2296"/>
                <a:gd name="T10" fmla="*/ 5261 w 6027"/>
                <a:gd name="T11" fmla="*/ 369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r-H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r-H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8322733" y="6269038"/>
            <a:ext cx="3860800" cy="609600"/>
          </a:xfrm>
          <a:custGeom>
            <a:avLst/>
            <a:gdLst>
              <a:gd name="T0" fmla="*/ 2147483646 w 5748"/>
              <a:gd name="T1" fmla="*/ 2147483646 h 246"/>
              <a:gd name="T2" fmla="*/ 0 w 5748"/>
              <a:gd name="T3" fmla="*/ 2147483646 h 246"/>
              <a:gd name="T4" fmla="*/ 0 w 5748"/>
              <a:gd name="T5" fmla="*/ 0 h 246"/>
              <a:gd name="T6" fmla="*/ 2147483646 w 5748"/>
              <a:gd name="T7" fmla="*/ 0 h 246"/>
              <a:gd name="T8" fmla="*/ 2147483646 w 5748"/>
              <a:gd name="T9" fmla="*/ 2147483646 h 246"/>
              <a:gd name="T10" fmla="*/ 2147483646 w 5748"/>
              <a:gd name="T11" fmla="*/ 2147483646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2117" y="6034088"/>
            <a:ext cx="10460568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r-H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>
                  <a:gd name="T0" fmla="*/ 636 w 994"/>
                  <a:gd name="T1" fmla="*/ 373 h 529"/>
                  <a:gd name="T2" fmla="*/ 495 w 994"/>
                  <a:gd name="T3" fmla="*/ 370 h 529"/>
                  <a:gd name="T4" fmla="*/ 280 w 994"/>
                  <a:gd name="T5" fmla="*/ 249 h 529"/>
                  <a:gd name="T6" fmla="*/ 127 w 994"/>
                  <a:gd name="T7" fmla="*/ 66 h 529"/>
                  <a:gd name="T8" fmla="*/ 0 w 994"/>
                  <a:gd name="T9" fmla="*/ 0 h 529"/>
                  <a:gd name="T10" fmla="*/ 22 w 994"/>
                  <a:gd name="T11" fmla="*/ 26 h 529"/>
                  <a:gd name="T12" fmla="*/ 0 w 994"/>
                  <a:gd name="T13" fmla="*/ 65 h 529"/>
                  <a:gd name="T14" fmla="*/ 30 w 994"/>
                  <a:gd name="T15" fmla="*/ 119 h 529"/>
                  <a:gd name="T16" fmla="*/ 75 w 994"/>
                  <a:gd name="T17" fmla="*/ 243 h 529"/>
                  <a:gd name="T18" fmla="*/ 45 w 994"/>
                  <a:gd name="T19" fmla="*/ 422 h 529"/>
                  <a:gd name="T20" fmla="*/ 200 w 994"/>
                  <a:gd name="T21" fmla="*/ 329 h 529"/>
                  <a:gd name="T22" fmla="*/ 592 w 994"/>
                  <a:gd name="T23" fmla="*/ 527 h 529"/>
                  <a:gd name="T24" fmla="*/ 994 w 994"/>
                  <a:gd name="T25" fmla="*/ 529 h 529"/>
                  <a:gd name="T26" fmla="*/ 828 w 994"/>
                  <a:gd name="T27" fmla="*/ 473 h 529"/>
                  <a:gd name="T28" fmla="*/ 636 w 994"/>
                  <a:gd name="T29" fmla="*/ 373 h 52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r-HR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25 h 353"/>
                  <a:gd name="T4" fmla="*/ 24 w 186"/>
                  <a:gd name="T5" fmla="*/ 43 h 353"/>
                  <a:gd name="T6" fmla="*/ 18 w 186"/>
                  <a:gd name="T7" fmla="*/ 93 h 353"/>
                  <a:gd name="T8" fmla="*/ 42 w 186"/>
                  <a:gd name="T9" fmla="*/ 160 h 353"/>
                  <a:gd name="T10" fmla="*/ 48 w 186"/>
                  <a:gd name="T11" fmla="*/ 227 h 353"/>
                  <a:gd name="T12" fmla="*/ 0 w 186"/>
                  <a:gd name="T13" fmla="*/ 495 h 353"/>
                  <a:gd name="T14" fmla="*/ 54 w 186"/>
                  <a:gd name="T15" fmla="*/ 327 h 353"/>
                  <a:gd name="T16" fmla="*/ 84 w 186"/>
                  <a:gd name="T17" fmla="*/ 303 h 353"/>
                  <a:gd name="T18" fmla="*/ 126 w 186"/>
                  <a:gd name="T19" fmla="*/ 177 h 353"/>
                  <a:gd name="T20" fmla="*/ 144 w 186"/>
                  <a:gd name="T21" fmla="*/ 168 h 353"/>
                  <a:gd name="T22" fmla="*/ 144 w 186"/>
                  <a:gd name="T23" fmla="*/ 126 h 353"/>
                  <a:gd name="T24" fmla="*/ 186 w 186"/>
                  <a:gd name="T25" fmla="*/ 93 h 353"/>
                  <a:gd name="T26" fmla="*/ 162 w 186"/>
                  <a:gd name="T27" fmla="*/ 84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r-HR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r-HR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9 h 66"/>
                  <a:gd name="T8" fmla="*/ 6 w 155"/>
                  <a:gd name="T9" fmla="*/ 25 h 66"/>
                  <a:gd name="T10" fmla="*/ 0 w 155"/>
                  <a:gd name="T11" fmla="*/ 34 h 66"/>
                  <a:gd name="T12" fmla="*/ 78 w 155"/>
                  <a:gd name="T13" fmla="*/ 84 h 66"/>
                  <a:gd name="T14" fmla="*/ 96 w 155"/>
                  <a:gd name="T15" fmla="*/ 59 h 66"/>
                  <a:gd name="T16" fmla="*/ 155 w 155"/>
                  <a:gd name="T17" fmla="*/ 93 h 66"/>
                  <a:gd name="T18" fmla="*/ 126 w 155"/>
                  <a:gd name="T19" fmla="*/ 34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r-HR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52 h 72"/>
                  <a:gd name="T2" fmla="*/ 0 w 42"/>
                  <a:gd name="T3" fmla="*/ 26 h 72"/>
                  <a:gd name="T4" fmla="*/ 12 w 42"/>
                  <a:gd name="T5" fmla="*/ 9 h 72"/>
                  <a:gd name="T6" fmla="*/ 0 w 42"/>
                  <a:gd name="T7" fmla="*/ 9 h 72"/>
                  <a:gd name="T8" fmla="*/ 12 w 42"/>
                  <a:gd name="T9" fmla="*/ 9 h 72"/>
                  <a:gd name="T10" fmla="*/ 24 w 42"/>
                  <a:gd name="T11" fmla="*/ 9 h 72"/>
                  <a:gd name="T12" fmla="*/ 36 w 42"/>
                  <a:gd name="T13" fmla="*/ 9 h 72"/>
                  <a:gd name="T14" fmla="*/ 42 w 42"/>
                  <a:gd name="T15" fmla="*/ 0 h 72"/>
                  <a:gd name="T16" fmla="*/ 30 w 42"/>
                  <a:gd name="T17" fmla="*/ 26 h 72"/>
                  <a:gd name="T18" fmla="*/ 42 w 42"/>
                  <a:gd name="T19" fmla="*/ 69 h 72"/>
                  <a:gd name="T20" fmla="*/ 12 w 42"/>
                  <a:gd name="T21" fmla="*/ 102 h 72"/>
                  <a:gd name="T22" fmla="*/ 6 w 42"/>
                  <a:gd name="T23" fmla="*/ 52 h 72"/>
                  <a:gd name="T24" fmla="*/ 6 w 42"/>
                  <a:gd name="T25" fmla="*/ 52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r-HR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r-H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836085" y="6021388"/>
            <a:ext cx="7579783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3 h 287"/>
                <a:gd name="T4" fmla="*/ 66 w 365"/>
                <a:gd name="T5" fmla="*/ 114 h 287"/>
                <a:gd name="T6" fmla="*/ 143 w 365"/>
                <a:gd name="T7" fmla="*/ 189 h 287"/>
                <a:gd name="T8" fmla="*/ 191 w 365"/>
                <a:gd name="T9" fmla="*/ 174 h 287"/>
                <a:gd name="T10" fmla="*/ 341 w 365"/>
                <a:gd name="T11" fmla="*/ 299 h 287"/>
                <a:gd name="T12" fmla="*/ 305 w 365"/>
                <a:gd name="T13" fmla="*/ 180 h 287"/>
                <a:gd name="T14" fmla="*/ 365 w 365"/>
                <a:gd name="T15" fmla="*/ 138 h 287"/>
                <a:gd name="T16" fmla="*/ 359 w 365"/>
                <a:gd name="T17" fmla="*/ 132 h 287"/>
                <a:gd name="T18" fmla="*/ 335 w 365"/>
                <a:gd name="T19" fmla="*/ 120 h 287"/>
                <a:gd name="T20" fmla="*/ 299 w 365"/>
                <a:gd name="T21" fmla="*/ 93 h 287"/>
                <a:gd name="T22" fmla="*/ 257 w 365"/>
                <a:gd name="T23" fmla="*/ 75 h 287"/>
                <a:gd name="T24" fmla="*/ 215 w 365"/>
                <a:gd name="T25" fmla="*/ 57 h 287"/>
                <a:gd name="T26" fmla="*/ 173 w 365"/>
                <a:gd name="T27" fmla="*/ 39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r-H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r-H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3 h 60"/>
                <a:gd name="T16" fmla="*/ 65 w 71"/>
                <a:gd name="T17" fmla="*/ 45 h 60"/>
                <a:gd name="T18" fmla="*/ 71 w 71"/>
                <a:gd name="T19" fmla="*/ 57 h 60"/>
                <a:gd name="T20" fmla="*/ 71 w 71"/>
                <a:gd name="T21" fmla="*/ 63 h 60"/>
                <a:gd name="T22" fmla="*/ 59 w 71"/>
                <a:gd name="T23" fmla="*/ 57 h 60"/>
                <a:gd name="T24" fmla="*/ 47 w 71"/>
                <a:gd name="T25" fmla="*/ 45 h 60"/>
                <a:gd name="T26" fmla="*/ 23 w 71"/>
                <a:gd name="T27" fmla="*/ 33 h 60"/>
                <a:gd name="T28" fmla="*/ 23 w 71"/>
                <a:gd name="T29" fmla="*/ 39 h 60"/>
                <a:gd name="T30" fmla="*/ 18 w 71"/>
                <a:gd name="T31" fmla="*/ 45 h 60"/>
                <a:gd name="T32" fmla="*/ 12 w 71"/>
                <a:gd name="T33" fmla="*/ 51 h 60"/>
                <a:gd name="T34" fmla="*/ 6 w 71"/>
                <a:gd name="T35" fmla="*/ 51 h 60"/>
                <a:gd name="T36" fmla="*/ 6 w 71"/>
                <a:gd name="T37" fmla="*/ 51 h 60"/>
                <a:gd name="T38" fmla="*/ 6 w 71"/>
                <a:gd name="T39" fmla="*/ 39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r-H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7 h 162"/>
                <a:gd name="T10" fmla="*/ 96 w 161"/>
                <a:gd name="T11" fmla="*/ 63 h 162"/>
                <a:gd name="T12" fmla="*/ 102 w 161"/>
                <a:gd name="T13" fmla="*/ 75 h 162"/>
                <a:gd name="T14" fmla="*/ 108 w 161"/>
                <a:gd name="T15" fmla="*/ 87 h 162"/>
                <a:gd name="T16" fmla="*/ 120 w 161"/>
                <a:gd name="T17" fmla="*/ 99 h 162"/>
                <a:gd name="T18" fmla="*/ 143 w 161"/>
                <a:gd name="T19" fmla="*/ 117 h 162"/>
                <a:gd name="T20" fmla="*/ 155 w 161"/>
                <a:gd name="T21" fmla="*/ 144 h 162"/>
                <a:gd name="T22" fmla="*/ 161 w 161"/>
                <a:gd name="T23" fmla="*/ 162 h 162"/>
                <a:gd name="T24" fmla="*/ 161 w 161"/>
                <a:gd name="T25" fmla="*/ 168 h 162"/>
                <a:gd name="T26" fmla="*/ 96 w 161"/>
                <a:gd name="T27" fmla="*/ 105 h 162"/>
                <a:gd name="T28" fmla="*/ 30 w 161"/>
                <a:gd name="T29" fmla="*/ 57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r-H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3 h 60"/>
                <a:gd name="T4" fmla="*/ 41 w 59"/>
                <a:gd name="T5" fmla="*/ 39 h 60"/>
                <a:gd name="T6" fmla="*/ 47 w 59"/>
                <a:gd name="T7" fmla="*/ 45 h 60"/>
                <a:gd name="T8" fmla="*/ 53 w 59"/>
                <a:gd name="T9" fmla="*/ 57 h 60"/>
                <a:gd name="T10" fmla="*/ 53 w 59"/>
                <a:gd name="T11" fmla="*/ 63 h 60"/>
                <a:gd name="T12" fmla="*/ 47 w 59"/>
                <a:gd name="T13" fmla="*/ 57 h 60"/>
                <a:gd name="T14" fmla="*/ 35 w 59"/>
                <a:gd name="T15" fmla="*/ 51 h 60"/>
                <a:gd name="T16" fmla="*/ 23 w 59"/>
                <a:gd name="T17" fmla="*/ 39 h 60"/>
                <a:gd name="T18" fmla="*/ 17 w 59"/>
                <a:gd name="T19" fmla="*/ 33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r-H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9 h 204"/>
                <a:gd name="T2" fmla="*/ 245 w 245"/>
                <a:gd name="T3" fmla="*/ 45 h 204"/>
                <a:gd name="T4" fmla="*/ 209 w 245"/>
                <a:gd name="T5" fmla="*/ 87 h 204"/>
                <a:gd name="T6" fmla="*/ 143 w 245"/>
                <a:gd name="T7" fmla="*/ 138 h 204"/>
                <a:gd name="T8" fmla="*/ 167 w 245"/>
                <a:gd name="T9" fmla="*/ 162 h 204"/>
                <a:gd name="T10" fmla="*/ 179 w 245"/>
                <a:gd name="T11" fmla="*/ 213 h 204"/>
                <a:gd name="T12" fmla="*/ 77 w 245"/>
                <a:gd name="T13" fmla="*/ 138 h 204"/>
                <a:gd name="T14" fmla="*/ 47 w 245"/>
                <a:gd name="T15" fmla="*/ 87 h 204"/>
                <a:gd name="T16" fmla="*/ 89 w 245"/>
                <a:gd name="T17" fmla="*/ 69 h 204"/>
                <a:gd name="T18" fmla="*/ 59 w 245"/>
                <a:gd name="T19" fmla="*/ 39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9 h 204"/>
                <a:gd name="T50" fmla="*/ 233 w 245"/>
                <a:gd name="T51" fmla="*/ 39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r-H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7190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609600" y="1447801"/>
            <a:ext cx="10972800" cy="1736725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hr-HR" altLang="sr-Latn-RS" noProof="0" smtClean="0"/>
              <a:t>Click to edit Master title style</a:t>
            </a:r>
          </a:p>
        </p:txBody>
      </p:sp>
      <p:sp>
        <p:nvSpPr>
          <p:cNvPr id="7191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4290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hr-HR" altLang="sr-Latn-RS" noProof="0" smtClean="0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04811BB-1CC8-4ECA-9A81-0D1C88056390}" type="slidenum">
              <a:rPr kumimoji="0" lang="hr-HR" altLang="sr-Latn-R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72082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altLang="sr-Latn-R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21.4.2020.</a:t>
            </a:r>
            <a:endParaRPr kumimoji="0" lang="hr-HR" altLang="sr-Latn-R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altLang="sr-Latn-R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Pripremila:Natalija Celjak, 1.AT</a:t>
            </a:r>
            <a:endParaRPr kumimoji="0" lang="hr-HR" altLang="sr-Latn-R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1C36AE0-F1B8-4253-95E8-73E22B60DB4D}" type="slidenum">
              <a:rPr kumimoji="0" lang="hr-HR" altLang="sr-Latn-R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031079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6BC18BB-C46B-459F-AEB1-D944E5882DA5}" type="slidenum">
              <a:rPr kumimoji="0" lang="hr-HR" altLang="sr-Latn-R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25997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495800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495800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9D4CDE1-EF12-4BBE-B9B7-01A237B73CFF}" type="slidenum">
              <a:rPr kumimoji="0" lang="hr-HR" altLang="sr-Latn-R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34977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AFCB9B-6671-4EA8-91A1-DDCE04E158E9}" type="slidenum">
              <a:rPr kumimoji="0" lang="hr-HR" altLang="sr-Latn-R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15839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2C3EB96-3E8A-4C0F-96D5-C9D8BE4EFD89}" type="slidenum">
              <a:rPr kumimoji="0" lang="hr-HR" altLang="sr-Latn-R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8744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6D79C-9E89-4F61-88F7-C88BE2554605}" type="datetimeFigureOut">
              <a:rPr lang="hr-HR" smtClean="0"/>
              <a:t>4.11.2021.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F2ECF-0992-40A1-9F9C-802E6068C2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951538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44CB416-5208-4DCD-B563-941BFA1205FE}" type="slidenum">
              <a:rPr kumimoji="0" lang="hr-HR" altLang="sr-Latn-R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97563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036BBCD-EAEB-4555-9106-23A91A3601B9}" type="slidenum">
              <a:rPr kumimoji="0" lang="hr-HR" altLang="sr-Latn-R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5112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r-HR" noProof="0" smtClean="0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5297B96-BBCE-4F63-AB8D-6F0439E39EBC}" type="slidenum">
              <a:rPr kumimoji="0" lang="hr-HR" altLang="sr-Latn-R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22285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F0843C0-7E04-456C-9AB1-A8C985E44D80}" type="slidenum">
              <a:rPr kumimoji="0" lang="hr-HR" altLang="sr-Latn-R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57676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8839200" y="228600"/>
            <a:ext cx="2743200" cy="5867400"/>
          </a:xfrm>
        </p:spPr>
        <p:txBody>
          <a:bodyPr vert="eaVert"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609600" y="228600"/>
            <a:ext cx="8026400" cy="5867400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A4DF6EE-2FD9-4F8C-9B7C-B534445D99A5}" type="slidenum">
              <a:rPr kumimoji="0" lang="hr-HR" altLang="sr-Latn-R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443563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slov, tekst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1143000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5384800" cy="4495800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495800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3EE7F7A-53CE-4FDB-98B8-0C4D251BE7A6}" type="slidenum">
              <a:rPr kumimoji="0" lang="hr-HR" altLang="sr-Latn-R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2088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6D79C-9E89-4F61-88F7-C88BE2554605}" type="datetimeFigureOut">
              <a:rPr lang="hr-HR" smtClean="0"/>
              <a:t>4.11.2021.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F2ECF-0992-40A1-9F9C-802E6068C2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28791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6D79C-9E89-4F61-88F7-C88BE2554605}" type="datetimeFigureOut">
              <a:rPr lang="hr-HR" smtClean="0"/>
              <a:t>4.11.2021.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F2ECF-0992-40A1-9F9C-802E6068C2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99500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6D79C-9E89-4F61-88F7-C88BE2554605}" type="datetimeFigureOut">
              <a:rPr lang="hr-HR" smtClean="0"/>
              <a:t>4.11.2021.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F2ECF-0992-40A1-9F9C-802E6068C2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46624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6D79C-9E89-4F61-88F7-C88BE2554605}" type="datetimeFigureOut">
              <a:rPr lang="hr-HR" smtClean="0"/>
              <a:t>4.11.2021.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F2ECF-0992-40A1-9F9C-802E6068C2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91120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6D79C-9E89-4F61-88F7-C88BE2554605}" type="datetimeFigureOut">
              <a:rPr lang="hr-HR" smtClean="0"/>
              <a:t>4.11.2021.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F2ECF-0992-40A1-9F9C-802E6068C2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64106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6D79C-9E89-4F61-88F7-C88BE2554605}" type="datetimeFigureOut">
              <a:rPr lang="hr-HR" smtClean="0"/>
              <a:t>4.11.2021.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F2ECF-0992-40A1-9F9C-802E6068C2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91491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96D79C-9E89-4F61-88F7-C88BE2554605}" type="datetimeFigureOut">
              <a:rPr lang="hr-HR" smtClean="0"/>
              <a:t>4.11.2021.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EF2ECF-0992-40A1-9F9C-802E6068C2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12227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1847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5760" cy="4320"/>
          </a:xfrm>
        </p:grpSpPr>
        <p:sp>
          <p:nvSpPr>
            <p:cNvPr id="104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5261 w 6027"/>
                <a:gd name="T1" fmla="*/ 369 h 2296"/>
                <a:gd name="T2" fmla="*/ 0 w 6027"/>
                <a:gd name="T3" fmla="*/ 369 h 2296"/>
                <a:gd name="T4" fmla="*/ 0 w 6027"/>
                <a:gd name="T5" fmla="*/ 0 h 2296"/>
                <a:gd name="T6" fmla="*/ 5261 w 6027"/>
                <a:gd name="T7" fmla="*/ 0 h 2296"/>
                <a:gd name="T8" fmla="*/ 5261 w 6027"/>
                <a:gd name="T9" fmla="*/ 369 h 2296"/>
                <a:gd name="T10" fmla="*/ 5261 w 6027"/>
                <a:gd name="T11" fmla="*/ 369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r-H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148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r-H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027" name="Freeform 5"/>
          <p:cNvSpPr>
            <a:spLocks/>
          </p:cNvSpPr>
          <p:nvPr/>
        </p:nvSpPr>
        <p:spPr bwMode="hidden">
          <a:xfrm>
            <a:off x="8331200" y="6262688"/>
            <a:ext cx="3860800" cy="609600"/>
          </a:xfrm>
          <a:custGeom>
            <a:avLst/>
            <a:gdLst>
              <a:gd name="T0" fmla="*/ 2147483646 w 5748"/>
              <a:gd name="T1" fmla="*/ 2147483646 h 246"/>
              <a:gd name="T2" fmla="*/ 0 w 5748"/>
              <a:gd name="T3" fmla="*/ 2147483646 h 246"/>
              <a:gd name="T4" fmla="*/ 0 w 5748"/>
              <a:gd name="T5" fmla="*/ 0 h 246"/>
              <a:gd name="T6" fmla="*/ 2147483646 w 5748"/>
              <a:gd name="T7" fmla="*/ 0 h 246"/>
              <a:gd name="T8" fmla="*/ 2147483646 w 5748"/>
              <a:gd name="T9" fmla="*/ 2147483646 h 246"/>
              <a:gd name="T10" fmla="*/ 2147483646 w 5748"/>
              <a:gd name="T11" fmla="*/ 2147483646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028" name="Group 6"/>
          <p:cNvGrpSpPr>
            <a:grpSpLocks/>
          </p:cNvGrpSpPr>
          <p:nvPr/>
        </p:nvGrpSpPr>
        <p:grpSpPr bwMode="auto">
          <a:xfrm>
            <a:off x="0" y="6019800"/>
            <a:ext cx="10464800" cy="857250"/>
            <a:chOff x="0" y="3792"/>
            <a:chExt cx="4944" cy="540"/>
          </a:xfrm>
        </p:grpSpPr>
        <p:sp>
          <p:nvSpPr>
            <p:cNvPr id="6151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r-H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104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044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>
                  <a:gd name="T0" fmla="*/ 636 w 996"/>
                  <a:gd name="T1" fmla="*/ 373 h 533"/>
                  <a:gd name="T2" fmla="*/ 495 w 996"/>
                  <a:gd name="T3" fmla="*/ 370 h 533"/>
                  <a:gd name="T4" fmla="*/ 280 w 996"/>
                  <a:gd name="T5" fmla="*/ 249 h 533"/>
                  <a:gd name="T6" fmla="*/ 127 w 996"/>
                  <a:gd name="T7" fmla="*/ 66 h 533"/>
                  <a:gd name="T8" fmla="*/ 0 w 996"/>
                  <a:gd name="T9" fmla="*/ 0 h 533"/>
                  <a:gd name="T10" fmla="*/ 22 w 996"/>
                  <a:gd name="T11" fmla="*/ 26 h 533"/>
                  <a:gd name="T12" fmla="*/ 0 w 996"/>
                  <a:gd name="T13" fmla="*/ 65 h 533"/>
                  <a:gd name="T14" fmla="*/ 30 w 996"/>
                  <a:gd name="T15" fmla="*/ 119 h 533"/>
                  <a:gd name="T16" fmla="*/ 75 w 996"/>
                  <a:gd name="T17" fmla="*/ 243 h 533"/>
                  <a:gd name="T18" fmla="*/ 45 w 996"/>
                  <a:gd name="T19" fmla="*/ 422 h 533"/>
                  <a:gd name="T20" fmla="*/ 200 w 996"/>
                  <a:gd name="T21" fmla="*/ 329 h 533"/>
                  <a:gd name="T22" fmla="*/ 612 w 996"/>
                  <a:gd name="T23" fmla="*/ 533 h 533"/>
                  <a:gd name="T24" fmla="*/ 996 w 996"/>
                  <a:gd name="T25" fmla="*/ 529 h 533"/>
                  <a:gd name="T26" fmla="*/ 828 w 996"/>
                  <a:gd name="T27" fmla="*/ 473 h 533"/>
                  <a:gd name="T28" fmla="*/ 636 w 996"/>
                  <a:gd name="T29" fmla="*/ 373 h 53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r-HR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45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25 h 353"/>
                  <a:gd name="T4" fmla="*/ 24 w 186"/>
                  <a:gd name="T5" fmla="*/ 43 h 353"/>
                  <a:gd name="T6" fmla="*/ 18 w 186"/>
                  <a:gd name="T7" fmla="*/ 93 h 353"/>
                  <a:gd name="T8" fmla="*/ 42 w 186"/>
                  <a:gd name="T9" fmla="*/ 160 h 353"/>
                  <a:gd name="T10" fmla="*/ 48 w 186"/>
                  <a:gd name="T11" fmla="*/ 227 h 353"/>
                  <a:gd name="T12" fmla="*/ 0 w 186"/>
                  <a:gd name="T13" fmla="*/ 495 h 353"/>
                  <a:gd name="T14" fmla="*/ 54 w 186"/>
                  <a:gd name="T15" fmla="*/ 327 h 353"/>
                  <a:gd name="T16" fmla="*/ 84 w 186"/>
                  <a:gd name="T17" fmla="*/ 303 h 353"/>
                  <a:gd name="T18" fmla="*/ 126 w 186"/>
                  <a:gd name="T19" fmla="*/ 177 h 353"/>
                  <a:gd name="T20" fmla="*/ 144 w 186"/>
                  <a:gd name="T21" fmla="*/ 168 h 353"/>
                  <a:gd name="T22" fmla="*/ 144 w 186"/>
                  <a:gd name="T23" fmla="*/ 126 h 353"/>
                  <a:gd name="T24" fmla="*/ 186 w 186"/>
                  <a:gd name="T25" fmla="*/ 93 h 353"/>
                  <a:gd name="T26" fmla="*/ 162 w 186"/>
                  <a:gd name="T27" fmla="*/ 84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r-HR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46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r-HR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47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9 h 66"/>
                  <a:gd name="T8" fmla="*/ 6 w 155"/>
                  <a:gd name="T9" fmla="*/ 25 h 66"/>
                  <a:gd name="T10" fmla="*/ 0 w 155"/>
                  <a:gd name="T11" fmla="*/ 34 h 66"/>
                  <a:gd name="T12" fmla="*/ 78 w 155"/>
                  <a:gd name="T13" fmla="*/ 84 h 66"/>
                  <a:gd name="T14" fmla="*/ 96 w 155"/>
                  <a:gd name="T15" fmla="*/ 59 h 66"/>
                  <a:gd name="T16" fmla="*/ 155 w 155"/>
                  <a:gd name="T17" fmla="*/ 93 h 66"/>
                  <a:gd name="T18" fmla="*/ 126 w 155"/>
                  <a:gd name="T19" fmla="*/ 34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r-HR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48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52 h 72"/>
                  <a:gd name="T2" fmla="*/ 0 w 42"/>
                  <a:gd name="T3" fmla="*/ 26 h 72"/>
                  <a:gd name="T4" fmla="*/ 12 w 42"/>
                  <a:gd name="T5" fmla="*/ 9 h 72"/>
                  <a:gd name="T6" fmla="*/ 0 w 42"/>
                  <a:gd name="T7" fmla="*/ 9 h 72"/>
                  <a:gd name="T8" fmla="*/ 12 w 42"/>
                  <a:gd name="T9" fmla="*/ 9 h 72"/>
                  <a:gd name="T10" fmla="*/ 24 w 42"/>
                  <a:gd name="T11" fmla="*/ 9 h 72"/>
                  <a:gd name="T12" fmla="*/ 36 w 42"/>
                  <a:gd name="T13" fmla="*/ 9 h 72"/>
                  <a:gd name="T14" fmla="*/ 42 w 42"/>
                  <a:gd name="T15" fmla="*/ 0 h 72"/>
                  <a:gd name="T16" fmla="*/ 30 w 42"/>
                  <a:gd name="T17" fmla="*/ 26 h 72"/>
                  <a:gd name="T18" fmla="*/ 42 w 42"/>
                  <a:gd name="T19" fmla="*/ 69 h 72"/>
                  <a:gd name="T20" fmla="*/ 12 w 42"/>
                  <a:gd name="T21" fmla="*/ 102 h 72"/>
                  <a:gd name="T22" fmla="*/ 6 w 42"/>
                  <a:gd name="T23" fmla="*/ 52 h 72"/>
                  <a:gd name="T24" fmla="*/ 6 w 42"/>
                  <a:gd name="T25" fmla="*/ 52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r-HR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6158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r-H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029" name="Group 15"/>
          <p:cNvGrpSpPr>
            <a:grpSpLocks/>
          </p:cNvGrpSpPr>
          <p:nvPr/>
        </p:nvGrpSpPr>
        <p:grpSpPr bwMode="auto">
          <a:xfrm>
            <a:off x="836085" y="6021388"/>
            <a:ext cx="7579783" cy="849312"/>
            <a:chOff x="395" y="3793"/>
            <a:chExt cx="3581" cy="535"/>
          </a:xfrm>
        </p:grpSpPr>
        <p:sp>
          <p:nvSpPr>
            <p:cNvPr id="1035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3 h 287"/>
                <a:gd name="T4" fmla="*/ 66 w 365"/>
                <a:gd name="T5" fmla="*/ 114 h 287"/>
                <a:gd name="T6" fmla="*/ 143 w 365"/>
                <a:gd name="T7" fmla="*/ 189 h 287"/>
                <a:gd name="T8" fmla="*/ 191 w 365"/>
                <a:gd name="T9" fmla="*/ 174 h 287"/>
                <a:gd name="T10" fmla="*/ 341 w 365"/>
                <a:gd name="T11" fmla="*/ 299 h 287"/>
                <a:gd name="T12" fmla="*/ 305 w 365"/>
                <a:gd name="T13" fmla="*/ 180 h 287"/>
                <a:gd name="T14" fmla="*/ 365 w 365"/>
                <a:gd name="T15" fmla="*/ 138 h 287"/>
                <a:gd name="T16" fmla="*/ 359 w 365"/>
                <a:gd name="T17" fmla="*/ 132 h 287"/>
                <a:gd name="T18" fmla="*/ 335 w 365"/>
                <a:gd name="T19" fmla="*/ 120 h 287"/>
                <a:gd name="T20" fmla="*/ 299 w 365"/>
                <a:gd name="T21" fmla="*/ 93 h 287"/>
                <a:gd name="T22" fmla="*/ 257 w 365"/>
                <a:gd name="T23" fmla="*/ 75 h 287"/>
                <a:gd name="T24" fmla="*/ 215 w 365"/>
                <a:gd name="T25" fmla="*/ 57 h 287"/>
                <a:gd name="T26" fmla="*/ 173 w 365"/>
                <a:gd name="T27" fmla="*/ 39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r-H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36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r-H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37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3 h 60"/>
                <a:gd name="T16" fmla="*/ 65 w 71"/>
                <a:gd name="T17" fmla="*/ 45 h 60"/>
                <a:gd name="T18" fmla="*/ 71 w 71"/>
                <a:gd name="T19" fmla="*/ 57 h 60"/>
                <a:gd name="T20" fmla="*/ 71 w 71"/>
                <a:gd name="T21" fmla="*/ 63 h 60"/>
                <a:gd name="T22" fmla="*/ 59 w 71"/>
                <a:gd name="T23" fmla="*/ 57 h 60"/>
                <a:gd name="T24" fmla="*/ 47 w 71"/>
                <a:gd name="T25" fmla="*/ 45 h 60"/>
                <a:gd name="T26" fmla="*/ 23 w 71"/>
                <a:gd name="T27" fmla="*/ 33 h 60"/>
                <a:gd name="T28" fmla="*/ 23 w 71"/>
                <a:gd name="T29" fmla="*/ 39 h 60"/>
                <a:gd name="T30" fmla="*/ 18 w 71"/>
                <a:gd name="T31" fmla="*/ 45 h 60"/>
                <a:gd name="T32" fmla="*/ 12 w 71"/>
                <a:gd name="T33" fmla="*/ 51 h 60"/>
                <a:gd name="T34" fmla="*/ 6 w 71"/>
                <a:gd name="T35" fmla="*/ 51 h 60"/>
                <a:gd name="T36" fmla="*/ 6 w 71"/>
                <a:gd name="T37" fmla="*/ 51 h 60"/>
                <a:gd name="T38" fmla="*/ 6 w 71"/>
                <a:gd name="T39" fmla="*/ 39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r-H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38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7 h 162"/>
                <a:gd name="T10" fmla="*/ 96 w 161"/>
                <a:gd name="T11" fmla="*/ 63 h 162"/>
                <a:gd name="T12" fmla="*/ 102 w 161"/>
                <a:gd name="T13" fmla="*/ 75 h 162"/>
                <a:gd name="T14" fmla="*/ 108 w 161"/>
                <a:gd name="T15" fmla="*/ 87 h 162"/>
                <a:gd name="T16" fmla="*/ 120 w 161"/>
                <a:gd name="T17" fmla="*/ 99 h 162"/>
                <a:gd name="T18" fmla="*/ 143 w 161"/>
                <a:gd name="T19" fmla="*/ 117 h 162"/>
                <a:gd name="T20" fmla="*/ 155 w 161"/>
                <a:gd name="T21" fmla="*/ 144 h 162"/>
                <a:gd name="T22" fmla="*/ 161 w 161"/>
                <a:gd name="T23" fmla="*/ 162 h 162"/>
                <a:gd name="T24" fmla="*/ 161 w 161"/>
                <a:gd name="T25" fmla="*/ 168 h 162"/>
                <a:gd name="T26" fmla="*/ 96 w 161"/>
                <a:gd name="T27" fmla="*/ 105 h 162"/>
                <a:gd name="T28" fmla="*/ 30 w 161"/>
                <a:gd name="T29" fmla="*/ 57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r-H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39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3 h 60"/>
                <a:gd name="T4" fmla="*/ 41 w 59"/>
                <a:gd name="T5" fmla="*/ 39 h 60"/>
                <a:gd name="T6" fmla="*/ 47 w 59"/>
                <a:gd name="T7" fmla="*/ 45 h 60"/>
                <a:gd name="T8" fmla="*/ 53 w 59"/>
                <a:gd name="T9" fmla="*/ 57 h 60"/>
                <a:gd name="T10" fmla="*/ 53 w 59"/>
                <a:gd name="T11" fmla="*/ 63 h 60"/>
                <a:gd name="T12" fmla="*/ 47 w 59"/>
                <a:gd name="T13" fmla="*/ 57 h 60"/>
                <a:gd name="T14" fmla="*/ 35 w 59"/>
                <a:gd name="T15" fmla="*/ 51 h 60"/>
                <a:gd name="T16" fmla="*/ 23 w 59"/>
                <a:gd name="T17" fmla="*/ 39 h 60"/>
                <a:gd name="T18" fmla="*/ 17 w 59"/>
                <a:gd name="T19" fmla="*/ 33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r-H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40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9 h 204"/>
                <a:gd name="T2" fmla="*/ 245 w 245"/>
                <a:gd name="T3" fmla="*/ 45 h 204"/>
                <a:gd name="T4" fmla="*/ 209 w 245"/>
                <a:gd name="T5" fmla="*/ 87 h 204"/>
                <a:gd name="T6" fmla="*/ 143 w 245"/>
                <a:gd name="T7" fmla="*/ 138 h 204"/>
                <a:gd name="T8" fmla="*/ 167 w 245"/>
                <a:gd name="T9" fmla="*/ 162 h 204"/>
                <a:gd name="T10" fmla="*/ 179 w 245"/>
                <a:gd name="T11" fmla="*/ 213 h 204"/>
                <a:gd name="T12" fmla="*/ 77 w 245"/>
                <a:gd name="T13" fmla="*/ 138 h 204"/>
                <a:gd name="T14" fmla="*/ 47 w 245"/>
                <a:gd name="T15" fmla="*/ 87 h 204"/>
                <a:gd name="T16" fmla="*/ 89 w 245"/>
                <a:gd name="T17" fmla="*/ 69 h 204"/>
                <a:gd name="T18" fmla="*/ 59 w 245"/>
                <a:gd name="T19" fmla="*/ 39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9 h 204"/>
                <a:gd name="T50" fmla="*/ 233 w 245"/>
                <a:gd name="T51" fmla="*/ 39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r-H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6166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28600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r-HR" altLang="sr-Latn-RS" smtClean="0"/>
              <a:t>Click to edit Master title style</a:t>
            </a:r>
          </a:p>
        </p:txBody>
      </p:sp>
      <p:sp>
        <p:nvSpPr>
          <p:cNvPr id="103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r-HR" altLang="sr-Latn-RS" smtClean="0"/>
              <a:t>Click to edit Master text styles</a:t>
            </a:r>
          </a:p>
          <a:p>
            <a:pPr lvl="1"/>
            <a:r>
              <a:rPr lang="hr-HR" altLang="sr-Latn-RS" smtClean="0"/>
              <a:t>Second level</a:t>
            </a:r>
          </a:p>
          <a:p>
            <a:pPr lvl="2"/>
            <a:r>
              <a:rPr lang="hr-HR" altLang="sr-Latn-RS" smtClean="0"/>
              <a:t>Third level</a:t>
            </a:r>
          </a:p>
          <a:p>
            <a:pPr lvl="3"/>
            <a:r>
              <a:rPr lang="hr-HR" altLang="sr-Latn-RS" smtClean="0"/>
              <a:t>Fourth level</a:t>
            </a:r>
          </a:p>
          <a:p>
            <a:pPr lvl="4"/>
            <a:r>
              <a:rPr lang="hr-HR" altLang="sr-Latn-RS" smtClean="0"/>
              <a:t>Fifth level</a:t>
            </a:r>
          </a:p>
        </p:txBody>
      </p:sp>
      <p:sp>
        <p:nvSpPr>
          <p:cNvPr id="6168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169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170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9921EF7-07DE-4D00-847A-66F28E237FA6}" type="slidenum">
              <a:rPr kumimoji="0" lang="hr-HR" altLang="sr-Latn-R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660572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1847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5760" cy="4320"/>
          </a:xfrm>
        </p:grpSpPr>
        <p:sp>
          <p:nvSpPr>
            <p:cNvPr id="104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5261 w 6027"/>
                <a:gd name="T1" fmla="*/ 369 h 2296"/>
                <a:gd name="T2" fmla="*/ 0 w 6027"/>
                <a:gd name="T3" fmla="*/ 369 h 2296"/>
                <a:gd name="T4" fmla="*/ 0 w 6027"/>
                <a:gd name="T5" fmla="*/ 0 h 2296"/>
                <a:gd name="T6" fmla="*/ 5261 w 6027"/>
                <a:gd name="T7" fmla="*/ 0 h 2296"/>
                <a:gd name="T8" fmla="*/ 5261 w 6027"/>
                <a:gd name="T9" fmla="*/ 369 h 2296"/>
                <a:gd name="T10" fmla="*/ 5261 w 6027"/>
                <a:gd name="T11" fmla="*/ 369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r-H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148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r-H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027" name="Freeform 5"/>
          <p:cNvSpPr>
            <a:spLocks/>
          </p:cNvSpPr>
          <p:nvPr/>
        </p:nvSpPr>
        <p:spPr bwMode="hidden">
          <a:xfrm>
            <a:off x="8331200" y="6262688"/>
            <a:ext cx="3860800" cy="609600"/>
          </a:xfrm>
          <a:custGeom>
            <a:avLst/>
            <a:gdLst>
              <a:gd name="T0" fmla="*/ 2147483646 w 5748"/>
              <a:gd name="T1" fmla="*/ 2147483646 h 246"/>
              <a:gd name="T2" fmla="*/ 0 w 5748"/>
              <a:gd name="T3" fmla="*/ 2147483646 h 246"/>
              <a:gd name="T4" fmla="*/ 0 w 5748"/>
              <a:gd name="T5" fmla="*/ 0 h 246"/>
              <a:gd name="T6" fmla="*/ 2147483646 w 5748"/>
              <a:gd name="T7" fmla="*/ 0 h 246"/>
              <a:gd name="T8" fmla="*/ 2147483646 w 5748"/>
              <a:gd name="T9" fmla="*/ 2147483646 h 246"/>
              <a:gd name="T10" fmla="*/ 2147483646 w 5748"/>
              <a:gd name="T11" fmla="*/ 2147483646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028" name="Group 6"/>
          <p:cNvGrpSpPr>
            <a:grpSpLocks/>
          </p:cNvGrpSpPr>
          <p:nvPr/>
        </p:nvGrpSpPr>
        <p:grpSpPr bwMode="auto">
          <a:xfrm>
            <a:off x="0" y="6019800"/>
            <a:ext cx="10464800" cy="857250"/>
            <a:chOff x="0" y="3792"/>
            <a:chExt cx="4944" cy="540"/>
          </a:xfrm>
        </p:grpSpPr>
        <p:sp>
          <p:nvSpPr>
            <p:cNvPr id="6151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r-H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104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044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>
                  <a:gd name="T0" fmla="*/ 636 w 996"/>
                  <a:gd name="T1" fmla="*/ 373 h 533"/>
                  <a:gd name="T2" fmla="*/ 495 w 996"/>
                  <a:gd name="T3" fmla="*/ 370 h 533"/>
                  <a:gd name="T4" fmla="*/ 280 w 996"/>
                  <a:gd name="T5" fmla="*/ 249 h 533"/>
                  <a:gd name="T6" fmla="*/ 127 w 996"/>
                  <a:gd name="T7" fmla="*/ 66 h 533"/>
                  <a:gd name="T8" fmla="*/ 0 w 996"/>
                  <a:gd name="T9" fmla="*/ 0 h 533"/>
                  <a:gd name="T10" fmla="*/ 22 w 996"/>
                  <a:gd name="T11" fmla="*/ 26 h 533"/>
                  <a:gd name="T12" fmla="*/ 0 w 996"/>
                  <a:gd name="T13" fmla="*/ 65 h 533"/>
                  <a:gd name="T14" fmla="*/ 30 w 996"/>
                  <a:gd name="T15" fmla="*/ 119 h 533"/>
                  <a:gd name="T16" fmla="*/ 75 w 996"/>
                  <a:gd name="T17" fmla="*/ 243 h 533"/>
                  <a:gd name="T18" fmla="*/ 45 w 996"/>
                  <a:gd name="T19" fmla="*/ 422 h 533"/>
                  <a:gd name="T20" fmla="*/ 200 w 996"/>
                  <a:gd name="T21" fmla="*/ 329 h 533"/>
                  <a:gd name="T22" fmla="*/ 612 w 996"/>
                  <a:gd name="T23" fmla="*/ 533 h 533"/>
                  <a:gd name="T24" fmla="*/ 996 w 996"/>
                  <a:gd name="T25" fmla="*/ 529 h 533"/>
                  <a:gd name="T26" fmla="*/ 828 w 996"/>
                  <a:gd name="T27" fmla="*/ 473 h 533"/>
                  <a:gd name="T28" fmla="*/ 636 w 996"/>
                  <a:gd name="T29" fmla="*/ 373 h 53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r-HR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45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25 h 353"/>
                  <a:gd name="T4" fmla="*/ 24 w 186"/>
                  <a:gd name="T5" fmla="*/ 43 h 353"/>
                  <a:gd name="T6" fmla="*/ 18 w 186"/>
                  <a:gd name="T7" fmla="*/ 93 h 353"/>
                  <a:gd name="T8" fmla="*/ 42 w 186"/>
                  <a:gd name="T9" fmla="*/ 160 h 353"/>
                  <a:gd name="T10" fmla="*/ 48 w 186"/>
                  <a:gd name="T11" fmla="*/ 227 h 353"/>
                  <a:gd name="T12" fmla="*/ 0 w 186"/>
                  <a:gd name="T13" fmla="*/ 495 h 353"/>
                  <a:gd name="T14" fmla="*/ 54 w 186"/>
                  <a:gd name="T15" fmla="*/ 327 h 353"/>
                  <a:gd name="T16" fmla="*/ 84 w 186"/>
                  <a:gd name="T17" fmla="*/ 303 h 353"/>
                  <a:gd name="T18" fmla="*/ 126 w 186"/>
                  <a:gd name="T19" fmla="*/ 177 h 353"/>
                  <a:gd name="T20" fmla="*/ 144 w 186"/>
                  <a:gd name="T21" fmla="*/ 168 h 353"/>
                  <a:gd name="T22" fmla="*/ 144 w 186"/>
                  <a:gd name="T23" fmla="*/ 126 h 353"/>
                  <a:gd name="T24" fmla="*/ 186 w 186"/>
                  <a:gd name="T25" fmla="*/ 93 h 353"/>
                  <a:gd name="T26" fmla="*/ 162 w 186"/>
                  <a:gd name="T27" fmla="*/ 84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r-HR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46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r-HR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47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9 h 66"/>
                  <a:gd name="T8" fmla="*/ 6 w 155"/>
                  <a:gd name="T9" fmla="*/ 25 h 66"/>
                  <a:gd name="T10" fmla="*/ 0 w 155"/>
                  <a:gd name="T11" fmla="*/ 34 h 66"/>
                  <a:gd name="T12" fmla="*/ 78 w 155"/>
                  <a:gd name="T13" fmla="*/ 84 h 66"/>
                  <a:gd name="T14" fmla="*/ 96 w 155"/>
                  <a:gd name="T15" fmla="*/ 59 h 66"/>
                  <a:gd name="T16" fmla="*/ 155 w 155"/>
                  <a:gd name="T17" fmla="*/ 93 h 66"/>
                  <a:gd name="T18" fmla="*/ 126 w 155"/>
                  <a:gd name="T19" fmla="*/ 34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r-HR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48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52 h 72"/>
                  <a:gd name="T2" fmla="*/ 0 w 42"/>
                  <a:gd name="T3" fmla="*/ 26 h 72"/>
                  <a:gd name="T4" fmla="*/ 12 w 42"/>
                  <a:gd name="T5" fmla="*/ 9 h 72"/>
                  <a:gd name="T6" fmla="*/ 0 w 42"/>
                  <a:gd name="T7" fmla="*/ 9 h 72"/>
                  <a:gd name="T8" fmla="*/ 12 w 42"/>
                  <a:gd name="T9" fmla="*/ 9 h 72"/>
                  <a:gd name="T10" fmla="*/ 24 w 42"/>
                  <a:gd name="T11" fmla="*/ 9 h 72"/>
                  <a:gd name="T12" fmla="*/ 36 w 42"/>
                  <a:gd name="T13" fmla="*/ 9 h 72"/>
                  <a:gd name="T14" fmla="*/ 42 w 42"/>
                  <a:gd name="T15" fmla="*/ 0 h 72"/>
                  <a:gd name="T16" fmla="*/ 30 w 42"/>
                  <a:gd name="T17" fmla="*/ 26 h 72"/>
                  <a:gd name="T18" fmla="*/ 42 w 42"/>
                  <a:gd name="T19" fmla="*/ 69 h 72"/>
                  <a:gd name="T20" fmla="*/ 12 w 42"/>
                  <a:gd name="T21" fmla="*/ 102 h 72"/>
                  <a:gd name="T22" fmla="*/ 6 w 42"/>
                  <a:gd name="T23" fmla="*/ 52 h 72"/>
                  <a:gd name="T24" fmla="*/ 6 w 42"/>
                  <a:gd name="T25" fmla="*/ 52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r-HR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6158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r-H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029" name="Group 15"/>
          <p:cNvGrpSpPr>
            <a:grpSpLocks/>
          </p:cNvGrpSpPr>
          <p:nvPr/>
        </p:nvGrpSpPr>
        <p:grpSpPr bwMode="auto">
          <a:xfrm>
            <a:off x="836085" y="6021388"/>
            <a:ext cx="7579783" cy="849312"/>
            <a:chOff x="395" y="3793"/>
            <a:chExt cx="3581" cy="535"/>
          </a:xfrm>
        </p:grpSpPr>
        <p:sp>
          <p:nvSpPr>
            <p:cNvPr id="1035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3 h 287"/>
                <a:gd name="T4" fmla="*/ 66 w 365"/>
                <a:gd name="T5" fmla="*/ 114 h 287"/>
                <a:gd name="T6" fmla="*/ 143 w 365"/>
                <a:gd name="T7" fmla="*/ 189 h 287"/>
                <a:gd name="T8" fmla="*/ 191 w 365"/>
                <a:gd name="T9" fmla="*/ 174 h 287"/>
                <a:gd name="T10" fmla="*/ 341 w 365"/>
                <a:gd name="T11" fmla="*/ 299 h 287"/>
                <a:gd name="T12" fmla="*/ 305 w 365"/>
                <a:gd name="T13" fmla="*/ 180 h 287"/>
                <a:gd name="T14" fmla="*/ 365 w 365"/>
                <a:gd name="T15" fmla="*/ 138 h 287"/>
                <a:gd name="T16" fmla="*/ 359 w 365"/>
                <a:gd name="T17" fmla="*/ 132 h 287"/>
                <a:gd name="T18" fmla="*/ 335 w 365"/>
                <a:gd name="T19" fmla="*/ 120 h 287"/>
                <a:gd name="T20" fmla="*/ 299 w 365"/>
                <a:gd name="T21" fmla="*/ 93 h 287"/>
                <a:gd name="T22" fmla="*/ 257 w 365"/>
                <a:gd name="T23" fmla="*/ 75 h 287"/>
                <a:gd name="T24" fmla="*/ 215 w 365"/>
                <a:gd name="T25" fmla="*/ 57 h 287"/>
                <a:gd name="T26" fmla="*/ 173 w 365"/>
                <a:gd name="T27" fmla="*/ 39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r-H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36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r-H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37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3 h 60"/>
                <a:gd name="T16" fmla="*/ 65 w 71"/>
                <a:gd name="T17" fmla="*/ 45 h 60"/>
                <a:gd name="T18" fmla="*/ 71 w 71"/>
                <a:gd name="T19" fmla="*/ 57 h 60"/>
                <a:gd name="T20" fmla="*/ 71 w 71"/>
                <a:gd name="T21" fmla="*/ 63 h 60"/>
                <a:gd name="T22" fmla="*/ 59 w 71"/>
                <a:gd name="T23" fmla="*/ 57 h 60"/>
                <a:gd name="T24" fmla="*/ 47 w 71"/>
                <a:gd name="T25" fmla="*/ 45 h 60"/>
                <a:gd name="T26" fmla="*/ 23 w 71"/>
                <a:gd name="T27" fmla="*/ 33 h 60"/>
                <a:gd name="T28" fmla="*/ 23 w 71"/>
                <a:gd name="T29" fmla="*/ 39 h 60"/>
                <a:gd name="T30" fmla="*/ 18 w 71"/>
                <a:gd name="T31" fmla="*/ 45 h 60"/>
                <a:gd name="T32" fmla="*/ 12 w 71"/>
                <a:gd name="T33" fmla="*/ 51 h 60"/>
                <a:gd name="T34" fmla="*/ 6 w 71"/>
                <a:gd name="T35" fmla="*/ 51 h 60"/>
                <a:gd name="T36" fmla="*/ 6 w 71"/>
                <a:gd name="T37" fmla="*/ 51 h 60"/>
                <a:gd name="T38" fmla="*/ 6 w 71"/>
                <a:gd name="T39" fmla="*/ 39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r-H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38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7 h 162"/>
                <a:gd name="T10" fmla="*/ 96 w 161"/>
                <a:gd name="T11" fmla="*/ 63 h 162"/>
                <a:gd name="T12" fmla="*/ 102 w 161"/>
                <a:gd name="T13" fmla="*/ 75 h 162"/>
                <a:gd name="T14" fmla="*/ 108 w 161"/>
                <a:gd name="T15" fmla="*/ 87 h 162"/>
                <a:gd name="T16" fmla="*/ 120 w 161"/>
                <a:gd name="T17" fmla="*/ 99 h 162"/>
                <a:gd name="T18" fmla="*/ 143 w 161"/>
                <a:gd name="T19" fmla="*/ 117 h 162"/>
                <a:gd name="T20" fmla="*/ 155 w 161"/>
                <a:gd name="T21" fmla="*/ 144 h 162"/>
                <a:gd name="T22" fmla="*/ 161 w 161"/>
                <a:gd name="T23" fmla="*/ 162 h 162"/>
                <a:gd name="T24" fmla="*/ 161 w 161"/>
                <a:gd name="T25" fmla="*/ 168 h 162"/>
                <a:gd name="T26" fmla="*/ 96 w 161"/>
                <a:gd name="T27" fmla="*/ 105 h 162"/>
                <a:gd name="T28" fmla="*/ 30 w 161"/>
                <a:gd name="T29" fmla="*/ 57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r-H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39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3 h 60"/>
                <a:gd name="T4" fmla="*/ 41 w 59"/>
                <a:gd name="T5" fmla="*/ 39 h 60"/>
                <a:gd name="T6" fmla="*/ 47 w 59"/>
                <a:gd name="T7" fmla="*/ 45 h 60"/>
                <a:gd name="T8" fmla="*/ 53 w 59"/>
                <a:gd name="T9" fmla="*/ 57 h 60"/>
                <a:gd name="T10" fmla="*/ 53 w 59"/>
                <a:gd name="T11" fmla="*/ 63 h 60"/>
                <a:gd name="T12" fmla="*/ 47 w 59"/>
                <a:gd name="T13" fmla="*/ 57 h 60"/>
                <a:gd name="T14" fmla="*/ 35 w 59"/>
                <a:gd name="T15" fmla="*/ 51 h 60"/>
                <a:gd name="T16" fmla="*/ 23 w 59"/>
                <a:gd name="T17" fmla="*/ 39 h 60"/>
                <a:gd name="T18" fmla="*/ 17 w 59"/>
                <a:gd name="T19" fmla="*/ 33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r-H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40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9 h 204"/>
                <a:gd name="T2" fmla="*/ 245 w 245"/>
                <a:gd name="T3" fmla="*/ 45 h 204"/>
                <a:gd name="T4" fmla="*/ 209 w 245"/>
                <a:gd name="T5" fmla="*/ 87 h 204"/>
                <a:gd name="T6" fmla="*/ 143 w 245"/>
                <a:gd name="T7" fmla="*/ 138 h 204"/>
                <a:gd name="T8" fmla="*/ 167 w 245"/>
                <a:gd name="T9" fmla="*/ 162 h 204"/>
                <a:gd name="T10" fmla="*/ 179 w 245"/>
                <a:gd name="T11" fmla="*/ 213 h 204"/>
                <a:gd name="T12" fmla="*/ 77 w 245"/>
                <a:gd name="T13" fmla="*/ 138 h 204"/>
                <a:gd name="T14" fmla="*/ 47 w 245"/>
                <a:gd name="T15" fmla="*/ 87 h 204"/>
                <a:gd name="T16" fmla="*/ 89 w 245"/>
                <a:gd name="T17" fmla="*/ 69 h 204"/>
                <a:gd name="T18" fmla="*/ 59 w 245"/>
                <a:gd name="T19" fmla="*/ 39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9 h 204"/>
                <a:gd name="T50" fmla="*/ 233 w 245"/>
                <a:gd name="T51" fmla="*/ 39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r-H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6166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28600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r-HR" altLang="sr-Latn-RS" smtClean="0"/>
              <a:t>Click to edit Master title style</a:t>
            </a:r>
          </a:p>
        </p:txBody>
      </p:sp>
      <p:sp>
        <p:nvSpPr>
          <p:cNvPr id="103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r-HR" altLang="sr-Latn-RS" smtClean="0"/>
              <a:t>Click to edit Master text styles</a:t>
            </a:r>
          </a:p>
          <a:p>
            <a:pPr lvl="1"/>
            <a:r>
              <a:rPr lang="hr-HR" altLang="sr-Latn-RS" smtClean="0"/>
              <a:t>Second level</a:t>
            </a:r>
          </a:p>
          <a:p>
            <a:pPr lvl="2"/>
            <a:r>
              <a:rPr lang="hr-HR" altLang="sr-Latn-RS" smtClean="0"/>
              <a:t>Third level</a:t>
            </a:r>
          </a:p>
          <a:p>
            <a:pPr lvl="3"/>
            <a:r>
              <a:rPr lang="hr-HR" altLang="sr-Latn-RS" smtClean="0"/>
              <a:t>Fourth level</a:t>
            </a:r>
          </a:p>
          <a:p>
            <a:pPr lvl="4"/>
            <a:r>
              <a:rPr lang="hr-HR" altLang="sr-Latn-RS" smtClean="0"/>
              <a:t>Fifth level</a:t>
            </a:r>
          </a:p>
        </p:txBody>
      </p:sp>
      <p:sp>
        <p:nvSpPr>
          <p:cNvPr id="6168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169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170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9921EF7-07DE-4D00-847A-66F28E237FA6}" type="slidenum">
              <a:rPr kumimoji="0" lang="hr-HR" altLang="sr-Latn-R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r-HR" altLang="sr-Latn-R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482465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hr.wikipedia.org/wiki/Dru%C5%BEba_Isusova" TargetMode="External"/><Relationship Id="rId2" Type="http://schemas.openxmlformats.org/officeDocument/2006/relationships/hyperlink" Target="https://hr.wikipedia.org/wiki/Svetac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5.xml"/><Relationship Id="rId1" Type="http://schemas.openxmlformats.org/officeDocument/2006/relationships/video" Target="https://www.youtube.com/embed/EzX8qPkl_ZM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office.com/Pages/DesignPage.aspx?fragment=FormId%3DFvJamzTGgEurAgyaPQKQkQjCM_rtuWhEvsKU0hOzhaVUQ0FKOEdHWE5NU0ZOVkM1MDIwSjZFMlRSMC4u%26Token%3D3b5a137e92aa4a739ab200ef5364b23c" TargetMode="External"/><Relationship Id="rId2" Type="http://schemas.openxmlformats.org/officeDocument/2006/relationships/hyperlink" Target="https://forms.office.com/Pages/ResponsePage.aspx?id=FvJamzTGgEurAgyaPQKQkQjCM_rtuWhEvsKU0hOzhaVUQ0FKOEdHWE5NU0ZOVkM1MDIwSjZFMlRSMC4u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forms.office.com/Pages/ShareFormPage.aspx?id=FvJamzTGgEurAgyaPQKQkQjCM_rtuWhEvsKU0hOzhaVUQ0FKOEdHWE5NU0ZOVkM1MDIwSjZFMlRSMC4u&amp;sharetoken=8K87gvh7aFYLfIB5xPmT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forms.office.com/r/PgxsyiX51e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youtu.be/p_nnB0SiwfQ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ordwall.net/hr/resource/886558/povijest/kategoriziraj-uzroke-velikih-geografskih-otkri%c4%87a" TargetMode="Externa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b="1" dirty="0">
                <a:solidFill>
                  <a:srgbClr val="FF0000"/>
                </a:solidFill>
              </a:rPr>
              <a:t>Ignacije </a:t>
            </a:r>
            <a:r>
              <a:rPr lang="hr-HR" b="1" dirty="0" err="1">
                <a:solidFill>
                  <a:srgbClr val="FF0000"/>
                </a:solidFill>
              </a:rPr>
              <a:t>Lojolski</a:t>
            </a:r>
            <a:r>
              <a:rPr lang="hr-HR" dirty="0"/>
              <a:t/>
            </a:r>
            <a:br>
              <a:rPr lang="hr-HR" dirty="0"/>
            </a:br>
            <a:endParaRPr lang="hr-HR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/>
              <a:t> španjolski </a:t>
            </a:r>
            <a:r>
              <a:rPr lang="hr-HR" dirty="0">
                <a:hlinkClick r:id="rId2" tooltip="Svetac"/>
              </a:rPr>
              <a:t>svetac</a:t>
            </a:r>
            <a:r>
              <a:rPr lang="hr-HR" dirty="0"/>
              <a:t> i utemeljitelj </a:t>
            </a:r>
            <a:r>
              <a:rPr lang="hr-HR" dirty="0">
                <a:hlinkClick r:id="rId3" tooltip="Družba Isusova"/>
              </a:rPr>
              <a:t>Družbe Isusove</a:t>
            </a:r>
            <a:r>
              <a:rPr lang="hr-HR" dirty="0" smtClean="0"/>
              <a:t>.</a:t>
            </a:r>
          </a:p>
          <a:p>
            <a:r>
              <a:rPr lang="hr-HR" sz="3600" b="1" dirty="0" smtClean="0">
                <a:solidFill>
                  <a:srgbClr val="00B050"/>
                </a:solidFill>
              </a:rPr>
              <a:t>2.dio</a:t>
            </a:r>
            <a:endParaRPr lang="hr-HR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6039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hr-HR" dirty="0" smtClean="0"/>
              <a:t/>
            </a:r>
            <a:br>
              <a:rPr lang="hr-HR" dirty="0" smtClean="0"/>
            </a:br>
            <a:r>
              <a:rPr lang="hr-HR" dirty="0" smtClean="0"/>
              <a:t>Tko je </a:t>
            </a:r>
            <a:r>
              <a:rPr lang="hr-HR" dirty="0">
                <a:effectLst/>
              </a:rPr>
              <a:t>Kristofor Kolumbo</a:t>
            </a:r>
            <a:br>
              <a:rPr lang="hr-HR" dirty="0">
                <a:effectLst/>
              </a:rPr>
            </a:br>
            <a:endParaRPr lang="hr-HR" dirty="0"/>
          </a:p>
        </p:txBody>
      </p:sp>
      <p:pic>
        <p:nvPicPr>
          <p:cNvPr id="7171" name="Rezervirano mjesto sadržaja 3" descr="無償のイラストレーション: 疑問符, 質問, 応答, 検索エンジン, シンボル, 文字, 要求 - Pixabayの ...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35376" y="1471613"/>
            <a:ext cx="4837113" cy="4837112"/>
          </a:xfrm>
        </p:spPr>
      </p:pic>
    </p:spTree>
    <p:extLst>
      <p:ext uri="{BB962C8B-B14F-4D97-AF65-F5344CB8AC3E}">
        <p14:creationId xmlns:p14="http://schemas.microsoft.com/office/powerpoint/2010/main" val="3621102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zervirano mjesto sadržaja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544" y="2148820"/>
            <a:ext cx="8229600" cy="4629150"/>
          </a:xfrm>
        </p:spPr>
      </p:pic>
      <p:sp>
        <p:nvSpPr>
          <p:cNvPr id="2" name="Oblačić sa strelicom dolje 1"/>
          <p:cNvSpPr/>
          <p:nvPr/>
        </p:nvSpPr>
        <p:spPr>
          <a:xfrm>
            <a:off x="3431704" y="404664"/>
            <a:ext cx="4968552" cy="1778496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Čovjek koji je „otkrio”  Ameriku ali to nikada nije saznao…</a:t>
            </a:r>
          </a:p>
        </p:txBody>
      </p:sp>
      <p:sp>
        <p:nvSpPr>
          <p:cNvPr id="5" name="Oblačić sa strelicom gore 4"/>
          <p:cNvSpPr/>
          <p:nvPr/>
        </p:nvSpPr>
        <p:spPr>
          <a:xfrm>
            <a:off x="4727848" y="3182084"/>
            <a:ext cx="2376264" cy="1975108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Ili je samo pronašao put iz Europe do kontinenta koji je postojao </a:t>
            </a:r>
          </a:p>
        </p:txBody>
      </p:sp>
    </p:spTree>
    <p:extLst>
      <p:ext uri="{BB962C8B-B14F-4D97-AF65-F5344CB8AC3E}">
        <p14:creationId xmlns:p14="http://schemas.microsoft.com/office/powerpoint/2010/main" val="1147626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hr-HR" dirty="0" smtClean="0"/>
              <a:t>Kako je do toga došlo?</a:t>
            </a:r>
            <a:endParaRPr lang="hr-HR" dirty="0"/>
          </a:p>
        </p:txBody>
      </p:sp>
      <p:sp>
        <p:nvSpPr>
          <p:cNvPr id="6" name="Eksplozija 1 5"/>
          <p:cNvSpPr/>
          <p:nvPr/>
        </p:nvSpPr>
        <p:spPr>
          <a:xfrm>
            <a:off x="4367808" y="1124745"/>
            <a:ext cx="3599679" cy="1080120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Video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Klik </a:t>
            </a:r>
            <a:r>
              <a:rPr kumimoji="0" lang="hr-H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na sliku</a:t>
            </a:r>
            <a:endParaRPr kumimoji="0" lang="hr-HR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EzX8qPkl_ZM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181626" y="2182557"/>
            <a:ext cx="8064940" cy="4536528"/>
          </a:xfrm>
          <a:prstGeom prst="rect">
            <a:avLst/>
          </a:prstGeom>
        </p:spPr>
      </p:pic>
      <p:sp>
        <p:nvSpPr>
          <p:cNvPr id="16" name="Elipsasti oblačić 15"/>
          <p:cNvSpPr/>
          <p:nvPr/>
        </p:nvSpPr>
        <p:spPr>
          <a:xfrm>
            <a:off x="1774825" y="1125538"/>
            <a:ext cx="1493838" cy="919162"/>
          </a:xfrm>
          <a:prstGeom prst="wedgeEllipseCallout">
            <a:avLst>
              <a:gd name="adj1" fmla="val 107836"/>
              <a:gd name="adj2" fmla="val 372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Pažljivo gledajte i učite!</a:t>
            </a:r>
          </a:p>
        </p:txBody>
      </p:sp>
      <p:sp>
        <p:nvSpPr>
          <p:cNvPr id="17" name="Elipsasti oblačić 16"/>
          <p:cNvSpPr/>
          <p:nvPr/>
        </p:nvSpPr>
        <p:spPr>
          <a:xfrm>
            <a:off x="8328249" y="939007"/>
            <a:ext cx="2243137" cy="865187"/>
          </a:xfrm>
          <a:prstGeom prst="wedgeEllipseCallout">
            <a:avLst>
              <a:gd name="adj1" fmla="val -73894"/>
              <a:gd name="adj2" fmla="val 286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Imam još pitanja.</a:t>
            </a:r>
          </a:p>
        </p:txBody>
      </p:sp>
    </p:spTree>
    <p:extLst>
      <p:ext uri="{BB962C8B-B14F-4D97-AF65-F5344CB8AC3E}">
        <p14:creationId xmlns:p14="http://schemas.microsoft.com/office/powerpoint/2010/main" val="2914367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hr-HR" dirty="0" smtClean="0"/>
              <a:t>Ukratko:?</a:t>
            </a:r>
            <a:endParaRPr lang="hr-HR" dirty="0"/>
          </a:p>
        </p:txBody>
      </p:sp>
      <p:sp>
        <p:nvSpPr>
          <p:cNvPr id="5" name="Elipsasti oblačić 4"/>
          <p:cNvSpPr/>
          <p:nvPr/>
        </p:nvSpPr>
        <p:spPr>
          <a:xfrm>
            <a:off x="1703513" y="1125538"/>
            <a:ext cx="1565151" cy="1367358"/>
          </a:xfrm>
          <a:prstGeom prst="wedgeEllipseCallout">
            <a:avLst>
              <a:gd name="adj1" fmla="val 142857"/>
              <a:gd name="adj2" fmla="val 1146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..smatra da je Zemlja okrugla</a:t>
            </a:r>
          </a:p>
        </p:txBody>
      </p:sp>
      <p:sp>
        <p:nvSpPr>
          <p:cNvPr id="7" name="Elipsasti oblačić 6"/>
          <p:cNvSpPr/>
          <p:nvPr/>
        </p:nvSpPr>
        <p:spPr>
          <a:xfrm>
            <a:off x="7968332" y="1337071"/>
            <a:ext cx="2242468" cy="1897856"/>
          </a:xfrm>
          <a:prstGeom prst="wedgeEllipseCallout">
            <a:avLst>
              <a:gd name="adj1" fmla="val -79504"/>
              <a:gd name="adj2" fmla="val 6677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..traži financijsku podršku u Portugalu ,a dobiva je u Španjolskoj</a:t>
            </a:r>
          </a:p>
        </p:txBody>
      </p:sp>
      <p:sp>
        <p:nvSpPr>
          <p:cNvPr id="9" name="Elipsasti oblačić 8"/>
          <p:cNvSpPr/>
          <p:nvPr/>
        </p:nvSpPr>
        <p:spPr>
          <a:xfrm>
            <a:off x="7608168" y="4209449"/>
            <a:ext cx="2879650" cy="1580947"/>
          </a:xfrm>
          <a:prstGeom prst="wedgeEllipseCallout">
            <a:avLst>
              <a:gd name="adj1" fmla="val -67857"/>
              <a:gd name="adj2" fmla="val -69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12.10. 1492.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Stiže do otočića </a:t>
            </a:r>
            <a:r>
              <a:rPr kumimoji="0" lang="hr-HR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Guanahani</a:t>
            </a: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(San Salvador-</a:t>
            </a:r>
            <a:r>
              <a:rPr kumimoji="0" lang="hr-HR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Sv.Spasitelj</a:t>
            </a: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)</a:t>
            </a:r>
          </a:p>
        </p:txBody>
      </p:sp>
      <p:sp>
        <p:nvSpPr>
          <p:cNvPr id="10" name="Elipsasti oblačić 9"/>
          <p:cNvSpPr/>
          <p:nvPr/>
        </p:nvSpPr>
        <p:spPr>
          <a:xfrm>
            <a:off x="1775520" y="4512384"/>
            <a:ext cx="2376264" cy="1508904"/>
          </a:xfrm>
          <a:prstGeom prst="wedgeEllipseCallout">
            <a:avLst>
              <a:gd name="adj1" fmla="val 84363"/>
              <a:gd name="adj2" fmla="val -8498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3.8.1492. kreće na put s flotom od tri  karavele</a:t>
            </a:r>
          </a:p>
        </p:txBody>
      </p:sp>
      <p:sp>
        <p:nvSpPr>
          <p:cNvPr id="6" name="Eksplozija 1 5"/>
          <p:cNvSpPr/>
          <p:nvPr/>
        </p:nvSpPr>
        <p:spPr>
          <a:xfrm>
            <a:off x="3743601" y="1253331"/>
            <a:ext cx="4104456" cy="2065339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…ipak za nas u Europi to je bilo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OTKRIĆE!!!</a:t>
            </a: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7889" y="4581129"/>
            <a:ext cx="1817205" cy="1209267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TekstniOkvir 3"/>
          <p:cNvSpPr txBox="1"/>
          <p:nvPr/>
        </p:nvSpPr>
        <p:spPr>
          <a:xfrm>
            <a:off x="4996180" y="3392306"/>
            <a:ext cx="2199641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800" b="1" i="0" u="none" strike="noStrike" kern="1200" cap="none" spc="0" normalizeH="0" baseline="0" noProof="0" dirty="0">
                <a:ln>
                  <a:noFill/>
                </a:ln>
                <a:solidFill>
                  <a:srgbClr val="003399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Kolumbo …</a:t>
            </a:r>
          </a:p>
        </p:txBody>
      </p:sp>
    </p:spTree>
    <p:extLst>
      <p:ext uri="{BB962C8B-B14F-4D97-AF65-F5344CB8AC3E}">
        <p14:creationId xmlns:p14="http://schemas.microsoft.com/office/powerpoint/2010/main" val="3836192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…za razmišljanje!</a:t>
            </a:r>
            <a:endParaRPr lang="hr-HR" dirty="0"/>
          </a:p>
        </p:txBody>
      </p:sp>
      <p:pic>
        <p:nvPicPr>
          <p:cNvPr id="6" name="Rezervirano mjesto sadržaja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48" t="6406" r="448" b="29527"/>
          <a:stretch/>
        </p:blipFill>
        <p:spPr>
          <a:xfrm>
            <a:off x="2099734" y="3717032"/>
            <a:ext cx="7992533" cy="2880320"/>
          </a:xfrm>
        </p:spPr>
      </p:pic>
      <p:sp>
        <p:nvSpPr>
          <p:cNvPr id="8" name="Elipsasti oblačić 7"/>
          <p:cNvSpPr/>
          <p:nvPr/>
        </p:nvSpPr>
        <p:spPr>
          <a:xfrm>
            <a:off x="1703512" y="1125538"/>
            <a:ext cx="2808312" cy="1367358"/>
          </a:xfrm>
          <a:prstGeom prst="wedgeEllipseCallout">
            <a:avLst>
              <a:gd name="adj1" fmla="val 92075"/>
              <a:gd name="adj2" fmla="val 10912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Kakav je Kolumbov stav prema domorocima?</a:t>
            </a:r>
          </a:p>
        </p:txBody>
      </p:sp>
      <p:sp>
        <p:nvSpPr>
          <p:cNvPr id="9" name="Elipsasti oblačić 8"/>
          <p:cNvSpPr/>
          <p:nvPr/>
        </p:nvSpPr>
        <p:spPr>
          <a:xfrm>
            <a:off x="7104113" y="1484784"/>
            <a:ext cx="2069207" cy="1367358"/>
          </a:xfrm>
          <a:prstGeom prst="wedgeEllipseCallout">
            <a:avLst>
              <a:gd name="adj1" fmla="val -19713"/>
              <a:gd name="adj2" fmla="val 9808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Što ga interesira?</a:t>
            </a:r>
          </a:p>
        </p:txBody>
      </p:sp>
    </p:spTree>
    <p:extLst>
      <p:ext uri="{BB962C8B-B14F-4D97-AF65-F5344CB8AC3E}">
        <p14:creationId xmlns:p14="http://schemas.microsoft.com/office/powerpoint/2010/main" val="147270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…je li Kolumbo pozitivna ili negativna osoba?</a:t>
            </a:r>
            <a:endParaRPr lang="hr-HR" dirty="0"/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02044" y="1772817"/>
            <a:ext cx="3065956" cy="2104309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4027" y="2348880"/>
            <a:ext cx="5621055" cy="4248472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4232" y="4725145"/>
            <a:ext cx="1637302" cy="109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259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3" t="17801" r="61812" b="37400"/>
          <a:stretch/>
        </p:blipFill>
        <p:spPr>
          <a:xfrm>
            <a:off x="4300300" y="2060848"/>
            <a:ext cx="3505890" cy="2952328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hr-HR" dirty="0"/>
              <a:t>R</a:t>
            </a:r>
            <a:r>
              <a:rPr lang="hr-HR" dirty="0" smtClean="0"/>
              <a:t>ezultati i posljedice?</a:t>
            </a:r>
            <a:endParaRPr lang="hr-HR" dirty="0"/>
          </a:p>
        </p:txBody>
      </p:sp>
      <p:sp>
        <p:nvSpPr>
          <p:cNvPr id="5" name="Elipsasti oblačić 4"/>
          <p:cNvSpPr/>
          <p:nvPr/>
        </p:nvSpPr>
        <p:spPr>
          <a:xfrm>
            <a:off x="1631950" y="1536700"/>
            <a:ext cx="2951882" cy="812180"/>
          </a:xfrm>
          <a:prstGeom prst="wedgeEllipseCallout">
            <a:avLst>
              <a:gd name="adj1" fmla="val 48011"/>
              <a:gd name="adj2" fmla="val 6473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bogaćenje/pljačka</a:t>
            </a:r>
          </a:p>
        </p:txBody>
      </p:sp>
      <p:sp>
        <p:nvSpPr>
          <p:cNvPr id="7" name="Elipsasti oblačić 6"/>
          <p:cNvSpPr/>
          <p:nvPr/>
        </p:nvSpPr>
        <p:spPr>
          <a:xfrm>
            <a:off x="8320665" y="3789041"/>
            <a:ext cx="2195736" cy="1373232"/>
          </a:xfrm>
          <a:prstGeom prst="wedgeEllipseCallout">
            <a:avLst>
              <a:gd name="adj1" fmla="val -74895"/>
              <a:gd name="adj2" fmla="val -2222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altLang="sr-Latn-R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početak trgovine robljem iz Afrike</a:t>
            </a:r>
          </a:p>
        </p:txBody>
      </p:sp>
      <p:sp>
        <p:nvSpPr>
          <p:cNvPr id="8" name="Elipsasti oblačić 7"/>
          <p:cNvSpPr/>
          <p:nvPr/>
        </p:nvSpPr>
        <p:spPr>
          <a:xfrm>
            <a:off x="1507103" y="3786287"/>
            <a:ext cx="2807865" cy="936104"/>
          </a:xfrm>
          <a:prstGeom prst="wedgeEllipseCallout">
            <a:avLst>
              <a:gd name="adj1" fmla="val 61063"/>
              <a:gd name="adj2" fmla="val -6598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</p:txBody>
      </p:sp>
      <p:sp>
        <p:nvSpPr>
          <p:cNvPr id="12" name="Elipsasti oblačić 11"/>
          <p:cNvSpPr/>
          <p:nvPr/>
        </p:nvSpPr>
        <p:spPr>
          <a:xfrm>
            <a:off x="8328248" y="1628801"/>
            <a:ext cx="2232920" cy="1331987"/>
          </a:xfrm>
          <a:prstGeom prst="wedgeEllipseCallout">
            <a:avLst>
              <a:gd name="adj1" fmla="val -80256"/>
              <a:gd name="adj2" fmla="val 4514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prisilni rad domorodaca i bolesti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istrebljivanje</a:t>
            </a:r>
          </a:p>
        </p:txBody>
      </p:sp>
      <p:sp>
        <p:nvSpPr>
          <p:cNvPr id="6" name="Vodoravni svitak 5"/>
          <p:cNvSpPr/>
          <p:nvPr/>
        </p:nvSpPr>
        <p:spPr>
          <a:xfrm>
            <a:off x="4655840" y="5445224"/>
            <a:ext cx="2952328" cy="122413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Slika govori više od riječi…</a:t>
            </a:r>
          </a:p>
        </p:txBody>
      </p:sp>
      <p:sp>
        <p:nvSpPr>
          <p:cNvPr id="9" name="TekstniOkvir 8"/>
          <p:cNvSpPr txBox="1"/>
          <p:nvPr/>
        </p:nvSpPr>
        <p:spPr>
          <a:xfrm>
            <a:off x="1963988" y="4106325"/>
            <a:ext cx="2287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nove biljke i životinje</a:t>
            </a:r>
          </a:p>
        </p:txBody>
      </p:sp>
    </p:spTree>
    <p:extLst>
      <p:ext uri="{BB962C8B-B14F-4D97-AF65-F5344CB8AC3E}">
        <p14:creationId xmlns:p14="http://schemas.microsoft.com/office/powerpoint/2010/main" val="2280787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zervirano mjesto sadržaja 3" descr="無償のイラストレーション: 疑問符, 質問, 応答, 検索エンジン, シンボル, 文字, 要求 - Pixabayの ...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94173" y="500062"/>
            <a:ext cx="4351338" cy="4351338"/>
          </a:xfrm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4374292"/>
            <a:ext cx="10515600" cy="1802671"/>
          </a:xfrm>
        </p:spPr>
        <p:txBody>
          <a:bodyPr>
            <a:normAutofit fontScale="90000"/>
          </a:bodyPr>
          <a:lstStyle/>
          <a:p>
            <a:r>
              <a:rPr lang="hr-HR" dirty="0" smtClean="0">
                <a:latin typeface="+mn-lt"/>
                <a:ea typeface="+mn-ea"/>
                <a:cs typeface="+mn-cs"/>
              </a:rPr>
              <a:t>Otkriće </a:t>
            </a:r>
            <a:r>
              <a:rPr lang="hr-HR" dirty="0">
                <a:latin typeface="+mn-lt"/>
                <a:ea typeface="+mn-ea"/>
                <a:cs typeface="+mn-cs"/>
              </a:rPr>
              <a:t>novih naroda, </a:t>
            </a:r>
            <a:r>
              <a:rPr lang="hr-HR" dirty="0" smtClean="0">
                <a:latin typeface="+mn-lt"/>
                <a:ea typeface="+mn-ea"/>
                <a:cs typeface="+mn-cs"/>
              </a:rPr>
              <a:t>različitih </a:t>
            </a:r>
            <a:r>
              <a:rPr lang="hr-HR" dirty="0">
                <a:latin typeface="+mn-lt"/>
                <a:ea typeface="+mn-ea"/>
                <a:cs typeface="+mn-cs"/>
              </a:rPr>
              <a:t>religija i </a:t>
            </a:r>
            <a:r>
              <a:rPr lang="hr-HR" dirty="0" smtClean="0">
                <a:latin typeface="+mn-lt"/>
                <a:ea typeface="+mn-ea"/>
                <a:cs typeface="+mn-cs"/>
              </a:rPr>
              <a:t>kultura i </a:t>
            </a:r>
            <a:r>
              <a:rPr lang="hr-HR" dirty="0" err="1" smtClean="0">
                <a:latin typeface="+mn-lt"/>
                <a:ea typeface="+mn-ea"/>
                <a:cs typeface="+mn-cs"/>
              </a:rPr>
              <a:t>navještanje</a:t>
            </a:r>
            <a:r>
              <a:rPr lang="hr-HR" dirty="0" smtClean="0">
                <a:latin typeface="+mn-lt"/>
                <a:ea typeface="+mn-ea"/>
                <a:cs typeface="+mn-cs"/>
              </a:rPr>
              <a:t> EVANĐELJA  </a:t>
            </a:r>
            <a:r>
              <a:rPr lang="hr-HR" dirty="0" smtClean="0"/>
              <a:t/>
            </a:r>
            <a:br>
              <a:rPr lang="hr-HR" dirty="0" smtClean="0"/>
            </a:br>
            <a:endParaRPr lang="hr-HR" dirty="0"/>
          </a:p>
        </p:txBody>
      </p:sp>
      <p:sp>
        <p:nvSpPr>
          <p:cNvPr id="5" name="Elipsasti oblačić 4"/>
          <p:cNvSpPr/>
          <p:nvPr/>
        </p:nvSpPr>
        <p:spPr>
          <a:xfrm>
            <a:off x="593982" y="197708"/>
            <a:ext cx="5300191" cy="1385053"/>
          </a:xfrm>
          <a:prstGeom prst="wedgeEllipseCallout">
            <a:avLst>
              <a:gd name="adj1" fmla="val 48011"/>
              <a:gd name="adj2" fmla="val 6473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Gdje</a:t>
            </a:r>
            <a:r>
              <a:rPr kumimoji="0" lang="hr-HR" sz="2800" b="1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je tu Ignacije ?</a:t>
            </a:r>
            <a:endParaRPr kumimoji="0" lang="hr-HR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6761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TekstniOkvir 3"/>
          <p:cNvSpPr txBox="1"/>
          <p:nvPr/>
        </p:nvSpPr>
        <p:spPr>
          <a:xfrm>
            <a:off x="1099751" y="1226293"/>
            <a:ext cx="291086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4400" b="1" dirty="0" smtClean="0"/>
              <a:t>Novi narodi</a:t>
            </a:r>
            <a:endParaRPr lang="hr-HR" sz="4400" b="1" dirty="0"/>
          </a:p>
        </p:txBody>
      </p:sp>
      <p:sp>
        <p:nvSpPr>
          <p:cNvPr id="5" name="TekstniOkvir 4"/>
          <p:cNvSpPr txBox="1"/>
          <p:nvPr/>
        </p:nvSpPr>
        <p:spPr>
          <a:xfrm>
            <a:off x="3437900" y="4406012"/>
            <a:ext cx="26581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800" b="1" dirty="0" smtClean="0"/>
              <a:t>EVANGELIZACIJA</a:t>
            </a:r>
            <a:endParaRPr lang="hr-HR" b="1" dirty="0"/>
          </a:p>
        </p:txBody>
      </p:sp>
      <p:pic>
        <p:nvPicPr>
          <p:cNvPr id="1028" name="Picture 4" descr="matematički znakovi i oznake simbol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5518" y="365125"/>
            <a:ext cx="3929178" cy="3261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niOkvir 6"/>
          <p:cNvSpPr txBox="1"/>
          <p:nvPr/>
        </p:nvSpPr>
        <p:spPr>
          <a:xfrm>
            <a:off x="7414054" y="4979773"/>
            <a:ext cx="28430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3200" b="1" dirty="0" smtClean="0"/>
              <a:t>INKULTURACIJA</a:t>
            </a:r>
            <a:endParaRPr lang="hr-HR" sz="3200" b="1" dirty="0"/>
          </a:p>
        </p:txBody>
      </p:sp>
      <p:sp>
        <p:nvSpPr>
          <p:cNvPr id="8" name="TekstniOkvir 7"/>
          <p:cNvSpPr txBox="1"/>
          <p:nvPr/>
        </p:nvSpPr>
        <p:spPr>
          <a:xfrm>
            <a:off x="4551470" y="3167530"/>
            <a:ext cx="1384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400" b="1" dirty="0" smtClean="0"/>
              <a:t>ISUSOVCI</a:t>
            </a:r>
            <a:endParaRPr lang="hr-HR" sz="2400" b="1" dirty="0"/>
          </a:p>
        </p:txBody>
      </p:sp>
      <p:sp>
        <p:nvSpPr>
          <p:cNvPr id="9" name="TekstniOkvir 8"/>
          <p:cNvSpPr txBox="1"/>
          <p:nvPr/>
        </p:nvSpPr>
        <p:spPr>
          <a:xfrm>
            <a:off x="1754659" y="3027405"/>
            <a:ext cx="20922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3200" b="1" dirty="0" smtClean="0"/>
              <a:t>MISIONARI</a:t>
            </a:r>
            <a:endParaRPr lang="hr-HR" sz="3200" b="1" dirty="0"/>
          </a:p>
        </p:txBody>
      </p:sp>
    </p:spTree>
    <p:extLst>
      <p:ext uri="{BB962C8B-B14F-4D97-AF65-F5344CB8AC3E}">
        <p14:creationId xmlns:p14="http://schemas.microsoft.com/office/powerpoint/2010/main" val="31138930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>
                <a:hlinkClick r:id="rId2"/>
              </a:rPr>
              <a:t>https://</a:t>
            </a:r>
            <a:r>
              <a:rPr lang="hr-HR" dirty="0" smtClean="0">
                <a:hlinkClick r:id="rId2"/>
              </a:rPr>
              <a:t>forms.office.com/Pages/ResponsePage.aspx?id=FvJamzTGgEurAgyaPQKQkQjCM_rtuWhEvsKU0hOzhaVUQ0FKOEdHWE5NU0ZOVkM1MDIwSjZFMlRSMC4u</a:t>
            </a:r>
            <a:r>
              <a:rPr lang="hr-HR" dirty="0" smtClean="0"/>
              <a:t/>
            </a:r>
            <a:br>
              <a:rPr lang="hr-HR" dirty="0" smtClean="0"/>
            </a:b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err="1" smtClean="0"/>
              <a:t>Forms</a:t>
            </a:r>
            <a:r>
              <a:rPr lang="hr-HR" dirty="0"/>
              <a:t> </a:t>
            </a:r>
            <a:r>
              <a:rPr lang="hr-HR" dirty="0">
                <a:hlinkClick r:id="rId3"/>
              </a:rPr>
              <a:t>https://</a:t>
            </a:r>
            <a:r>
              <a:rPr lang="hr-HR" dirty="0" smtClean="0">
                <a:hlinkClick r:id="rId3"/>
              </a:rPr>
              <a:t>forms.office.com/Pages/DesignPage.aspx?fragment=FormId%3DFvJamzTGgEurAgyaPQKQkQjCM_rtuWhEvsKU0hOzhaVUQ0FKOEdHWE5NU0ZOVkM1MDIwSjZFMlRSMC4u%26Token%3D3b5a137e92aa4a739ab200ef5364b23c</a:t>
            </a:r>
            <a:endParaRPr lang="hr-HR" dirty="0" smtClean="0"/>
          </a:p>
          <a:p>
            <a:endParaRPr lang="hr-HR" dirty="0"/>
          </a:p>
          <a:p>
            <a:endParaRPr lang="hr-HR" dirty="0" smtClean="0"/>
          </a:p>
          <a:p>
            <a:r>
              <a:rPr lang="hr-HR" dirty="0">
                <a:hlinkClick r:id="rId4"/>
              </a:rPr>
              <a:t>https://</a:t>
            </a:r>
            <a:r>
              <a:rPr lang="hr-HR" dirty="0" smtClean="0">
                <a:hlinkClick r:id="rId4"/>
              </a:rPr>
              <a:t>forms.office.com/Pages/ShareFormPage.aspx?id=FvJamzTGgEurAgyaPQKQkQjCM_rtuWhEvsKU0hOzhaVUQ0FKOEdHWE5NU0ZOVkM1MDIwSjZFMlRSMC4u&amp;sharetoken=8K87gvh7aFYLfIB5xPmT</a:t>
            </a:r>
            <a:endParaRPr lang="hr-HR" dirty="0" smtClean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905987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smtClean="0">
                <a:solidFill>
                  <a:srgbClr val="FF0000"/>
                </a:solidFill>
                <a:latin typeface="Calibri-Light"/>
              </a:rPr>
              <a:t>VELIKA</a:t>
            </a:r>
            <a:br>
              <a:rPr lang="hr-HR" dirty="0" smtClean="0">
                <a:solidFill>
                  <a:srgbClr val="FF0000"/>
                </a:solidFill>
                <a:latin typeface="Calibri-Light"/>
              </a:rPr>
            </a:br>
            <a:r>
              <a:rPr lang="hr-HR" dirty="0" smtClean="0">
                <a:solidFill>
                  <a:srgbClr val="FF0000"/>
                </a:solidFill>
                <a:latin typeface="Calibri-Light"/>
              </a:rPr>
              <a:t>GEOGRAFSKA OTKRIĆA</a:t>
            </a:r>
            <a:endParaRPr lang="hr-HR" dirty="0">
              <a:solidFill>
                <a:srgbClr val="FF0000"/>
              </a:solidFill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 smtClean="0"/>
              <a:t>16.stoljeće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5767600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 učenike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171832" y="2319895"/>
            <a:ext cx="10515600" cy="4351338"/>
          </a:xfrm>
        </p:spPr>
        <p:txBody>
          <a:bodyPr/>
          <a:lstStyle/>
          <a:p>
            <a:r>
              <a:rPr lang="hr-HR" dirty="0">
                <a:hlinkClick r:id="rId2"/>
              </a:rPr>
              <a:t>https://</a:t>
            </a:r>
            <a:r>
              <a:rPr lang="hr-HR" dirty="0" smtClean="0">
                <a:hlinkClick r:id="rId2"/>
              </a:rPr>
              <a:t>forms.office.com/r/PgxsyiX51e</a:t>
            </a:r>
            <a:endParaRPr lang="hr-HR" dirty="0" smtClean="0"/>
          </a:p>
          <a:p>
            <a:endParaRPr lang="hr-HR" dirty="0"/>
          </a:p>
          <a:p>
            <a:endParaRPr lang="hr-HR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1178" y="3054178"/>
            <a:ext cx="3803822" cy="3803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438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3200" b="1" dirty="0">
                <a:solidFill>
                  <a:srgbClr val="FFFF00"/>
                </a:solidFill>
              </a:rPr>
              <a:t/>
            </a:r>
            <a:br>
              <a:rPr lang="hr-HR" sz="3200" b="1" dirty="0">
                <a:solidFill>
                  <a:srgbClr val="FFFF00"/>
                </a:solidFill>
              </a:rPr>
            </a:br>
            <a:r>
              <a:rPr lang="hr-HR" sz="3200" b="1" dirty="0">
                <a:solidFill>
                  <a:srgbClr val="FFFF00"/>
                </a:solidFill>
              </a:rPr>
              <a:t>VELIKA   GEOGRAFSKA  OTKRIĆA</a:t>
            </a:r>
            <a:r>
              <a:rPr lang="hr-HR" b="1" dirty="0">
                <a:solidFill>
                  <a:srgbClr val="FFFF00"/>
                </a:solidFill>
              </a:rPr>
              <a:t/>
            </a:r>
            <a:br>
              <a:rPr lang="hr-HR" b="1" dirty="0">
                <a:solidFill>
                  <a:srgbClr val="FFFF00"/>
                </a:solidFill>
              </a:rPr>
            </a:b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dirty="0" smtClean="0"/>
              <a:t>UZROCI</a:t>
            </a:r>
          </a:p>
          <a:p>
            <a:r>
              <a:rPr lang="hr-HR" sz="2800" dirty="0"/>
              <a:t>Pad Carigrada ( Osmanlije) 1453.g.</a:t>
            </a:r>
          </a:p>
          <a:p>
            <a:r>
              <a:rPr lang="hr-HR" sz="2800" dirty="0"/>
              <a:t>Prekid trgovine s Istokom</a:t>
            </a:r>
          </a:p>
          <a:p>
            <a:r>
              <a:rPr lang="hr-HR" sz="2800" dirty="0"/>
              <a:t>Potražnja za trgovačkom robom</a:t>
            </a:r>
          </a:p>
          <a:p>
            <a:r>
              <a:rPr lang="hr-HR" sz="2800" dirty="0"/>
              <a:t>Želja za bogaćenjem</a:t>
            </a:r>
          </a:p>
          <a:p>
            <a:r>
              <a:rPr lang="hr-HR" sz="2800" dirty="0"/>
              <a:t>Sigurnija plovidba</a:t>
            </a:r>
          </a:p>
          <a:p>
            <a:r>
              <a:rPr lang="hr-HR" sz="2800" dirty="0"/>
              <a:t>Nove spoznaje o  svijetu</a:t>
            </a:r>
          </a:p>
          <a:p>
            <a:r>
              <a:rPr lang="hr-HR" sz="2800" dirty="0"/>
              <a:t>Humanizam i renesansa</a:t>
            </a:r>
          </a:p>
        </p:txBody>
      </p:sp>
    </p:spTree>
    <p:extLst>
      <p:ext uri="{BB962C8B-B14F-4D97-AF65-F5344CB8AC3E}">
        <p14:creationId xmlns:p14="http://schemas.microsoft.com/office/powerpoint/2010/main" val="1739639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5" name="Rezervirano mjesto sadržaja 4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9543" t="14679" r="12002"/>
          <a:stretch/>
        </p:blipFill>
        <p:spPr>
          <a:xfrm>
            <a:off x="691979" y="434782"/>
            <a:ext cx="8106034" cy="4958729"/>
          </a:xfrm>
          <a:prstGeom prst="rect">
            <a:avLst/>
          </a:prstGeom>
        </p:spPr>
      </p:pic>
      <p:sp>
        <p:nvSpPr>
          <p:cNvPr id="4" name="Strelica udesno 3"/>
          <p:cNvSpPr/>
          <p:nvPr/>
        </p:nvSpPr>
        <p:spPr>
          <a:xfrm>
            <a:off x="6647935" y="4540294"/>
            <a:ext cx="5387546" cy="1636669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400" b="1" dirty="0" smtClean="0">
                <a:solidFill>
                  <a:srgbClr val="FF0000"/>
                </a:solidFill>
                <a:hlinkClick r:id="rId4"/>
              </a:rPr>
              <a:t>https://youtu.be/p_nnB0SiwfQ</a:t>
            </a:r>
            <a:endParaRPr lang="hr-HR" sz="2400" b="1" dirty="0" smtClean="0">
              <a:solidFill>
                <a:srgbClr val="FF0000"/>
              </a:solidFill>
            </a:endParaRPr>
          </a:p>
          <a:p>
            <a:pPr algn="ctr"/>
            <a:endParaRPr lang="hr-HR" dirty="0"/>
          </a:p>
        </p:txBody>
      </p:sp>
      <p:sp>
        <p:nvSpPr>
          <p:cNvPr id="3" name="Elipsasti oblačić 2"/>
          <p:cNvSpPr/>
          <p:nvPr/>
        </p:nvSpPr>
        <p:spPr>
          <a:xfrm>
            <a:off x="9914238" y="3101545"/>
            <a:ext cx="1668162" cy="1228683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 smtClean="0"/>
              <a:t>Pogledaj i nauči bolje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323131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>
                <a:hlinkClick r:id="rId2"/>
              </a:rPr>
              <a:t>https://wordwall.net/hr/resource/886558/povijest/kategoriziraj-uzroke-velikih-geografskih-otkri%c4%87a</a:t>
            </a:r>
            <a:endParaRPr lang="hr-HR" dirty="0"/>
          </a:p>
        </p:txBody>
      </p:sp>
      <p:sp>
        <p:nvSpPr>
          <p:cNvPr id="4" name="Elipsasti oblačić 3"/>
          <p:cNvSpPr/>
          <p:nvPr/>
        </p:nvSpPr>
        <p:spPr>
          <a:xfrm>
            <a:off x="6744072" y="3933056"/>
            <a:ext cx="3168352" cy="1620760"/>
          </a:xfrm>
          <a:prstGeom prst="wedgeEllipseCallout">
            <a:avLst>
              <a:gd name="adj1" fmla="val -90666"/>
              <a:gd name="adj2" fmla="val -7758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…mala </a:t>
            </a: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provjera</a:t>
            </a:r>
            <a:endParaRPr kumimoji="0" lang="hr-HR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213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3200" b="1" dirty="0">
                <a:solidFill>
                  <a:srgbClr val="FFFF00"/>
                </a:solidFill>
              </a:rPr>
              <a:t>VELIKA   GEOGRAFSKA  OTKRIĆA</a:t>
            </a:r>
            <a:endParaRPr lang="hr-HR" sz="3200" dirty="0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Portugalska istraživanja i otkrića</a:t>
            </a:r>
            <a:endParaRPr lang="hr-HR" dirty="0">
              <a:solidFill>
                <a:schemeClr val="bg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hr-HR" sz="2800" dirty="0" err="1"/>
              <a:t>Bartolomeo</a:t>
            </a:r>
            <a:r>
              <a:rPr lang="hr-HR" sz="2800" dirty="0"/>
              <a:t> Diaz-Rt Dobre nade,1487.</a:t>
            </a:r>
          </a:p>
          <a:p>
            <a:r>
              <a:rPr lang="hr-HR" sz="2800" dirty="0"/>
              <a:t>Vasco da Gama-put do Indije,1498.</a:t>
            </a:r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hr-HR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Španjolska</a:t>
            </a:r>
            <a:r>
              <a:rPr lang="hr-HR" dirty="0">
                <a:solidFill>
                  <a:schemeClr val="bg1">
                    <a:lumMod val="20000"/>
                    <a:lumOff val="80000"/>
                  </a:schemeClr>
                </a:solidFill>
              </a:rPr>
              <a:t> istraživanja i</a:t>
            </a:r>
            <a:r>
              <a:rPr lang="hr-HR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 otkrića </a:t>
            </a:r>
            <a:endParaRPr lang="hr-HR" dirty="0">
              <a:solidFill>
                <a:schemeClr val="bg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6153150" y="2505075"/>
            <a:ext cx="4119314" cy="3684588"/>
          </a:xfrm>
        </p:spPr>
        <p:txBody>
          <a:bodyPr/>
          <a:lstStyle/>
          <a:p>
            <a:r>
              <a:rPr lang="hr-HR" sz="2800" dirty="0"/>
              <a:t>Kristofor Kolumbo </a:t>
            </a:r>
            <a:r>
              <a:rPr lang="hr-HR" sz="2800" dirty="0" err="1"/>
              <a:t>genovski</a:t>
            </a:r>
            <a:r>
              <a:rPr lang="hr-HR" sz="2800" dirty="0"/>
              <a:t> bankar u službi španjolske krune-otkriće Amerike,1492</a:t>
            </a:r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7" t="20602" r="66538" b="35999"/>
          <a:stretch/>
        </p:blipFill>
        <p:spPr>
          <a:xfrm>
            <a:off x="2567608" y="4437112"/>
            <a:ext cx="2160240" cy="2232248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8" t="17800" r="60237" b="30400"/>
          <a:stretch/>
        </p:blipFill>
        <p:spPr>
          <a:xfrm>
            <a:off x="7027595" y="4769768"/>
            <a:ext cx="2370425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569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najslavniji istraživači 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Kristofor </a:t>
            </a:r>
            <a:r>
              <a:rPr lang="pt-BR" dirty="0" smtClean="0"/>
              <a:t>Kolumbo</a:t>
            </a:r>
            <a:r>
              <a:rPr lang="pt-BR" dirty="0"/>
              <a:t>, </a:t>
            </a:r>
            <a:endParaRPr lang="hr-HR" dirty="0" smtClean="0"/>
          </a:p>
          <a:p>
            <a:r>
              <a:rPr lang="pt-BR" dirty="0" smtClean="0"/>
              <a:t>Vasco </a:t>
            </a:r>
            <a:r>
              <a:rPr lang="pt-BR" dirty="0"/>
              <a:t>da Gama, </a:t>
            </a:r>
            <a:endParaRPr lang="hr-HR" dirty="0" smtClean="0"/>
          </a:p>
          <a:p>
            <a:r>
              <a:rPr lang="pt-BR" dirty="0" smtClean="0"/>
              <a:t>Pedro </a:t>
            </a:r>
            <a:r>
              <a:rPr lang="pt-BR" dirty="0"/>
              <a:t>Álvares Cabral, </a:t>
            </a:r>
            <a:endParaRPr lang="hr-HR" dirty="0" smtClean="0"/>
          </a:p>
          <a:p>
            <a:r>
              <a:rPr lang="pt-BR" dirty="0" smtClean="0"/>
              <a:t>John </a:t>
            </a:r>
            <a:r>
              <a:rPr lang="pt-BR" dirty="0"/>
              <a:t>Cabot, </a:t>
            </a:r>
            <a:endParaRPr lang="hr-HR" dirty="0" smtClean="0"/>
          </a:p>
          <a:p>
            <a:r>
              <a:rPr lang="pt-BR" smtClean="0"/>
              <a:t>Ferdinand</a:t>
            </a:r>
            <a:r>
              <a:rPr lang="hr-HR" smtClean="0"/>
              <a:t>Magellan</a:t>
            </a:r>
            <a:r>
              <a:rPr lang="hr-H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273637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Vremenski okvir</a:t>
            </a:r>
            <a:endParaRPr lang="hr-HR" dirty="0"/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3" t="15051" r="3151" b="6467"/>
          <a:stretch/>
        </p:blipFill>
        <p:spPr>
          <a:xfrm>
            <a:off x="1739008" y="1371600"/>
            <a:ext cx="8928992" cy="4680520"/>
          </a:xfrm>
        </p:spPr>
      </p:pic>
    </p:spTree>
    <p:extLst>
      <p:ext uri="{BB962C8B-B14F-4D97-AF65-F5344CB8AC3E}">
        <p14:creationId xmlns:p14="http://schemas.microsoft.com/office/powerpoint/2010/main" val="4276452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868697" y="1250029"/>
            <a:ext cx="2455606" cy="3843081"/>
          </a:xfrm>
        </p:spPr>
        <p:txBody>
          <a:bodyPr>
            <a:normAutofit fontScale="90000"/>
          </a:bodyPr>
          <a:lstStyle/>
          <a:p>
            <a:r>
              <a:rPr lang="hr-HR" sz="2200" b="1" dirty="0" smtClean="0"/>
              <a:t>Karta Novoga svijeta – Sjeverne i Južne Amerike </a:t>
            </a:r>
            <a:r>
              <a:rPr lang="hr-HR" sz="2200" dirty="0" smtClean="0"/>
              <a:t>– koju je izradio </a:t>
            </a:r>
            <a:r>
              <a:rPr lang="hr-HR" sz="2200" dirty="0" err="1" smtClean="0"/>
              <a:t>njemacki</a:t>
            </a:r>
            <a:r>
              <a:rPr lang="hr-HR" sz="2200" dirty="0" smtClean="0"/>
              <a:t> kartograf</a:t>
            </a:r>
            <a:br>
              <a:rPr lang="hr-HR" sz="2200" dirty="0" smtClean="0"/>
            </a:br>
            <a:r>
              <a:rPr lang="hr-HR" sz="2200" b="1" i="1" dirty="0" smtClean="0"/>
              <a:t>Sebastian </a:t>
            </a:r>
            <a:r>
              <a:rPr lang="hr-HR" sz="2200" b="1" i="1" dirty="0" err="1" smtClean="0"/>
              <a:t>Münster</a:t>
            </a:r>
            <a:r>
              <a:rPr lang="hr-HR" sz="2200" b="1" i="1" dirty="0" smtClean="0"/>
              <a:t> </a:t>
            </a:r>
            <a:r>
              <a:rPr lang="hr-HR" sz="2200" dirty="0" smtClean="0"/>
              <a:t>oko 1552. godine. Vidljive su zastave Španjolske i Portugala</a:t>
            </a:r>
            <a:br>
              <a:rPr lang="hr-HR" sz="2200" dirty="0" smtClean="0"/>
            </a:br>
            <a:r>
              <a:rPr lang="hr-HR" sz="2200" dirty="0" smtClean="0"/>
              <a:t>kraj njihovih posjeda u Novome svijetu. Veliki brod s lijeve strane predstavlja</a:t>
            </a:r>
            <a:br>
              <a:rPr lang="hr-HR" sz="2200" dirty="0" smtClean="0"/>
            </a:br>
            <a:r>
              <a:rPr lang="hr-HR" sz="2200" b="1" dirty="0" err="1" smtClean="0"/>
              <a:t>Magellanov</a:t>
            </a:r>
            <a:r>
              <a:rPr lang="hr-HR" sz="2200" b="1" dirty="0" smtClean="0"/>
              <a:t> brod Victoria, koji je prvi oplovio svijet 1522. godine</a:t>
            </a:r>
            <a:endParaRPr lang="hr-HR" sz="2200" b="1" dirty="0"/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365125"/>
            <a:ext cx="7659013" cy="594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22959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untain Top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Mountain Top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366</Words>
  <Application>Microsoft Office PowerPoint</Application>
  <PresentationFormat>Široki zaslon</PresentationFormat>
  <Paragraphs>85</Paragraphs>
  <Slides>20</Slides>
  <Notes>6</Notes>
  <HiddenSlides>0</HiddenSlides>
  <MMClips>1</MMClips>
  <ScaleCrop>false</ScaleCrop>
  <HeadingPairs>
    <vt:vector size="6" baseType="variant">
      <vt:variant>
        <vt:lpstr>Korišteni fontovi</vt:lpstr>
      </vt:variant>
      <vt:variant>
        <vt:i4>4</vt:i4>
      </vt:variant>
      <vt:variant>
        <vt:lpstr>Tema</vt:lpstr>
      </vt:variant>
      <vt:variant>
        <vt:i4>3</vt:i4>
      </vt:variant>
      <vt:variant>
        <vt:lpstr>Naslovi slajdova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Calibri-Light</vt:lpstr>
      <vt:lpstr>Tema sustava Office</vt:lpstr>
      <vt:lpstr>Mountain Top</vt:lpstr>
      <vt:lpstr>1_Mountain Top</vt:lpstr>
      <vt:lpstr>Ignacije Lojolski </vt:lpstr>
      <vt:lpstr>VELIKA GEOGRAFSKA OTKRIĆA</vt:lpstr>
      <vt:lpstr> VELIKA   GEOGRAFSKA  OTKRIĆA </vt:lpstr>
      <vt:lpstr>PowerPoint prezentacija</vt:lpstr>
      <vt:lpstr>PowerPoint prezentacija</vt:lpstr>
      <vt:lpstr>VELIKA   GEOGRAFSKA  OTKRIĆA</vt:lpstr>
      <vt:lpstr>najslavniji istraživači </vt:lpstr>
      <vt:lpstr>Vremenski okvir</vt:lpstr>
      <vt:lpstr>Karta Novoga svijeta – Sjeverne i Južne Amerike – koju je izradio njemacki kartograf Sebastian Münster oko 1552. godine. Vidljive su zastave Španjolske i Portugala kraj njihovih posjeda u Novome svijetu. Veliki brod s lijeve strane predstavlja Magellanov brod Victoria, koji je prvi oplovio svijet 1522. godine</vt:lpstr>
      <vt:lpstr> Tko je Kristofor Kolumbo </vt:lpstr>
      <vt:lpstr>PowerPoint prezentacija</vt:lpstr>
      <vt:lpstr>Kako je do toga došlo?</vt:lpstr>
      <vt:lpstr>Ukratko:?</vt:lpstr>
      <vt:lpstr>…za razmišljanje!</vt:lpstr>
      <vt:lpstr>…je li Kolumbo pozitivna ili negativna osoba?</vt:lpstr>
      <vt:lpstr>Rezultati i posljedice?</vt:lpstr>
      <vt:lpstr>Otkriće novih naroda, različitih religija i kultura i navještanje EVANĐELJA   </vt:lpstr>
      <vt:lpstr>PowerPoint prezentacija</vt:lpstr>
      <vt:lpstr>https://forms.office.com/Pages/ResponsePage.aspx?id=FvJamzTGgEurAgyaPQKQkQjCM_rtuWhEvsKU0hOzhaVUQ0FKOEdHWE5NU0ZOVkM1MDIwSjZFMlRSMC4u </vt:lpstr>
      <vt:lpstr>Za učenike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Ignacije Lojolski </dc:title>
  <dc:creator>marica.celjak@gmail.com</dc:creator>
  <cp:lastModifiedBy>marica.celjak@gmail.com</cp:lastModifiedBy>
  <cp:revision>5</cp:revision>
  <dcterms:created xsi:type="dcterms:W3CDTF">2021-10-13T17:39:23Z</dcterms:created>
  <dcterms:modified xsi:type="dcterms:W3CDTF">2021-11-04T15:09:36Z</dcterms:modified>
</cp:coreProperties>
</file>