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263" r:id="rId4"/>
    <p:sldId id="256" r:id="rId5"/>
    <p:sldId id="265" r:id="rId6"/>
    <p:sldId id="269" r:id="rId7"/>
    <p:sldId id="266" r:id="rId8"/>
    <p:sldId id="267" r:id="rId9"/>
    <p:sldId id="264" r:id="rId10"/>
    <p:sldId id="268" r:id="rId11"/>
    <p:sldId id="25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0" r:id="rId20"/>
    <p:sldId id="261" r:id="rId21"/>
    <p:sldId id="262" r:id="rId22"/>
    <p:sldId id="277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78" autoAdjust="0"/>
  </p:normalViewPr>
  <p:slideViewPr>
    <p:cSldViewPr snapToGrid="0">
      <p:cViewPr varScale="1">
        <p:scale>
          <a:sx n="52" d="100"/>
          <a:sy n="52" d="100"/>
        </p:scale>
        <p:origin x="1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EA720-9ABA-4D7A-80FF-262A70B0413D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9705A-08BB-498C-A5C8-006A731152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10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9705A-08BB-498C-A5C8-006A731152F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23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Tijekom stotinu godina od polovice 15. stoljeca do polovice 16.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stoljeca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europski su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istraživaci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posjetili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vecinu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nastanjenih krajeva svijeta i</a:t>
            </a:r>
          </a:p>
          <a:p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otkrili da je svijet mnogo prostraniji i raznolikiji no što je itko mogao i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zamisliti.Njihova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izvješca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koja su se širila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zahvaljujuci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novoj tehnici tiska,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privlacila</a:t>
            </a:r>
            <a:endParaRPr lang="hr-H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pažnju široke publike.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9705A-08BB-498C-A5C8-006A731152FF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159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Nakon uvoda krećem i na glavnu temu…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4B0C99-A514-45A6-B55C-FE137D71CD1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69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 dirty="0" smtClean="0"/>
          </a:p>
        </p:txBody>
      </p:sp>
      <p:sp>
        <p:nvSpPr>
          <p:cNvPr id="92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84C4C-8457-4231-A7FB-67B7228583B1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altLang="sr-Latn-R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8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4B0C99-A514-45A6-B55C-FE137D71CD1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26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9705A-08BB-498C-A5C8-006A731152FF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162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37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601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59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hr-HR" altLang="sr-Latn-RS" noProof="0" smtClean="0"/>
              <a:t>Click to edit Master title style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hr-HR" altLang="sr-Latn-R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4811BB-1CC8-4ECA-9A81-0D1C88056390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4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21.4.2020.</a:t>
            </a:r>
            <a:endParaRPr kumimoji="0" lang="hr-HR" altLang="sr-Latn-R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Pripremila:Natalija Celjak, 1.AT</a:t>
            </a:r>
            <a:endParaRPr kumimoji="0" lang="hr-HR" altLang="sr-Latn-R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C36AE0-F1B8-4253-95E8-73E22B60DB4D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27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C18BB-C46B-459F-AEB1-D944E5882DA5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04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4CDE1-EF12-4BBE-B9B7-01A237B73CFF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899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AFCB9B-6671-4EA8-91A1-DDCE04E158E9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72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3EB96-3E8A-4C0F-96D5-C9D8BE4EFD89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4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CB416-5208-4DCD-B563-941BFA1205FE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22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6BBCD-EAEB-4555-9106-23A91A3601B9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62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66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97B96-BBCE-4F63-AB8D-6F0439E39EBC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4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843C0-7E04-456C-9AB1-A8C985E44D80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13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DF6EE-2FD9-4F8C-9B7C-B534445D99A5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418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EE7F7A-53CE-4FDB-98B8-0C4D251BE7A6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524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hr-HR" altLang="sr-Latn-RS" noProof="0" smtClean="0"/>
              <a:t>Click to edit Master title style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hr-HR" altLang="sr-Latn-R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4811BB-1CC8-4ECA-9A81-0D1C88056390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08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21.4.2020.</a:t>
            </a:r>
            <a:endParaRPr kumimoji="0" lang="hr-HR" altLang="sr-Latn-R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Pripremila:Natalija Celjak, 1.AT</a:t>
            </a:r>
            <a:endParaRPr kumimoji="0" lang="hr-HR" altLang="sr-Latn-R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C36AE0-F1B8-4253-95E8-73E22B60DB4D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10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C18BB-C46B-459F-AEB1-D944E5882DA5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99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4CDE1-EF12-4BBE-B9B7-01A237B73CFF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97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AFCB9B-6671-4EA8-91A1-DDCE04E158E9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83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3EB96-3E8A-4C0F-96D5-C9D8BE4EFD89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4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5153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CB416-5208-4DCD-B563-941BFA1205FE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756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6BBCD-EAEB-4555-9106-23A91A3601B9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1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97B96-BBCE-4F63-AB8D-6F0439E39EBC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28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843C0-7E04-456C-9AB1-A8C985E44D80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6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DF6EE-2FD9-4F8C-9B7C-B534445D99A5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35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EE7F7A-53CE-4FDB-98B8-0C4D251BE7A6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8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879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950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62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12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410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49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D79C-9E89-4F61-88F7-C88BE255460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F2ECF-0992-40A1-9F9C-802E6068C2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222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21EF7-07DE-4D00-847A-66F28E237FA6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6057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21EF7-07DE-4D00-847A-66F28E237FA6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8246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Dru%C5%BEba_Isusova" TargetMode="External"/><Relationship Id="rId2" Type="http://schemas.openxmlformats.org/officeDocument/2006/relationships/hyperlink" Target="https://hr.wikipedia.org/wiki/Sveta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EzX8qPkl_Z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DesignPage.aspx?fragment=FormId%3DFvJamzTGgEurAgyaPQKQkQjCM_rtuWhEvsKU0hOzhaVUQ0FKOEdHWE5NU0ZOVkM1MDIwSjZFMlRSMC4u%26Token%3D3b5a137e92aa4a739ab200ef5364b23c" TargetMode="External"/><Relationship Id="rId2" Type="http://schemas.openxmlformats.org/officeDocument/2006/relationships/hyperlink" Target="https://forms.office.com/Pages/ResponsePage.aspx?id=FvJamzTGgEurAgyaPQKQkQjCM_rtuWhEvsKU0hOzhaVUQ0FKOEdHWE5NU0ZOVkM1MDIwSjZFMlRSMC4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Pages/ShareFormPage.aspx?id=FvJamzTGgEurAgyaPQKQkQjCM_rtuWhEvsKU0hOzhaVUQ0FKOEdHWE5NU0ZOVkM1MDIwSjZFMlRSMC4u&amp;sharetoken=8K87gvh7aFYLfIB5xPm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orms.office.com/r/PgxsyiX51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youtu.be/p_nnB0Siwf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886558/povijest/kategoriziraj-uzroke-velikih-geografskih-otkri%c4%87a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Ignacije </a:t>
            </a:r>
            <a:r>
              <a:rPr lang="hr-HR" b="1" dirty="0" err="1">
                <a:solidFill>
                  <a:srgbClr val="FF0000"/>
                </a:solidFill>
              </a:rPr>
              <a:t>Lojolski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 španjolski </a:t>
            </a:r>
            <a:r>
              <a:rPr lang="hr-HR" dirty="0">
                <a:hlinkClick r:id="rId2" tooltip="Svetac"/>
              </a:rPr>
              <a:t>svetac</a:t>
            </a:r>
            <a:r>
              <a:rPr lang="hr-HR" dirty="0"/>
              <a:t> i utemeljitelj </a:t>
            </a:r>
            <a:r>
              <a:rPr lang="hr-HR" dirty="0">
                <a:hlinkClick r:id="rId3" tooltip="Družba Isusova"/>
              </a:rPr>
              <a:t>Družbe Isusove</a:t>
            </a:r>
            <a:r>
              <a:rPr lang="hr-HR" dirty="0" smtClean="0"/>
              <a:t>.</a:t>
            </a:r>
          </a:p>
          <a:p>
            <a:r>
              <a:rPr lang="hr-HR" sz="3600" b="1" dirty="0" smtClean="0">
                <a:solidFill>
                  <a:srgbClr val="00B050"/>
                </a:solidFill>
              </a:rPr>
              <a:t>2.dio</a:t>
            </a:r>
            <a:endParaRPr lang="hr-H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0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Tko je </a:t>
            </a:r>
            <a:r>
              <a:rPr lang="hr-HR" dirty="0">
                <a:effectLst/>
              </a:rPr>
              <a:t>Kristofor Kolumbo</a:t>
            </a:r>
            <a:br>
              <a:rPr lang="hr-HR" dirty="0">
                <a:effectLst/>
              </a:rPr>
            </a:br>
            <a:endParaRPr lang="hr-HR" dirty="0"/>
          </a:p>
        </p:txBody>
      </p:sp>
      <p:pic>
        <p:nvPicPr>
          <p:cNvPr id="7171" name="Rezervirano mjesto sadržaja 3" descr="無償のイラストレーション: 疑問符, 質問, 応答, 検索エンジン, シンボル, 文字, 要求 - Pixabayの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6" y="1471613"/>
            <a:ext cx="4837113" cy="4837112"/>
          </a:xfrm>
        </p:spPr>
      </p:pic>
    </p:spTree>
    <p:extLst>
      <p:ext uri="{BB962C8B-B14F-4D97-AF65-F5344CB8AC3E}">
        <p14:creationId xmlns:p14="http://schemas.microsoft.com/office/powerpoint/2010/main" val="36211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148820"/>
            <a:ext cx="8229600" cy="4629150"/>
          </a:xfrm>
        </p:spPr>
      </p:pic>
      <p:sp>
        <p:nvSpPr>
          <p:cNvPr id="2" name="Oblačić sa strelicom dolje 1"/>
          <p:cNvSpPr/>
          <p:nvPr/>
        </p:nvSpPr>
        <p:spPr>
          <a:xfrm>
            <a:off x="3431704" y="404664"/>
            <a:ext cx="4968552" cy="17784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Čovjek koji je „otkrio”  Ameriku ali to nikada nije saznao…</a:t>
            </a:r>
          </a:p>
        </p:txBody>
      </p:sp>
      <p:sp>
        <p:nvSpPr>
          <p:cNvPr id="5" name="Oblačić sa strelicom gore 4"/>
          <p:cNvSpPr/>
          <p:nvPr/>
        </p:nvSpPr>
        <p:spPr>
          <a:xfrm>
            <a:off x="4727848" y="3182084"/>
            <a:ext cx="2376264" cy="19751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Ili je samo pronašao put iz Europe do kontinenta koji je postojao </a:t>
            </a:r>
          </a:p>
        </p:txBody>
      </p:sp>
    </p:spTree>
    <p:extLst>
      <p:ext uri="{BB962C8B-B14F-4D97-AF65-F5344CB8AC3E}">
        <p14:creationId xmlns:p14="http://schemas.microsoft.com/office/powerpoint/2010/main" val="11476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Kako je do toga došlo?</a:t>
            </a:r>
            <a:endParaRPr lang="hr-HR" dirty="0"/>
          </a:p>
        </p:txBody>
      </p:sp>
      <p:sp>
        <p:nvSpPr>
          <p:cNvPr id="6" name="Eksplozija 1 5"/>
          <p:cNvSpPr/>
          <p:nvPr/>
        </p:nvSpPr>
        <p:spPr>
          <a:xfrm>
            <a:off x="4367808" y="1124745"/>
            <a:ext cx="3599679" cy="108012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Klik </a:t>
            </a:r>
            <a:r>
              <a: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 sliku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EzX8qPkl_Z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1626" y="2182557"/>
            <a:ext cx="8064940" cy="4536528"/>
          </a:xfrm>
          <a:prstGeom prst="rect">
            <a:avLst/>
          </a:prstGeom>
        </p:spPr>
      </p:pic>
      <p:sp>
        <p:nvSpPr>
          <p:cNvPr id="16" name="Elipsasti oblačić 15"/>
          <p:cNvSpPr/>
          <p:nvPr/>
        </p:nvSpPr>
        <p:spPr>
          <a:xfrm>
            <a:off x="1774825" y="1125538"/>
            <a:ext cx="1493838" cy="919162"/>
          </a:xfrm>
          <a:prstGeom prst="wedgeEllipseCallout">
            <a:avLst>
              <a:gd name="adj1" fmla="val 107836"/>
              <a:gd name="adj2" fmla="val 3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Pažljivo gledajte i učite!</a:t>
            </a:r>
          </a:p>
        </p:txBody>
      </p:sp>
      <p:sp>
        <p:nvSpPr>
          <p:cNvPr id="17" name="Elipsasti oblačić 16"/>
          <p:cNvSpPr/>
          <p:nvPr/>
        </p:nvSpPr>
        <p:spPr>
          <a:xfrm>
            <a:off x="8328249" y="939007"/>
            <a:ext cx="2243137" cy="865187"/>
          </a:xfrm>
          <a:prstGeom prst="wedgeEllipseCallout">
            <a:avLst>
              <a:gd name="adj1" fmla="val -73894"/>
              <a:gd name="adj2" fmla="val 28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Imam još pitanja.</a:t>
            </a:r>
          </a:p>
        </p:txBody>
      </p:sp>
    </p:spTree>
    <p:extLst>
      <p:ext uri="{BB962C8B-B14F-4D97-AF65-F5344CB8AC3E}">
        <p14:creationId xmlns:p14="http://schemas.microsoft.com/office/powerpoint/2010/main" val="29143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Ukratko:?</a:t>
            </a:r>
            <a:endParaRPr lang="hr-HR" dirty="0"/>
          </a:p>
        </p:txBody>
      </p:sp>
      <p:sp>
        <p:nvSpPr>
          <p:cNvPr id="5" name="Elipsasti oblačić 4"/>
          <p:cNvSpPr/>
          <p:nvPr/>
        </p:nvSpPr>
        <p:spPr>
          <a:xfrm>
            <a:off x="1703513" y="1125538"/>
            <a:ext cx="1565151" cy="1367358"/>
          </a:xfrm>
          <a:prstGeom prst="wedgeEllipseCallout">
            <a:avLst>
              <a:gd name="adj1" fmla="val 142857"/>
              <a:gd name="adj2" fmla="val 114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..smatra da je Zemlja okrugla</a:t>
            </a:r>
          </a:p>
        </p:txBody>
      </p:sp>
      <p:sp>
        <p:nvSpPr>
          <p:cNvPr id="7" name="Elipsasti oblačić 6"/>
          <p:cNvSpPr/>
          <p:nvPr/>
        </p:nvSpPr>
        <p:spPr>
          <a:xfrm>
            <a:off x="7968332" y="1337071"/>
            <a:ext cx="2242468" cy="1897856"/>
          </a:xfrm>
          <a:prstGeom prst="wedgeEllipseCallout">
            <a:avLst>
              <a:gd name="adj1" fmla="val -79504"/>
              <a:gd name="adj2" fmla="val 66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..traži financijsku podršku u Portugalu ,a dobiva je u Španjolskoj</a:t>
            </a:r>
          </a:p>
        </p:txBody>
      </p:sp>
      <p:sp>
        <p:nvSpPr>
          <p:cNvPr id="9" name="Elipsasti oblačić 8"/>
          <p:cNvSpPr/>
          <p:nvPr/>
        </p:nvSpPr>
        <p:spPr>
          <a:xfrm>
            <a:off x="7608168" y="4209449"/>
            <a:ext cx="2879650" cy="1580947"/>
          </a:xfrm>
          <a:prstGeom prst="wedgeEllipseCallout">
            <a:avLst>
              <a:gd name="adj1" fmla="val -67857"/>
              <a:gd name="adj2" fmla="val -69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12.10. 1492.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Stiže do otočića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Guanahani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(San Salvador-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Sv.Spasitelj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0" name="Elipsasti oblačić 9"/>
          <p:cNvSpPr/>
          <p:nvPr/>
        </p:nvSpPr>
        <p:spPr>
          <a:xfrm>
            <a:off x="1775520" y="4512384"/>
            <a:ext cx="2376264" cy="1508904"/>
          </a:xfrm>
          <a:prstGeom prst="wedgeEllipseCallout">
            <a:avLst>
              <a:gd name="adj1" fmla="val 84363"/>
              <a:gd name="adj2" fmla="val -84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3.8.1492. kreće na put s flotom od tri  karavele</a:t>
            </a:r>
          </a:p>
        </p:txBody>
      </p:sp>
      <p:sp>
        <p:nvSpPr>
          <p:cNvPr id="6" name="Eksplozija 1 5"/>
          <p:cNvSpPr/>
          <p:nvPr/>
        </p:nvSpPr>
        <p:spPr>
          <a:xfrm>
            <a:off x="3743601" y="1253331"/>
            <a:ext cx="4104456" cy="206533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…ipak za nas u Europi to je bilo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OTKRIĆE!!!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9" y="4581129"/>
            <a:ext cx="1817205" cy="12092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kstniOkvir 3"/>
          <p:cNvSpPr txBox="1"/>
          <p:nvPr/>
        </p:nvSpPr>
        <p:spPr>
          <a:xfrm>
            <a:off x="4996180" y="3392306"/>
            <a:ext cx="219964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Kolumbo …</a:t>
            </a:r>
          </a:p>
        </p:txBody>
      </p:sp>
    </p:spTree>
    <p:extLst>
      <p:ext uri="{BB962C8B-B14F-4D97-AF65-F5344CB8AC3E}">
        <p14:creationId xmlns:p14="http://schemas.microsoft.com/office/powerpoint/2010/main" val="38361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…za razmišljanje!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" t="6406" r="448" b="29527"/>
          <a:stretch/>
        </p:blipFill>
        <p:spPr>
          <a:xfrm>
            <a:off x="2099734" y="3717032"/>
            <a:ext cx="7992533" cy="2880320"/>
          </a:xfrm>
        </p:spPr>
      </p:pic>
      <p:sp>
        <p:nvSpPr>
          <p:cNvPr id="8" name="Elipsasti oblačić 7"/>
          <p:cNvSpPr/>
          <p:nvPr/>
        </p:nvSpPr>
        <p:spPr>
          <a:xfrm>
            <a:off x="1703512" y="1125538"/>
            <a:ext cx="2808312" cy="1367358"/>
          </a:xfrm>
          <a:prstGeom prst="wedgeEllipseCallout">
            <a:avLst>
              <a:gd name="adj1" fmla="val 92075"/>
              <a:gd name="adj2" fmla="val 109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Kakav je Kolumbov stav prema domorocima?</a:t>
            </a:r>
          </a:p>
        </p:txBody>
      </p:sp>
      <p:sp>
        <p:nvSpPr>
          <p:cNvPr id="9" name="Elipsasti oblačić 8"/>
          <p:cNvSpPr/>
          <p:nvPr/>
        </p:nvSpPr>
        <p:spPr>
          <a:xfrm>
            <a:off x="7104113" y="1484784"/>
            <a:ext cx="2069207" cy="1367358"/>
          </a:xfrm>
          <a:prstGeom prst="wedgeEllipseCallout">
            <a:avLst>
              <a:gd name="adj1" fmla="val -19713"/>
              <a:gd name="adj2" fmla="val 98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Što ga interesira?</a:t>
            </a:r>
          </a:p>
        </p:txBody>
      </p:sp>
    </p:spTree>
    <p:extLst>
      <p:ext uri="{BB962C8B-B14F-4D97-AF65-F5344CB8AC3E}">
        <p14:creationId xmlns:p14="http://schemas.microsoft.com/office/powerpoint/2010/main" val="14727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…je li Kolumbo pozitivna ili negativna osoba?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2044" y="1772817"/>
            <a:ext cx="3065956" cy="21043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027" y="2348880"/>
            <a:ext cx="5621055" cy="424847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4725145"/>
            <a:ext cx="1637302" cy="10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7801" r="61812" b="37400"/>
          <a:stretch/>
        </p:blipFill>
        <p:spPr>
          <a:xfrm>
            <a:off x="4300300" y="2060848"/>
            <a:ext cx="3505890" cy="295232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R</a:t>
            </a:r>
            <a:r>
              <a:rPr lang="hr-HR" dirty="0" smtClean="0"/>
              <a:t>ezultati i posljedice?</a:t>
            </a:r>
            <a:endParaRPr lang="hr-HR" dirty="0"/>
          </a:p>
        </p:txBody>
      </p:sp>
      <p:sp>
        <p:nvSpPr>
          <p:cNvPr id="5" name="Elipsasti oblačić 4"/>
          <p:cNvSpPr/>
          <p:nvPr/>
        </p:nvSpPr>
        <p:spPr>
          <a:xfrm>
            <a:off x="1631950" y="1536700"/>
            <a:ext cx="2951882" cy="812180"/>
          </a:xfrm>
          <a:prstGeom prst="wedgeEllipseCallout">
            <a:avLst>
              <a:gd name="adj1" fmla="val 48011"/>
              <a:gd name="adj2" fmla="val 64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bogaćenje/pljačka</a:t>
            </a:r>
          </a:p>
        </p:txBody>
      </p:sp>
      <p:sp>
        <p:nvSpPr>
          <p:cNvPr id="7" name="Elipsasti oblačić 6"/>
          <p:cNvSpPr/>
          <p:nvPr/>
        </p:nvSpPr>
        <p:spPr>
          <a:xfrm>
            <a:off x="8320665" y="3789041"/>
            <a:ext cx="2195736" cy="1373232"/>
          </a:xfrm>
          <a:prstGeom prst="wedgeEllipseCallout">
            <a:avLst>
              <a:gd name="adj1" fmla="val -74895"/>
              <a:gd name="adj2" fmla="val -2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početak trgovine robljem iz Afrike</a:t>
            </a:r>
          </a:p>
        </p:txBody>
      </p:sp>
      <p:sp>
        <p:nvSpPr>
          <p:cNvPr id="8" name="Elipsasti oblačić 7"/>
          <p:cNvSpPr/>
          <p:nvPr/>
        </p:nvSpPr>
        <p:spPr>
          <a:xfrm>
            <a:off x="1507103" y="3786287"/>
            <a:ext cx="2807865" cy="936104"/>
          </a:xfrm>
          <a:prstGeom prst="wedgeEllipseCallout">
            <a:avLst>
              <a:gd name="adj1" fmla="val 61063"/>
              <a:gd name="adj2" fmla="val -65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2" name="Elipsasti oblačić 11"/>
          <p:cNvSpPr/>
          <p:nvPr/>
        </p:nvSpPr>
        <p:spPr>
          <a:xfrm>
            <a:off x="8328248" y="1628801"/>
            <a:ext cx="2232920" cy="1331987"/>
          </a:xfrm>
          <a:prstGeom prst="wedgeEllipseCallout">
            <a:avLst>
              <a:gd name="adj1" fmla="val -80256"/>
              <a:gd name="adj2" fmla="val 45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prisilni rad domorodaca i bolesti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istrebljivanje</a:t>
            </a:r>
          </a:p>
        </p:txBody>
      </p:sp>
      <p:sp>
        <p:nvSpPr>
          <p:cNvPr id="6" name="Vodoravni svitak 5"/>
          <p:cNvSpPr/>
          <p:nvPr/>
        </p:nvSpPr>
        <p:spPr>
          <a:xfrm>
            <a:off x="4655840" y="5445224"/>
            <a:ext cx="2952328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Slika govori više od riječi…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963988" y="410632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nove biljke i životinje</a:t>
            </a:r>
          </a:p>
        </p:txBody>
      </p:sp>
    </p:spTree>
    <p:extLst>
      <p:ext uri="{BB962C8B-B14F-4D97-AF65-F5344CB8AC3E}">
        <p14:creationId xmlns:p14="http://schemas.microsoft.com/office/powerpoint/2010/main" val="2280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無償のイラストレーション: 疑問符, 質問, 応答, 検索エンジン, シンボル, 文字, 要求 - Pixabayの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4173" y="500062"/>
            <a:ext cx="4351338" cy="435133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374292"/>
            <a:ext cx="10515600" cy="1802671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+mn-lt"/>
                <a:ea typeface="+mn-ea"/>
                <a:cs typeface="+mn-cs"/>
              </a:rPr>
              <a:t>Otkriće </a:t>
            </a:r>
            <a:r>
              <a:rPr lang="hr-HR" dirty="0">
                <a:latin typeface="+mn-lt"/>
                <a:ea typeface="+mn-ea"/>
                <a:cs typeface="+mn-cs"/>
              </a:rPr>
              <a:t>novih naroda, </a:t>
            </a:r>
            <a:r>
              <a:rPr lang="hr-HR" dirty="0" smtClean="0">
                <a:latin typeface="+mn-lt"/>
                <a:ea typeface="+mn-ea"/>
                <a:cs typeface="+mn-cs"/>
              </a:rPr>
              <a:t>različitih </a:t>
            </a:r>
            <a:r>
              <a:rPr lang="hr-HR" dirty="0">
                <a:latin typeface="+mn-lt"/>
                <a:ea typeface="+mn-ea"/>
                <a:cs typeface="+mn-cs"/>
              </a:rPr>
              <a:t>religija i </a:t>
            </a:r>
            <a:r>
              <a:rPr lang="hr-HR" dirty="0" smtClean="0">
                <a:latin typeface="+mn-lt"/>
                <a:ea typeface="+mn-ea"/>
                <a:cs typeface="+mn-cs"/>
              </a:rPr>
              <a:t>kultura i </a:t>
            </a:r>
            <a:r>
              <a:rPr lang="hr-HR" dirty="0" err="1" smtClean="0">
                <a:latin typeface="+mn-lt"/>
                <a:ea typeface="+mn-ea"/>
                <a:cs typeface="+mn-cs"/>
              </a:rPr>
              <a:t>navještanje</a:t>
            </a:r>
            <a:r>
              <a:rPr lang="hr-HR" dirty="0" smtClean="0">
                <a:latin typeface="+mn-lt"/>
                <a:ea typeface="+mn-ea"/>
                <a:cs typeface="+mn-cs"/>
              </a:rPr>
              <a:t> EVANĐELJA 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Elipsasti oblačić 4"/>
          <p:cNvSpPr/>
          <p:nvPr/>
        </p:nvSpPr>
        <p:spPr>
          <a:xfrm>
            <a:off x="593982" y="197708"/>
            <a:ext cx="5300191" cy="1385053"/>
          </a:xfrm>
          <a:prstGeom prst="wedgeEllipseCallout">
            <a:avLst>
              <a:gd name="adj1" fmla="val 48011"/>
              <a:gd name="adj2" fmla="val 64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Gdje</a:t>
            </a:r>
            <a:r>
              <a:rPr kumimoji="0" lang="hr-HR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je tu Ignacije ?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7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1099751" y="1226293"/>
            <a:ext cx="2910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 dirty="0" smtClean="0"/>
              <a:t>Novi narodi</a:t>
            </a:r>
            <a:endParaRPr lang="hr-HR" sz="44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3437900" y="4406012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EVANGELIZACIJA</a:t>
            </a:r>
            <a:endParaRPr lang="hr-HR" b="1" dirty="0"/>
          </a:p>
        </p:txBody>
      </p:sp>
      <p:pic>
        <p:nvPicPr>
          <p:cNvPr id="1028" name="Picture 4" descr="matematički znakovi i oznake simb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18" y="365125"/>
            <a:ext cx="3929178" cy="326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7414054" y="4979773"/>
            <a:ext cx="2843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INKULTURACIJA</a:t>
            </a:r>
            <a:endParaRPr lang="hr-HR" sz="32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4551470" y="3167530"/>
            <a:ext cx="1384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ISUSOVCI</a:t>
            </a:r>
            <a:endParaRPr lang="hr-HR" sz="24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1754659" y="3027405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MISIONARI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113893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forms.office.com/Pages/ResponsePage.aspx?id=FvJamzTGgEurAgyaPQKQkQjCM_rtuWhEvsKU0hOzhaVUQ0FKOEdHWE5NU0ZOVkM1MDIwSjZFMlRSMC4u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Forms</a:t>
            </a:r>
            <a:r>
              <a:rPr lang="hr-HR" dirty="0"/>
              <a:t>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forms.office.com/Pages/DesignPage.aspx?fragment=FormId%3DFvJamzTGgEurAgyaPQKQkQjCM_rtuWhEvsKU0hOzhaVUQ0FKOEdHWE5NU0ZOVkM1MDIwSjZFMlRSMC4u%26Token%3D3b5a137e92aa4a739ab200ef5364b23c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forms.office.com/Pages/ShareFormPage.aspx?id=FvJamzTGgEurAgyaPQKQkQjCM_rtuWhEvsKU0hOzhaVUQ0FKOEdHWE5NU0ZOVkM1MDIwSjZFMlRSMC4u&amp;sharetoken=8K87gvh7aFYLfIB5xPmT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59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Calibri-Light"/>
              </a:rPr>
              <a:t>VELIKA</a:t>
            </a:r>
            <a:br>
              <a:rPr lang="hr-HR" dirty="0" smtClean="0">
                <a:solidFill>
                  <a:srgbClr val="FF0000"/>
                </a:solidFill>
                <a:latin typeface="Calibri-Light"/>
              </a:rPr>
            </a:br>
            <a:r>
              <a:rPr lang="hr-HR" dirty="0" smtClean="0">
                <a:solidFill>
                  <a:srgbClr val="FF0000"/>
                </a:solidFill>
                <a:latin typeface="Calibri-Light"/>
              </a:rPr>
              <a:t>GEOGRAFSKA OTKRIĆA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16.stoljeće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6760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učenike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71832" y="2319895"/>
            <a:ext cx="10515600" cy="4351338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forms.office.com/r/PgxsyiX51e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78" y="3054178"/>
            <a:ext cx="3803822" cy="380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3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srgbClr val="FFFF00"/>
                </a:solidFill>
              </a:rPr>
              <a:t/>
            </a:r>
            <a:br>
              <a:rPr lang="hr-HR" sz="3200" b="1" dirty="0">
                <a:solidFill>
                  <a:srgbClr val="FFFF00"/>
                </a:solidFill>
              </a:rPr>
            </a:br>
            <a:r>
              <a:rPr lang="hr-HR" sz="3200" b="1" dirty="0">
                <a:solidFill>
                  <a:srgbClr val="FFFF00"/>
                </a:solidFill>
              </a:rPr>
              <a:t>VELIKA   GEOGRAFSKA  OTKRIĆA</a:t>
            </a:r>
            <a:r>
              <a:rPr lang="hr-HR" b="1" dirty="0">
                <a:solidFill>
                  <a:srgbClr val="FFFF00"/>
                </a:solidFill>
              </a:rPr>
              <a:t/>
            </a:r>
            <a:br>
              <a:rPr lang="hr-HR" b="1" dirty="0">
                <a:solidFill>
                  <a:srgbClr val="FFFF00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UZROCI</a:t>
            </a:r>
          </a:p>
          <a:p>
            <a:r>
              <a:rPr lang="hr-HR" sz="2800" dirty="0"/>
              <a:t>Pad Carigrada ( Osmanlije) 1453.g.</a:t>
            </a:r>
          </a:p>
          <a:p>
            <a:r>
              <a:rPr lang="hr-HR" sz="2800" dirty="0"/>
              <a:t>Prekid trgovine s Istokom</a:t>
            </a:r>
          </a:p>
          <a:p>
            <a:r>
              <a:rPr lang="hr-HR" sz="2800" dirty="0"/>
              <a:t>Potražnja za trgovačkom robom</a:t>
            </a:r>
          </a:p>
          <a:p>
            <a:r>
              <a:rPr lang="hr-HR" sz="2800" dirty="0"/>
              <a:t>Želja za bogaćenjem</a:t>
            </a:r>
          </a:p>
          <a:p>
            <a:r>
              <a:rPr lang="hr-HR" sz="2800" dirty="0"/>
              <a:t>Sigurnija plovidba</a:t>
            </a:r>
          </a:p>
          <a:p>
            <a:r>
              <a:rPr lang="hr-HR" sz="2800" dirty="0"/>
              <a:t>Nove spoznaje o  svijetu</a:t>
            </a:r>
          </a:p>
          <a:p>
            <a:r>
              <a:rPr lang="hr-HR" sz="2800" dirty="0"/>
              <a:t>Humanizam i renesansa</a:t>
            </a:r>
          </a:p>
        </p:txBody>
      </p:sp>
    </p:spTree>
    <p:extLst>
      <p:ext uri="{BB962C8B-B14F-4D97-AF65-F5344CB8AC3E}">
        <p14:creationId xmlns:p14="http://schemas.microsoft.com/office/powerpoint/2010/main" val="17396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43" t="14679" r="12002"/>
          <a:stretch/>
        </p:blipFill>
        <p:spPr>
          <a:xfrm>
            <a:off x="691979" y="434782"/>
            <a:ext cx="8106034" cy="4958729"/>
          </a:xfrm>
          <a:prstGeom prst="rect">
            <a:avLst/>
          </a:prstGeom>
        </p:spPr>
      </p:pic>
      <p:sp>
        <p:nvSpPr>
          <p:cNvPr id="4" name="Strelica udesno 3"/>
          <p:cNvSpPr/>
          <p:nvPr/>
        </p:nvSpPr>
        <p:spPr>
          <a:xfrm>
            <a:off x="6647935" y="4540294"/>
            <a:ext cx="5387546" cy="16366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  <a:hlinkClick r:id="rId4"/>
              </a:rPr>
              <a:t>https://youtu.be/p_nnB0SiwfQ</a:t>
            </a:r>
            <a:endParaRPr lang="hr-HR" sz="2400" b="1" dirty="0" smtClean="0">
              <a:solidFill>
                <a:srgbClr val="FF0000"/>
              </a:solidFill>
            </a:endParaRPr>
          </a:p>
          <a:p>
            <a:pPr algn="ctr"/>
            <a:endParaRPr lang="hr-HR" dirty="0"/>
          </a:p>
        </p:txBody>
      </p:sp>
      <p:sp>
        <p:nvSpPr>
          <p:cNvPr id="3" name="Elipsasti oblačić 2"/>
          <p:cNvSpPr/>
          <p:nvPr/>
        </p:nvSpPr>
        <p:spPr>
          <a:xfrm>
            <a:off x="9914238" y="3101545"/>
            <a:ext cx="1668162" cy="12286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Pogledaj i nauči bolje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313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https://wordwall.net/hr/resource/886558/povijest/kategoriziraj-uzroke-velikih-geografskih-otkri%c4%87a</a:t>
            </a:r>
            <a:endParaRPr lang="hr-HR" dirty="0"/>
          </a:p>
        </p:txBody>
      </p:sp>
      <p:sp>
        <p:nvSpPr>
          <p:cNvPr id="4" name="Elipsasti oblačić 3"/>
          <p:cNvSpPr/>
          <p:nvPr/>
        </p:nvSpPr>
        <p:spPr>
          <a:xfrm>
            <a:off x="6744072" y="3933056"/>
            <a:ext cx="3168352" cy="1620760"/>
          </a:xfrm>
          <a:prstGeom prst="wedgeEllipseCallout">
            <a:avLst>
              <a:gd name="adj1" fmla="val -90666"/>
              <a:gd name="adj2" fmla="val -77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…mala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provjera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1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srgbClr val="FFFF00"/>
                </a:solidFill>
              </a:rPr>
              <a:t>VELIKA   GEOGRAFSKA  OTKRIĆA</a:t>
            </a:r>
            <a:endParaRPr lang="hr-HR" sz="3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Portugalska istraživanja i otkrića</a:t>
            </a:r>
            <a:endParaRPr lang="hr-HR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2800" dirty="0" err="1"/>
              <a:t>Bartolomeo</a:t>
            </a:r>
            <a:r>
              <a:rPr lang="hr-HR" sz="2800" dirty="0"/>
              <a:t> Diaz-Rt Dobre nade,1487.</a:t>
            </a:r>
          </a:p>
          <a:p>
            <a:r>
              <a:rPr lang="hr-HR" sz="2800" dirty="0"/>
              <a:t>Vasco da Gama-put do Indije,1498.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Španjolska</a:t>
            </a:r>
            <a:r>
              <a:rPr lang="hr-HR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istraživanja i</a:t>
            </a:r>
            <a:r>
              <a:rPr lang="hr-HR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otkrića </a:t>
            </a:r>
            <a:endParaRPr lang="hr-HR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53150" y="2505075"/>
            <a:ext cx="4119314" cy="3684588"/>
          </a:xfrm>
        </p:spPr>
        <p:txBody>
          <a:bodyPr/>
          <a:lstStyle/>
          <a:p>
            <a:r>
              <a:rPr lang="hr-HR" sz="2800" dirty="0"/>
              <a:t>Kristofor Kolumbo </a:t>
            </a:r>
            <a:r>
              <a:rPr lang="hr-HR" sz="2800" dirty="0" err="1"/>
              <a:t>genovski</a:t>
            </a:r>
            <a:r>
              <a:rPr lang="hr-HR" sz="2800" dirty="0"/>
              <a:t> bankar u službi španjolske krune-otkriće Amerike,1492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0602" r="66538" b="35999"/>
          <a:stretch/>
        </p:blipFill>
        <p:spPr>
          <a:xfrm>
            <a:off x="2567608" y="4437112"/>
            <a:ext cx="2160240" cy="22322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7800" r="60237" b="30400"/>
          <a:stretch/>
        </p:blipFill>
        <p:spPr>
          <a:xfrm>
            <a:off x="7027595" y="4769768"/>
            <a:ext cx="237042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najslavniji istraživači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Kristofor </a:t>
            </a:r>
            <a:r>
              <a:rPr lang="pt-BR" dirty="0" smtClean="0"/>
              <a:t>Kolumbo</a:t>
            </a:r>
            <a:r>
              <a:rPr lang="pt-BR" dirty="0"/>
              <a:t>, </a:t>
            </a:r>
            <a:endParaRPr lang="hr-HR" dirty="0" smtClean="0"/>
          </a:p>
          <a:p>
            <a:r>
              <a:rPr lang="pt-BR" dirty="0" smtClean="0"/>
              <a:t>Vasco </a:t>
            </a:r>
            <a:r>
              <a:rPr lang="pt-BR" dirty="0"/>
              <a:t>da Gama, </a:t>
            </a:r>
            <a:endParaRPr lang="hr-HR" dirty="0" smtClean="0"/>
          </a:p>
          <a:p>
            <a:r>
              <a:rPr lang="pt-BR" dirty="0" smtClean="0"/>
              <a:t>Pedro </a:t>
            </a:r>
            <a:r>
              <a:rPr lang="pt-BR" dirty="0"/>
              <a:t>Álvares Cabral, </a:t>
            </a:r>
            <a:endParaRPr lang="hr-HR" dirty="0" smtClean="0"/>
          </a:p>
          <a:p>
            <a:r>
              <a:rPr lang="pt-BR" dirty="0" smtClean="0"/>
              <a:t>John </a:t>
            </a:r>
            <a:r>
              <a:rPr lang="pt-BR" dirty="0"/>
              <a:t>Cabot, </a:t>
            </a:r>
            <a:endParaRPr lang="hr-HR" dirty="0" smtClean="0"/>
          </a:p>
          <a:p>
            <a:r>
              <a:rPr lang="pt-BR" smtClean="0"/>
              <a:t>Ferdinand</a:t>
            </a:r>
            <a:r>
              <a:rPr lang="hr-HR" smtClean="0"/>
              <a:t>Magellan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36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Vremenski okvir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15051" r="3151" b="6467"/>
          <a:stretch/>
        </p:blipFill>
        <p:spPr>
          <a:xfrm>
            <a:off x="1739008" y="1371600"/>
            <a:ext cx="8928992" cy="4680520"/>
          </a:xfrm>
        </p:spPr>
      </p:pic>
    </p:spTree>
    <p:extLst>
      <p:ext uri="{BB962C8B-B14F-4D97-AF65-F5344CB8AC3E}">
        <p14:creationId xmlns:p14="http://schemas.microsoft.com/office/powerpoint/2010/main" val="42764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68697" y="1250029"/>
            <a:ext cx="2455606" cy="3843081"/>
          </a:xfrm>
        </p:spPr>
        <p:txBody>
          <a:bodyPr>
            <a:normAutofit fontScale="90000"/>
          </a:bodyPr>
          <a:lstStyle/>
          <a:p>
            <a:r>
              <a:rPr lang="hr-HR" sz="2200" b="1" dirty="0" smtClean="0"/>
              <a:t>Karta Novoga svijeta – Sjeverne i Južne Amerike </a:t>
            </a:r>
            <a:r>
              <a:rPr lang="hr-HR" sz="2200" dirty="0" smtClean="0"/>
              <a:t>– koju je izradio </a:t>
            </a:r>
            <a:r>
              <a:rPr lang="hr-HR" sz="2200" dirty="0" err="1" smtClean="0"/>
              <a:t>njemacki</a:t>
            </a:r>
            <a:r>
              <a:rPr lang="hr-HR" sz="2200" dirty="0" smtClean="0"/>
              <a:t> kartograf</a:t>
            </a:r>
            <a:br>
              <a:rPr lang="hr-HR" sz="2200" dirty="0" smtClean="0"/>
            </a:br>
            <a:r>
              <a:rPr lang="hr-HR" sz="2200" b="1" i="1" dirty="0" smtClean="0"/>
              <a:t>Sebastian </a:t>
            </a:r>
            <a:r>
              <a:rPr lang="hr-HR" sz="2200" b="1" i="1" dirty="0" err="1" smtClean="0"/>
              <a:t>Münster</a:t>
            </a:r>
            <a:r>
              <a:rPr lang="hr-HR" sz="2200" b="1" i="1" dirty="0" smtClean="0"/>
              <a:t> </a:t>
            </a:r>
            <a:r>
              <a:rPr lang="hr-HR" sz="2200" dirty="0" smtClean="0"/>
              <a:t>oko 1552. godine. Vidljive su zastave Španjolske i Portugala</a:t>
            </a:r>
            <a:br>
              <a:rPr lang="hr-HR" sz="2200" dirty="0" smtClean="0"/>
            </a:br>
            <a:r>
              <a:rPr lang="hr-HR" sz="2200" dirty="0" smtClean="0"/>
              <a:t>kraj njihovih posjeda u Novome svijetu. Veliki brod s lijeve strane predstavlja</a:t>
            </a:r>
            <a:br>
              <a:rPr lang="hr-HR" sz="2200" dirty="0" smtClean="0"/>
            </a:br>
            <a:r>
              <a:rPr lang="hr-HR" sz="2200" b="1" dirty="0" err="1" smtClean="0"/>
              <a:t>Magellanov</a:t>
            </a:r>
            <a:r>
              <a:rPr lang="hr-HR" sz="2200" b="1" dirty="0" smtClean="0"/>
              <a:t> brod Victoria, koji je prvi oplovio svijet 1522. godine</a:t>
            </a:r>
            <a:endParaRPr lang="hr-HR" sz="22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7659013" cy="59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9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366</Words>
  <Application>Microsoft Office PowerPoint</Application>
  <PresentationFormat>Široki zaslon</PresentationFormat>
  <Paragraphs>85</Paragraphs>
  <Slides>20</Slides>
  <Notes>6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Calibri-Light</vt:lpstr>
      <vt:lpstr>Tema sustava Office</vt:lpstr>
      <vt:lpstr>Mountain Top</vt:lpstr>
      <vt:lpstr>1_Mountain Top</vt:lpstr>
      <vt:lpstr>Ignacije Lojolski </vt:lpstr>
      <vt:lpstr>VELIKA GEOGRAFSKA OTKRIĆA</vt:lpstr>
      <vt:lpstr> VELIKA   GEOGRAFSKA  OTKRIĆA </vt:lpstr>
      <vt:lpstr>PowerPoint prezentacija</vt:lpstr>
      <vt:lpstr>PowerPoint prezentacija</vt:lpstr>
      <vt:lpstr>VELIKA   GEOGRAFSKA  OTKRIĆA</vt:lpstr>
      <vt:lpstr>najslavniji istraživači </vt:lpstr>
      <vt:lpstr>Vremenski okvir</vt:lpstr>
      <vt:lpstr>Karta Novoga svijeta – Sjeverne i Južne Amerike – koju je izradio njemacki kartograf Sebastian Münster oko 1552. godine. Vidljive su zastave Španjolske i Portugala kraj njihovih posjeda u Novome svijetu. Veliki brod s lijeve strane predstavlja Magellanov brod Victoria, koji je prvi oplovio svijet 1522. godine</vt:lpstr>
      <vt:lpstr> Tko je Kristofor Kolumbo </vt:lpstr>
      <vt:lpstr>PowerPoint prezentacija</vt:lpstr>
      <vt:lpstr>Kako je do toga došlo?</vt:lpstr>
      <vt:lpstr>Ukratko:?</vt:lpstr>
      <vt:lpstr>…za razmišljanje!</vt:lpstr>
      <vt:lpstr>…je li Kolumbo pozitivna ili negativna osoba?</vt:lpstr>
      <vt:lpstr>Rezultati i posljedice?</vt:lpstr>
      <vt:lpstr>Otkriće novih naroda, različitih religija i kultura i navještanje EVANĐELJA   </vt:lpstr>
      <vt:lpstr>PowerPoint prezentacija</vt:lpstr>
      <vt:lpstr>https://forms.office.com/Pages/ResponsePage.aspx?id=FvJamzTGgEurAgyaPQKQkQjCM_rtuWhEvsKU0hOzhaVUQ0FKOEdHWE5NU0ZOVkM1MDIwSjZFMlRSMC4u </vt:lpstr>
      <vt:lpstr>Za učenike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Ignacije Lojolski </dc:title>
  <dc:creator>marica.celjak@gmail.com</dc:creator>
  <cp:lastModifiedBy>marica.celjak@gmail.com</cp:lastModifiedBy>
  <cp:revision>5</cp:revision>
  <dcterms:created xsi:type="dcterms:W3CDTF">2021-10-13T17:39:23Z</dcterms:created>
  <dcterms:modified xsi:type="dcterms:W3CDTF">2021-11-04T15:09:36Z</dcterms:modified>
</cp:coreProperties>
</file>