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metadata/core-properties" Target="docProps/core0.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3004800" cy="9753600"/>
  <p:notesSz cx="7559675" cy="106918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31" autoAdjust="0"/>
  </p:normalViewPr>
  <p:slideViewPr>
    <p:cSldViewPr snapToGrid="0">
      <p:cViewPr varScale="1">
        <p:scale>
          <a:sx n="35" d="100"/>
          <a:sy n="35" d="100"/>
        </p:scale>
        <p:origin x="2395"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GB" sz="1400" b="0" strike="noStrike" spc="-1">
                <a:solidFill>
                  <a:srgbClr val="000000"/>
                </a:solidFill>
                <a:latin typeface="Arial"/>
              </a:rPr>
              <a:t>Click to edit the notes' format</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a:t>
            </a:fld>
            <a:endParaRPr lang="en-GB"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dirty="0" err="1"/>
              <a:t>Izl</a:t>
            </a:r>
            <a:r>
              <a:rPr lang="hr-HR" dirty="0"/>
              <a:t> 15,22-17,7</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a:t>
            </a:fld>
            <a:endParaRPr lang="en-GB" sz="14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Zatim stignu u </a:t>
            </a:r>
            <a:r>
              <a:rPr lang="hr-HR" b="0" i="0" dirty="0" err="1">
                <a:solidFill>
                  <a:srgbClr val="333333"/>
                </a:solidFill>
                <a:effectLst/>
                <a:latin typeface="Roboto" panose="02000000000000000000" pitchFamily="2" charset="0"/>
              </a:rPr>
              <a:t>Elim</a:t>
            </a:r>
            <a:r>
              <a:rPr lang="hr-HR" b="0" i="0" dirty="0">
                <a:solidFill>
                  <a:srgbClr val="333333"/>
                </a:solidFill>
                <a:effectLst/>
                <a:latin typeface="Roboto" panose="02000000000000000000" pitchFamily="2" charset="0"/>
              </a:rPr>
              <a:t>, gdje je bilo dvanaest izvora i sedamdeset palma.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Tu se, uz vodu, utabore.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Potom krenu iz Elima, i sva izraelska zajednica dođe u pustinju Sin, koja je između Elima i Sinaja, petnaestoga dana drugoga mjeseca nakon odlaska iz zemlje egipatske.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U pustinji sva izraelska zajednica počne mrmljati protiv Mojsija i Arona.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»Oh, da smo pomrli od ruke Jahvine u zemlji egipatskoj kad smo sjedili kod lonaca s mesom i jeli kruha do mile volje!« – rekoše im. »Izveli ste nas u ovu pustinju da sve ovo mnoštvo </a:t>
            </a:r>
            <a:r>
              <a:rPr lang="hr-HR" b="0" i="0" dirty="0" err="1">
                <a:solidFill>
                  <a:srgbClr val="333333"/>
                </a:solidFill>
                <a:effectLst/>
                <a:latin typeface="Roboto" panose="02000000000000000000" pitchFamily="2" charset="0"/>
              </a:rPr>
              <a:t>gladom</a:t>
            </a:r>
            <a:r>
              <a:rPr lang="hr-HR" b="0" i="0" dirty="0">
                <a:solidFill>
                  <a:srgbClr val="333333"/>
                </a:solidFill>
                <a:effectLst/>
                <a:latin typeface="Roboto" panose="02000000000000000000" pitchFamily="2" charset="0"/>
              </a:rPr>
              <a:t> pomorite!«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Tada reče Jahve Mojsiju: »Učinit ću da vam daždi kruh s neba. Neka narod ide i skuplja svaki dan koliko mu za dan treba. Tako ću ih kušati i vidjeti hoće li se držati moga zakona ili neće. A šestoga dana, kad spreme što su nakupili, bit će dvaput onoliko koliko su skupljali za svaki dan.«</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Onda Mojsije i Aron progovore svim Izraelcima: »Večeras ćete spoznati da vas je Jahve izveo iz zemlje egipatske, a ujutro ćete vidjeti svojim očima Jahvinu slavu, jer vas je čuo Jahve kako ste protiv njega mrmljali. Što smo mi da protiv nas mrmljate? </a:t>
            </a:r>
            <a:r>
              <a:rPr lang="hr-HR" sz="2000" b="0" i="0" dirty="0">
                <a:solidFill>
                  <a:srgbClr val="333333"/>
                </a:solidFill>
                <a:effectLst/>
                <a:latin typeface="Roboto" panose="02000000000000000000" pitchFamily="2" charset="0"/>
              </a:rPr>
              <a:t>Večeras će vam Jahve dati mesa da jedete«, nastavi Mojsije, »a ujutro kruha do mile volje, jer je Jahve čuo vaše mrmljanje protiv njega. Što smo mi? Vi ne mrmljate protiv nas, nego protiv Jahve.«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 Poslije toga rekne Mojsije Aronu: »Reci svoj izraelskoj zajednici: ‘Skupite se pred Jahvu, jer je čuo vaše mrmljanje!’« I dok je Aron svoj izraelskoj zajednici govorio, oni se okrenu prema pustinji, i gle! u oblaku pojavi se Jahvina slava. </a:t>
            </a:r>
            <a:r>
              <a:rPr lang="hr-HR" sz="2000" b="0" i="0" dirty="0">
                <a:solidFill>
                  <a:srgbClr val="333333"/>
                </a:solidFill>
                <a:effectLst/>
                <a:latin typeface="Roboto" panose="02000000000000000000" pitchFamily="2" charset="0"/>
              </a:rPr>
              <a:t>Onda se Jahve oglasi Mojsiju i reče mu: »Čuo sam mrmljanje Izraelaca. Ovako im reci: ‘Večeras ćete jesti meso, a ujutro ćete se nasititi kruha. Tada ćete poznati da sam ja Jahve, Bog vaš.’«</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17</a:t>
            </a:fld>
            <a:endParaRPr lang="en-GB" sz="14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I doista! Navečer se pojave prepelice i prekriju tabor. A ujutro obilna rosa sve orosila oko tabora.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18</a:t>
            </a:fld>
            <a:endParaRPr lang="en-GB" sz="14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Kad se prevlaka rose digla, površinom pustinje ležao tanak sloj, nešto poput pahuljica, kao da se slána uhvatila po zemlji. </a:t>
            </a:r>
            <a:r>
              <a:rPr lang="hr-HR" b="0" i="0" baseline="30000" dirty="0">
                <a:solidFill>
                  <a:srgbClr val="333333"/>
                </a:solidFill>
                <a:effectLst/>
                <a:latin typeface="Roboto" panose="02000000000000000000" pitchFamily="2" charset="0"/>
              </a:rPr>
              <a:t>15</a:t>
            </a:r>
            <a:r>
              <a:rPr lang="hr-HR" b="0" i="0" dirty="0">
                <a:solidFill>
                  <a:srgbClr val="333333"/>
                </a:solidFill>
                <a:effectLst/>
                <a:latin typeface="Roboto" panose="02000000000000000000" pitchFamily="2" charset="0"/>
              </a:rPr>
              <a:t> Kad su Izraelci to vidjeli, pitali su jedan drugoga: »Što je to?« Jer nisu znali što je.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19</a:t>
            </a:fld>
            <a:endParaRPr lang="en-GB" sz="14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err="1"/>
              <a:t>Pokrene</a:t>
            </a:r>
            <a:r>
              <a:rPr lang="en-US" dirty="0"/>
              <a:t> </a:t>
            </a:r>
            <a:r>
              <a:rPr lang="en-US" dirty="0" err="1"/>
              <a:t>Mojsije</a:t>
            </a:r>
            <a:r>
              <a:rPr lang="en-US" dirty="0"/>
              <a:t> </a:t>
            </a:r>
            <a:r>
              <a:rPr lang="en-US" dirty="0" err="1"/>
              <a:t>Izraelce</a:t>
            </a:r>
            <a:r>
              <a:rPr lang="en-US" dirty="0"/>
              <a:t> od </a:t>
            </a:r>
            <a:r>
              <a:rPr lang="en-US" dirty="0" err="1"/>
              <a:t>Crvenog</a:t>
            </a:r>
            <a:r>
              <a:rPr lang="en-US" dirty="0"/>
              <a:t> mora </a:t>
            </a:r>
            <a:r>
              <a:rPr lang="en-US" dirty="0" err="1"/>
              <a:t>i</a:t>
            </a:r>
            <a:r>
              <a:rPr lang="en-US" dirty="0"/>
              <a:t> </a:t>
            </a:r>
            <a:r>
              <a:rPr lang="en-US" dirty="0" err="1"/>
              <a:t>pođu</a:t>
            </a:r>
            <a:r>
              <a:rPr lang="en-US" dirty="0"/>
              <a:t> </a:t>
            </a:r>
            <a:r>
              <a:rPr lang="en-US" dirty="0" err="1"/>
              <a:t>na</a:t>
            </a:r>
            <a:r>
              <a:rPr lang="en-US" dirty="0"/>
              <a:t> put </a:t>
            </a:r>
            <a:r>
              <a:rPr lang="en-US" dirty="0" err="1"/>
              <a:t>kroz</a:t>
            </a:r>
            <a:r>
              <a:rPr lang="en-US" dirty="0"/>
              <a:t> </a:t>
            </a:r>
            <a:r>
              <a:rPr lang="en-US" dirty="0" err="1"/>
              <a:t>pustinju</a:t>
            </a:r>
            <a:r>
              <a:rPr lang="en-US" dirty="0"/>
              <a:t> </a:t>
            </a:r>
            <a:r>
              <a:rPr lang="en-US" dirty="0" err="1"/>
              <a:t>Šur</a:t>
            </a:r>
            <a:r>
              <a:rPr lang="en-US" dirty="0"/>
              <a:t>.</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a:t>
            </a:fld>
            <a:endParaRPr lang="en-GB" sz="14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Onda im Mojsije reče: »To je kruh koji vam je Jahve pribavio za hranu. </a:t>
            </a:r>
            <a:r>
              <a:rPr lang="hr-HR" b="0" i="0" baseline="30000" dirty="0">
                <a:solidFill>
                  <a:srgbClr val="333333"/>
                </a:solidFill>
                <a:effectLst/>
                <a:latin typeface="Roboto" panose="02000000000000000000" pitchFamily="2" charset="0"/>
              </a:rPr>
              <a:t>16</a:t>
            </a:r>
            <a:r>
              <a:rPr lang="hr-HR" b="0" i="0" dirty="0">
                <a:solidFill>
                  <a:srgbClr val="333333"/>
                </a:solidFill>
                <a:effectLst/>
                <a:latin typeface="Roboto" panose="02000000000000000000" pitchFamily="2" charset="0"/>
              </a:rPr>
              <a:t> A ovo je zapovijed koju je Jahve izdao: ‘Nakupite koliko kome treba za jelo – jedan </a:t>
            </a:r>
            <a:r>
              <a:rPr lang="hr-HR" b="0" i="0" dirty="0" err="1">
                <a:solidFill>
                  <a:srgbClr val="333333"/>
                </a:solidFill>
                <a:effectLst/>
                <a:latin typeface="Roboto" panose="02000000000000000000" pitchFamily="2" charset="0"/>
              </a:rPr>
              <a:t>gomer</a:t>
            </a:r>
            <a:r>
              <a:rPr lang="hr-HR" b="0" i="0" dirty="0">
                <a:solidFill>
                  <a:srgbClr val="333333"/>
                </a:solidFill>
                <a:effectLst/>
                <a:latin typeface="Roboto" panose="02000000000000000000" pitchFamily="2" charset="0"/>
              </a:rPr>
              <a:t> po osobi, svatko prema broju članova koji su mu u šatoru.’«</a:t>
            </a:r>
            <a:br>
              <a:rPr lang="hr-HR" b="0" i="0" dirty="0">
                <a:solidFill>
                  <a:srgbClr val="333333"/>
                </a:solidFill>
                <a:effectLst/>
                <a:latin typeface="Roboto" panose="02000000000000000000" pitchFamily="2" charset="0"/>
              </a:rPr>
            </a:br>
            <a:r>
              <a:rPr lang="hr-HR" b="0" i="0" baseline="30000" dirty="0">
                <a:solidFill>
                  <a:srgbClr val="333333"/>
                </a:solidFill>
                <a:effectLst/>
                <a:latin typeface="Roboto" panose="02000000000000000000" pitchFamily="2" charset="0"/>
              </a:rPr>
              <a:t>17</a:t>
            </a:r>
            <a:r>
              <a:rPr lang="hr-HR" b="0" i="0" dirty="0">
                <a:solidFill>
                  <a:srgbClr val="333333"/>
                </a:solidFill>
                <a:effectLst/>
                <a:latin typeface="Roboto" panose="02000000000000000000" pitchFamily="2" charset="0"/>
              </a:rPr>
              <a:t> Izraelci tako uradiše. Neki nakupe više, neki manje. </a:t>
            </a:r>
            <a:r>
              <a:rPr lang="hr-HR" b="0" i="0" baseline="30000" dirty="0">
                <a:solidFill>
                  <a:srgbClr val="333333"/>
                </a:solidFill>
                <a:effectLst/>
                <a:latin typeface="Roboto" panose="02000000000000000000" pitchFamily="2" charset="0"/>
              </a:rPr>
              <a:t>18</a:t>
            </a:r>
            <a:r>
              <a:rPr lang="hr-HR" b="0" i="0" dirty="0">
                <a:solidFill>
                  <a:srgbClr val="333333"/>
                </a:solidFill>
                <a:effectLst/>
                <a:latin typeface="Roboto" panose="02000000000000000000" pitchFamily="2" charset="0"/>
              </a:rPr>
              <a:t> Kad su izmjerili na </a:t>
            </a:r>
            <a:r>
              <a:rPr lang="hr-HR" b="0" i="0" dirty="0" err="1">
                <a:solidFill>
                  <a:srgbClr val="333333"/>
                </a:solidFill>
                <a:effectLst/>
                <a:latin typeface="Roboto" panose="02000000000000000000" pitchFamily="2" charset="0"/>
              </a:rPr>
              <a:t>gomer</a:t>
            </a:r>
            <a:r>
              <a:rPr lang="hr-HR" b="0" i="0" dirty="0">
                <a:solidFill>
                  <a:srgbClr val="333333"/>
                </a:solidFill>
                <a:effectLst/>
                <a:latin typeface="Roboto" panose="02000000000000000000" pitchFamily="2" charset="0"/>
              </a:rPr>
              <a:t>, pokaza se da nije ništa preteklo onome koji bijaše nakupio mnogo, a niti je nedostajalo onome koji bijaše nakupio manje: svatko je nakupio koliko mu je trebalo za jelo.</a:t>
            </a:r>
            <a:br>
              <a:rPr lang="hr-HR" b="0" i="0" dirty="0">
                <a:solidFill>
                  <a:srgbClr val="333333"/>
                </a:solidFill>
                <a:effectLst/>
                <a:latin typeface="Roboto" panose="02000000000000000000" pitchFamily="2" charset="0"/>
              </a:rPr>
            </a:br>
            <a:r>
              <a:rPr lang="hr-HR" b="0" i="0" baseline="30000" dirty="0">
                <a:solidFill>
                  <a:srgbClr val="333333"/>
                </a:solidFill>
                <a:effectLst/>
                <a:latin typeface="Roboto" panose="02000000000000000000" pitchFamily="2" charset="0"/>
              </a:rPr>
              <a:t>19</a:t>
            </a:r>
            <a:r>
              <a:rPr lang="hr-HR" b="0" i="0" dirty="0">
                <a:solidFill>
                  <a:srgbClr val="333333"/>
                </a:solidFill>
                <a:effectLst/>
                <a:latin typeface="Roboto" panose="02000000000000000000" pitchFamily="2" charset="0"/>
              </a:rPr>
              <a:t> »Neka nitko ne ostavlja ništa za ujutro!« – rekne im Mojsije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20</a:t>
            </a:fld>
            <a:endParaRPr lang="en-GB" sz="14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Dom je Izraelov tu hranu prozvao manom. Bijaše kao zrno </a:t>
            </a:r>
            <a:r>
              <a:rPr lang="hr-HR" b="0" i="0" dirty="0" err="1">
                <a:solidFill>
                  <a:srgbClr val="333333"/>
                </a:solidFill>
                <a:effectLst/>
                <a:latin typeface="Roboto" panose="02000000000000000000" pitchFamily="2" charset="0"/>
              </a:rPr>
              <a:t>korijandra</a:t>
            </a:r>
            <a:r>
              <a:rPr lang="hr-HR" b="0" i="0" dirty="0">
                <a:solidFill>
                  <a:srgbClr val="333333"/>
                </a:solidFill>
                <a:effectLst/>
                <a:latin typeface="Roboto" panose="02000000000000000000" pitchFamily="2" charset="0"/>
              </a:rPr>
              <a:t>; bijela, a imala je ukus medenog kolačića.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pl-PL" b="0" i="0" dirty="0">
                <a:solidFill>
                  <a:srgbClr val="333333"/>
                </a:solidFill>
                <a:effectLst/>
                <a:latin typeface="Roboto" panose="02000000000000000000" pitchFamily="2" charset="0"/>
              </a:rPr>
              <a:t>Šest je dana skupljajte, a sedmoga, u subotu, neće je biti.</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Zato što vam je Jahve dao subotu, daje vam hrane šestoga dana za dva dana. Neka svatko stoji gdje jest; neka nitko u sedmi dan ne izlazi iz svoga stana.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»Neka nitko ne ostavlja ništa za ujutro!« – rekne im Mojsije. </a:t>
            </a:r>
            <a:r>
              <a:rPr lang="hr-HR" b="0" i="0" baseline="30000" dirty="0">
                <a:solidFill>
                  <a:srgbClr val="333333"/>
                </a:solidFill>
                <a:effectLst/>
                <a:latin typeface="Roboto" panose="02000000000000000000" pitchFamily="2" charset="0"/>
              </a:rPr>
              <a:t>20</a:t>
            </a:r>
            <a:r>
              <a:rPr lang="hr-HR" b="0" i="0" dirty="0">
                <a:solidFill>
                  <a:srgbClr val="333333"/>
                </a:solidFill>
                <a:effectLst/>
                <a:latin typeface="Roboto" panose="02000000000000000000" pitchFamily="2" charset="0"/>
              </a:rPr>
              <a:t> Ali oni nisu poslušali Mojsija; neki ostave i za sutra. A to im se ucrva i usmrdje. Mojsije se na njih </a:t>
            </a:r>
            <a:r>
              <a:rPr lang="hr-HR" b="0" i="0" dirty="0" err="1">
                <a:solidFill>
                  <a:srgbClr val="333333"/>
                </a:solidFill>
                <a:effectLst/>
                <a:latin typeface="Roboto" panose="02000000000000000000" pitchFamily="2" charset="0"/>
              </a:rPr>
              <a:t>razljut</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Onda šestoga dana nakupiše dvostruku količinu hrane – po dva </a:t>
            </a:r>
            <a:r>
              <a:rPr lang="hr-HR" b="0" i="0" dirty="0" err="1">
                <a:solidFill>
                  <a:srgbClr val="333333"/>
                </a:solidFill>
                <a:effectLst/>
                <a:latin typeface="Roboto" panose="02000000000000000000" pitchFamily="2" charset="0"/>
              </a:rPr>
              <a:t>gomera</a:t>
            </a:r>
            <a:r>
              <a:rPr lang="hr-HR" b="0" i="0" dirty="0">
                <a:solidFill>
                  <a:srgbClr val="333333"/>
                </a:solidFill>
                <a:effectLst/>
                <a:latin typeface="Roboto" panose="02000000000000000000" pitchFamily="2" charset="0"/>
              </a:rPr>
              <a:t> na svakoga.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Ostave to oni za sutra, kako je Mojsije naredio, i niti se usmrdjelo niti su se crvi pojavili.</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»Jedite to danas«, reče im Mojsije, »jer je ovaj dan subota u čast Jahve; danas nećete naći mane na polju. </a:t>
            </a:r>
            <a:r>
              <a:rPr lang="hr-HR" b="0" i="0" baseline="30000" dirty="0">
                <a:solidFill>
                  <a:srgbClr val="333333"/>
                </a:solidFill>
                <a:effectLst/>
                <a:latin typeface="Roboto" panose="02000000000000000000" pitchFamily="2" charset="0"/>
              </a:rPr>
              <a:t>26</a:t>
            </a:r>
            <a:r>
              <a:rPr lang="hr-HR" b="0" i="0" dirty="0">
                <a:solidFill>
                  <a:srgbClr val="333333"/>
                </a:solidFill>
                <a:effectLst/>
                <a:latin typeface="Roboto" panose="02000000000000000000" pitchFamily="2" charset="0"/>
              </a:rPr>
              <a:t> Šest je dana skupljajte, a sedmoga, u subotu, neće je biti.« </a:t>
            </a:r>
            <a:r>
              <a:rPr lang="hr-HR" b="0" i="0" baseline="30000" dirty="0">
                <a:solidFill>
                  <a:srgbClr val="333333"/>
                </a:solidFill>
                <a:effectLst/>
                <a:latin typeface="Roboto" panose="02000000000000000000" pitchFamily="2" charset="0"/>
              </a:rPr>
              <a:t>27</a:t>
            </a:r>
            <a:r>
              <a:rPr lang="hr-HR" b="0" i="0" dirty="0">
                <a:solidFill>
                  <a:srgbClr val="333333"/>
                </a:solidFill>
                <a:effectLst/>
                <a:latin typeface="Roboto" panose="02000000000000000000" pitchFamily="2" charset="0"/>
              </a:rPr>
              <a:t> Bijaše nekih koji su i sedmoga dana išli da je nakupe, ali ništa ne nađoše.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err="1">
                <a:solidFill>
                  <a:srgbClr val="333333"/>
                </a:solidFill>
                <a:effectLst/>
                <a:latin typeface="Roboto" panose="02000000000000000000" pitchFamily="2" charset="0"/>
              </a:rPr>
              <a:t>zraelci</a:t>
            </a:r>
            <a:r>
              <a:rPr lang="hr-HR" b="0" i="0" dirty="0">
                <a:solidFill>
                  <a:srgbClr val="333333"/>
                </a:solidFill>
                <a:effectLst/>
                <a:latin typeface="Roboto" panose="02000000000000000000" pitchFamily="2" charset="0"/>
              </a:rPr>
              <a:t> su se hranili manom četrdeset godina, sve dok nisu došli u naseljenu zemlju: jeli su manu do dolaska na granicu zemlje kanaanske.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Sva izraelska zajednica po Jahvinoj zapovijedi krene dalje iz pustinje Sina. Utabore se kod </a:t>
            </a:r>
            <a:r>
              <a:rPr lang="hr-HR" b="0" i="0" dirty="0" err="1">
                <a:solidFill>
                  <a:srgbClr val="333333"/>
                </a:solidFill>
                <a:effectLst/>
                <a:latin typeface="Roboto" panose="02000000000000000000" pitchFamily="2" charset="0"/>
              </a:rPr>
              <a:t>Refidima</a:t>
            </a:r>
            <a:r>
              <a:rPr lang="hr-HR" b="0" i="0" dirty="0">
                <a:solidFill>
                  <a:srgbClr val="333333"/>
                </a:solidFill>
                <a:effectLst/>
                <a:latin typeface="Roboto" panose="02000000000000000000" pitchFamily="2" charset="0"/>
              </a:rPr>
              <a:t>. Tu nije bilo vode da narod pije. </a:t>
            </a:r>
            <a:r>
              <a:rPr lang="hr-HR" b="0" i="0" baseline="30000" dirty="0">
                <a:solidFill>
                  <a:srgbClr val="333333"/>
                </a:solidFill>
                <a:effectLst/>
                <a:latin typeface="Roboto" panose="02000000000000000000" pitchFamily="2" charset="0"/>
              </a:rPr>
              <a:t>2</a:t>
            </a:r>
            <a:r>
              <a:rPr lang="hr-HR" b="0" i="0" dirty="0">
                <a:solidFill>
                  <a:srgbClr val="333333"/>
                </a:solidFill>
                <a:effectLst/>
                <a:latin typeface="Roboto" panose="02000000000000000000" pitchFamily="2" charset="0"/>
              </a:rPr>
              <a:t> Zato narod zapodjene prepirku s Mojsijem. Vikali su: »Daj nam vode da pijemo!« A Mojsije im odgovori: »Zašto se sa mnom prepirete? Zašto kušate Jahvu?«</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it-IT" dirty="0"/>
              <a:t>Tri su </a:t>
            </a:r>
            <a:r>
              <a:rPr lang="it-IT" dirty="0" err="1"/>
              <a:t>dana</a:t>
            </a:r>
            <a:r>
              <a:rPr lang="it-IT" dirty="0"/>
              <a:t> </a:t>
            </a:r>
            <a:r>
              <a:rPr lang="it-IT" dirty="0" err="1"/>
              <a:t>putovali</a:t>
            </a:r>
            <a:r>
              <a:rPr lang="it-IT" dirty="0"/>
              <a:t> </a:t>
            </a:r>
            <a:r>
              <a:rPr lang="it-IT" dirty="0" err="1"/>
              <a:t>pustinjom</a:t>
            </a:r>
            <a:r>
              <a:rPr lang="it-IT" dirty="0"/>
              <a:t>, a </a:t>
            </a:r>
            <a:r>
              <a:rPr lang="it-IT" dirty="0" err="1"/>
              <a:t>vode</a:t>
            </a:r>
            <a:r>
              <a:rPr lang="it-IT" dirty="0"/>
              <a:t> </a:t>
            </a:r>
            <a:r>
              <a:rPr lang="it-IT" dirty="0" err="1"/>
              <a:t>nisu</a:t>
            </a:r>
            <a:r>
              <a:rPr lang="it-IT" dirty="0"/>
              <a:t> </a:t>
            </a:r>
            <a:r>
              <a:rPr lang="it-IT" dirty="0" err="1"/>
              <a:t>našli</a:t>
            </a:r>
            <a:r>
              <a:rPr lang="it-IT" dirty="0"/>
              <a:t>.</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a:t>
            </a:fld>
            <a:endParaRPr lang="en-GB" sz="14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Što ću s ovim narodom!« – zazivao je Mojsije Jahvu. »Još malo pa će me kamenovati.« </a:t>
            </a:r>
            <a:r>
              <a:rPr lang="hr-HR" b="0" i="0" baseline="30000" dirty="0">
                <a:solidFill>
                  <a:srgbClr val="333333"/>
                </a:solidFill>
                <a:effectLst/>
                <a:latin typeface="Roboto" panose="02000000000000000000" pitchFamily="2" charset="0"/>
              </a:rPr>
              <a:t>5</a:t>
            </a:r>
            <a:r>
              <a:rPr lang="hr-HR" b="0" i="0" dirty="0">
                <a:solidFill>
                  <a:srgbClr val="333333"/>
                </a:solidFill>
                <a:effectLst/>
                <a:latin typeface="Roboto" panose="02000000000000000000" pitchFamily="2" charset="0"/>
              </a:rPr>
              <a:t> »Istupi pred narod!« – rekne Jahve Mojsiju. »Uzmi sa sobom nekoliko izraelskih starješina; uzmi u ruku štap kojim si udario Rijeku i pođi. </a:t>
            </a:r>
            <a:r>
              <a:rPr lang="hr-HR" b="0" i="0" baseline="30000" dirty="0">
                <a:solidFill>
                  <a:srgbClr val="333333"/>
                </a:solidFill>
                <a:effectLst/>
                <a:latin typeface="Roboto" panose="02000000000000000000" pitchFamily="2" charset="0"/>
              </a:rPr>
              <a:t>6</a:t>
            </a:r>
            <a:r>
              <a:rPr lang="hr-HR" b="0" i="0" dirty="0">
                <a:solidFill>
                  <a:srgbClr val="333333"/>
                </a:solidFill>
                <a:effectLst/>
                <a:latin typeface="Roboto" panose="02000000000000000000" pitchFamily="2" charset="0"/>
              </a:rPr>
              <a:t> A ja ću stajati pred tobom ondje, na pećini na </a:t>
            </a:r>
            <a:r>
              <a:rPr lang="hr-HR" b="0" i="0" dirty="0" err="1">
                <a:solidFill>
                  <a:srgbClr val="333333"/>
                </a:solidFill>
                <a:effectLst/>
                <a:latin typeface="Roboto" panose="02000000000000000000" pitchFamily="2" charset="0"/>
              </a:rPr>
              <a:t>Horebu</a:t>
            </a:r>
            <a:r>
              <a:rPr lang="hr-HR" b="0" i="0" dirty="0">
                <a:solidFill>
                  <a:srgbClr val="333333"/>
                </a:solidFill>
                <a:effectLst/>
                <a:latin typeface="Roboto" panose="02000000000000000000" pitchFamily="2" charset="0"/>
              </a:rPr>
              <a:t>. Udari po pećini: iz nje će poteći voda, pa neka se narod napije.«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Mojsije učini tako naočigled izraelskih starješina.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baseline="30000" dirty="0">
                <a:solidFill>
                  <a:srgbClr val="333333"/>
                </a:solidFill>
                <a:effectLst/>
                <a:latin typeface="Roboto" panose="02000000000000000000" pitchFamily="2" charset="0"/>
              </a:rPr>
              <a:t>7</a:t>
            </a:r>
            <a:r>
              <a:rPr lang="hr-HR" b="0" i="0" dirty="0">
                <a:solidFill>
                  <a:srgbClr val="333333"/>
                </a:solidFill>
                <a:effectLst/>
                <a:latin typeface="Roboto" panose="02000000000000000000" pitchFamily="2" charset="0"/>
              </a:rPr>
              <a:t> Mjesto prozovu Masa i </a:t>
            </a:r>
            <a:r>
              <a:rPr lang="hr-HR" b="0" i="0" dirty="0" err="1">
                <a:solidFill>
                  <a:srgbClr val="333333"/>
                </a:solidFill>
                <a:effectLst/>
                <a:latin typeface="Roboto" panose="02000000000000000000" pitchFamily="2" charset="0"/>
              </a:rPr>
              <a:t>Meriba</a:t>
            </a:r>
            <a:r>
              <a:rPr lang="hr-HR" b="0" i="0" dirty="0">
                <a:solidFill>
                  <a:srgbClr val="333333"/>
                </a:solidFill>
                <a:effectLst/>
                <a:latin typeface="Roboto" panose="02000000000000000000" pitchFamily="2" charset="0"/>
              </a:rPr>
              <a:t>, zbog toga što su se Izraelci prepirali i kušali Jahvu govoreći: »Je li Jahve među nama ili nije?«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err="1"/>
              <a:t>Dođu</a:t>
            </a:r>
            <a:r>
              <a:rPr lang="en-US" dirty="0"/>
              <a:t> k Mari, </a:t>
            </a:r>
            <a:r>
              <a:rPr lang="en-US" dirty="0" err="1"/>
              <a:t>ali</a:t>
            </a:r>
            <a:r>
              <a:rPr lang="en-US" dirty="0"/>
              <a:t> </a:t>
            </a:r>
            <a:r>
              <a:rPr lang="en-US" dirty="0" err="1"/>
              <a:t>nisu</a:t>
            </a:r>
            <a:r>
              <a:rPr lang="en-US" dirty="0"/>
              <a:t> </a:t>
            </a:r>
            <a:r>
              <a:rPr lang="en-US" dirty="0" err="1"/>
              <a:t>mogli</a:t>
            </a:r>
            <a:r>
              <a:rPr lang="en-US" dirty="0"/>
              <a:t> </a:t>
            </a:r>
            <a:r>
              <a:rPr lang="en-US" dirty="0" err="1"/>
              <a:t>piti</a:t>
            </a:r>
            <a:r>
              <a:rPr lang="en-US" dirty="0"/>
              <a:t> </a:t>
            </a:r>
            <a:r>
              <a:rPr lang="en-US" dirty="0" err="1"/>
              <a:t>vode</a:t>
            </a:r>
            <a:r>
              <a:rPr lang="en-US" dirty="0"/>
              <a:t> </a:t>
            </a:r>
            <a:r>
              <a:rPr lang="en-US" dirty="0" err="1"/>
              <a:t>kod</a:t>
            </a:r>
            <a:r>
              <a:rPr lang="en-US" dirty="0"/>
              <a:t> Mare </a:t>
            </a:r>
            <a:r>
              <a:rPr lang="en-US" dirty="0" err="1"/>
              <a:t>jer</a:t>
            </a:r>
            <a:r>
              <a:rPr lang="en-US" dirty="0"/>
              <a:t> je </a:t>
            </a:r>
            <a:r>
              <a:rPr lang="en-US" dirty="0" err="1"/>
              <a:t>bila</a:t>
            </a:r>
            <a:r>
              <a:rPr lang="en-US" dirty="0"/>
              <a:t> </a:t>
            </a:r>
            <a:r>
              <a:rPr lang="en-US" dirty="0" err="1"/>
              <a:t>gorka</a:t>
            </a:r>
            <a:r>
              <a:rPr lang="en-US" dirty="0"/>
              <a:t>. </a:t>
            </a:r>
            <a:r>
              <a:rPr lang="en-US" dirty="0" err="1"/>
              <a:t>Stoga</a:t>
            </a:r>
            <a:r>
              <a:rPr lang="en-US" dirty="0"/>
              <a:t> se </a:t>
            </a:r>
            <a:r>
              <a:rPr lang="en-US" dirty="0" err="1"/>
              <a:t>i</a:t>
            </a:r>
            <a:r>
              <a:rPr lang="en-US" dirty="0"/>
              <a:t> </a:t>
            </a:r>
            <a:r>
              <a:rPr lang="en-US" dirty="0" err="1"/>
              <a:t>zove</a:t>
            </a:r>
            <a:r>
              <a:rPr lang="en-US" dirty="0"/>
              <a:t> Mara.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a:t>
            </a:fld>
            <a:endParaRPr lang="en-GB" sz="14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a:t>Narod je </a:t>
            </a:r>
            <a:r>
              <a:rPr lang="en-US" dirty="0" err="1"/>
              <a:t>mrmljao</a:t>
            </a:r>
            <a:r>
              <a:rPr lang="en-US" dirty="0"/>
              <a:t> </a:t>
            </a:r>
            <a:r>
              <a:rPr lang="en-US" dirty="0" err="1"/>
              <a:t>na</a:t>
            </a:r>
            <a:r>
              <a:rPr lang="en-US" dirty="0"/>
              <a:t> </a:t>
            </a:r>
            <a:r>
              <a:rPr lang="en-US" dirty="0" err="1"/>
              <a:t>Mojsija</a:t>
            </a:r>
            <a:r>
              <a:rPr lang="en-US" dirty="0"/>
              <a:t> </a:t>
            </a:r>
            <a:r>
              <a:rPr lang="en-US" dirty="0" err="1"/>
              <a:t>i</a:t>
            </a:r>
            <a:r>
              <a:rPr lang="en-US" dirty="0"/>
              <a:t> </a:t>
            </a:r>
            <a:r>
              <a:rPr lang="en-US" dirty="0" err="1"/>
              <a:t>govorio</a:t>
            </a:r>
            <a:r>
              <a:rPr lang="en-US" dirty="0"/>
              <a:t>: »</a:t>
            </a:r>
            <a:r>
              <a:rPr lang="en-US" dirty="0" err="1"/>
              <a:t>Što</a:t>
            </a:r>
            <a:r>
              <a:rPr lang="en-US" dirty="0"/>
              <a:t> </a:t>
            </a:r>
            <a:r>
              <a:rPr lang="en-US" dirty="0" err="1"/>
              <a:t>ćemo</a:t>
            </a:r>
            <a:r>
              <a:rPr lang="en-US" dirty="0"/>
              <a:t> </a:t>
            </a:r>
            <a:r>
              <a:rPr lang="en-US" dirty="0" err="1"/>
              <a:t>piti</a:t>
            </a:r>
            <a:r>
              <a:rPr lang="en-US" dirty="0"/>
              <a:t>?«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a:t>
            </a:fld>
            <a:endParaRPr lang="en-GB" sz="14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a:t>A on </a:t>
            </a:r>
            <a:r>
              <a:rPr lang="en-US" dirty="0" err="1"/>
              <a:t>zazva</a:t>
            </a:r>
            <a:r>
              <a:rPr lang="en-US" dirty="0"/>
              <a:t> </a:t>
            </a:r>
            <a:r>
              <a:rPr lang="en-US" dirty="0" err="1"/>
              <a:t>Jahvu</a:t>
            </a:r>
            <a:r>
              <a:rPr lang="en-US" dirty="0"/>
              <a:t>.</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6</a:t>
            </a:fld>
            <a:endParaRPr lang="en-GB"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pl-PL" dirty="0"/>
              <a:t>Jahve mu pokaže neko drvo. Baci on to drvo u vodu</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7</a:t>
            </a:fld>
            <a:endParaRPr lang="en-GB" sz="14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pl-PL" dirty="0"/>
              <a:t>i voda postane slatka.</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hr-HR" b="0" i="0" dirty="0">
                <a:solidFill>
                  <a:srgbClr val="333333"/>
                </a:solidFill>
                <a:effectLst/>
                <a:latin typeface="Roboto" panose="02000000000000000000" pitchFamily="2" charset="0"/>
              </a:rPr>
              <a:t>Zatim reče: »Budeš li zdušno slušao glas Jahve, Boga svoga, vršeći što je pravo u njegovim očima; budeš li pružao svoje uho njegovim zapovijedima i držao njegove zakone, nikakvih bolesti koje sam pustio na Egipćane na vas neću puštati. Jer ja sam Jahve koji dajem zdravlje.«</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27" name="PlaceHolder 2"/>
          <p:cNvSpPr>
            <a:spLocks noGrp="1"/>
          </p:cNvSpPr>
          <p:nvPr>
            <p:ph/>
          </p:nvPr>
        </p:nvSpPr>
        <p:spPr>
          <a:xfrm>
            <a:off x="504000" y="1326600"/>
            <a:ext cx="907164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8" name="PlaceHolder 3"/>
          <p:cNvSpPr>
            <a:spLocks noGrp="1"/>
          </p:cNvSpPr>
          <p:nvPr>
            <p:ph/>
          </p:nvPr>
        </p:nvSpPr>
        <p:spPr>
          <a:xfrm>
            <a:off x="504000" y="3044160"/>
            <a:ext cx="907164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0"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1"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2"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3" name="PlaceHolder 5"/>
          <p:cNvSpPr>
            <a:spLocks noGrp="1"/>
          </p:cNvSpPr>
          <p:nvPr>
            <p:ph/>
          </p:nvPr>
        </p:nvSpPr>
        <p:spPr>
          <a:xfrm>
            <a:off x="5152680" y="304416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8"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0"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5"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6"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9"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0"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1" name="PlaceHolder 4"/>
          <p:cNvSpPr>
            <a:spLocks noGrp="1"/>
          </p:cNvSpPr>
          <p:nvPr>
            <p:ph/>
          </p:nvPr>
        </p:nvSpPr>
        <p:spPr>
          <a:xfrm>
            <a:off x="5152680" y="304416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23"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4"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25" name="PlaceHolder 4"/>
          <p:cNvSpPr>
            <a:spLocks noGrp="1"/>
          </p:cNvSpPr>
          <p:nvPr>
            <p:ph/>
          </p:nvPr>
        </p:nvSpPr>
        <p:spPr>
          <a:xfrm>
            <a:off x="504000" y="3044160"/>
            <a:ext cx="9071640" cy="156816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Click to edit the title text format</a:t>
            </a: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tIns="0" rIns="0" bIns="0" anchor="t">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&lt;date/time&gt;</a:t>
            </a: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tIns="0" rIns="0" bIns="0" anchor="t">
            <a:noAutofit/>
          </a:bodyPr>
          <a:lstStyle>
            <a:lvl1pPr indent="0" algn="ctr">
              <a:buNone/>
              <a:defRPr lang="en-GB" sz="1400" b="0" strike="noStrike" spc="-1">
                <a:solidFill>
                  <a:srgbClr val="000000"/>
                </a:solidFill>
                <a:latin typeface="Times New Roman"/>
              </a:defRPr>
            </a:lvl1pPr>
          </a:lstStyle>
          <a:p>
            <a:pPr indent="0" algn="ctr">
              <a:buNone/>
            </a:pPr>
            <a:r>
              <a:rPr lang="en-GB" sz="1400" b="0" strike="noStrike" spc="-1">
                <a:solidFill>
                  <a:srgbClr val="000000"/>
                </a:solidFill>
                <a:latin typeface="Times New Roman"/>
              </a:rPr>
              <a:t>&lt;footer&gt;</a:t>
            </a: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tIns="0" rIns="0" bIns="0" anchor="t">
            <a:noAutofit/>
          </a:bodyPr>
          <a:lstStyle>
            <a:lvl1pPr indent="0" algn="r">
              <a:buNone/>
              <a:defRPr lang="en-GB" sz="1400" b="0" strike="noStrike" spc="-1">
                <a:solidFill>
                  <a:srgbClr val="000000"/>
                </a:solidFill>
                <a:latin typeface="Times New Roman"/>
              </a:defRPr>
            </a:lvl1pPr>
          </a:lstStyle>
          <a:p>
            <a:pPr indent="0" algn="r">
              <a:buNone/>
            </a:pPr>
            <a:fld id="{12347A1C-57FE-4054-B443-164B26C1B28D}" type="slidenum">
              <a:rPr lang="en-GB" sz="1400" b="0" strike="noStrike" spc="-1">
                <a:solidFill>
                  <a:srgbClr val="000000"/>
                </a:solidFill>
                <a:latin typeface="Times New Roman"/>
              </a:rPr>
              <a:t>‹#›</a:t>
            </a:fld>
            <a:endParaRPr lang="en-GB"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
        <p:nvSpPr>
          <p:cNvPr id="3" name="TekstniOkvir 2">
            <a:extLst>
              <a:ext uri="{FF2B5EF4-FFF2-40B4-BE49-F238E27FC236}">
                <a16:creationId xmlns:a16="http://schemas.microsoft.com/office/drawing/2014/main" id="{5B2F11DC-86F5-33C3-51C2-CAE2FE41A05C}"/>
              </a:ext>
            </a:extLst>
          </p:cNvPr>
          <p:cNvSpPr txBox="1"/>
          <p:nvPr/>
        </p:nvSpPr>
        <p:spPr>
          <a:xfrm>
            <a:off x="1981200" y="8207829"/>
            <a:ext cx="8839200" cy="1200329"/>
          </a:xfrm>
          <a:prstGeom prst="rect">
            <a:avLst/>
          </a:prstGeom>
          <a:solidFill>
            <a:schemeClr val="bg1">
              <a:lumMod val="85000"/>
            </a:schemeClr>
          </a:solidFill>
        </p:spPr>
        <p:txBody>
          <a:bodyPr wrap="square" rtlCol="0">
            <a:spAutoFit/>
          </a:bodyPr>
          <a:lstStyle/>
          <a:p>
            <a:r>
              <a:rPr lang="hr-HR" sz="3600" b="1" dirty="0"/>
              <a:t>Bog u pustinji hrani svoj narod </a:t>
            </a:r>
          </a:p>
          <a:p>
            <a:r>
              <a:rPr lang="hr-HR" sz="3600" b="1" dirty="0" err="1"/>
              <a:t>Izl</a:t>
            </a:r>
            <a:r>
              <a:rPr lang="hr-HR" sz="3600" b="1" dirty="0"/>
              <a:t> 15,22-17,7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3004800" cy="9753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TotalTime>
  <Words>1298</Words>
  <Application>Microsoft Office PowerPoint</Application>
  <PresentationFormat>Prilagođeno</PresentationFormat>
  <Paragraphs>102</Paragraphs>
  <Slides>34</Slides>
  <Notes>34</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34</vt:i4>
      </vt:variant>
    </vt:vector>
  </HeadingPairs>
  <TitlesOfParts>
    <vt:vector size="40" baseType="lpstr">
      <vt:lpstr>Arial</vt:lpstr>
      <vt:lpstr>Roboto</vt:lpstr>
      <vt:lpstr>Symbol</vt:lpstr>
      <vt:lpstr>Times New Roman</vt:lpstr>
      <vt:lpstr>Wingdings</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Martina Horvat</cp:lastModifiedBy>
  <cp:revision>1</cp:revision>
  <dcterms:modified xsi:type="dcterms:W3CDTF">2024-11-05T09:59:41Z</dcterms:modified>
</cp:coreProperties>
</file>

<file path=docProps/core0.xml><?xml version="1.0" encoding="utf-8"?>
<cp:coreProperties xmlns:cp="http://schemas.openxmlformats.org/package/2006/metadata/core-properties" xmlns:dc="http://purl.org/dc/elements/1.1/" xmlns:dcterms="http://purl.org/dc/terms/" xmlns:xsi="http://www.w3.org/2001/XMLSchema-instance">
  <dcterms:created xsi:type="dcterms:W3CDTF">2024-04-15T13:31:49Z</dcterms:created>
  <dc:language>en-GB</dc:language>
  <dcterms:modified xsi:type="dcterms:W3CDTF">2024-04-15T13:33:00Z</dcterms:modified>
  <cp:revision>2</cp:revision>
</cp:coreProperties>
</file>