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4"/>
  </p:sldMasterIdLst>
  <p:notesMasterIdLst>
    <p:notesMasterId r:id="rId46"/>
  </p:notesMasterIdLst>
  <p:handoutMasterIdLst>
    <p:handoutMasterId r:id="rId47"/>
  </p:handoutMasterIdLst>
  <p:sldIdLst>
    <p:sldId id="410" r:id="rId5"/>
    <p:sldId id="264" r:id="rId6"/>
    <p:sldId id="428" r:id="rId7"/>
    <p:sldId id="493" r:id="rId8"/>
    <p:sldId id="463" r:id="rId9"/>
    <p:sldId id="505" r:id="rId10"/>
    <p:sldId id="506" r:id="rId11"/>
    <p:sldId id="491" r:id="rId12"/>
    <p:sldId id="468" r:id="rId13"/>
    <p:sldId id="507" r:id="rId14"/>
    <p:sldId id="508" r:id="rId15"/>
    <p:sldId id="502" r:id="rId16"/>
    <p:sldId id="503" r:id="rId17"/>
    <p:sldId id="530" r:id="rId18"/>
    <p:sldId id="471" r:id="rId19"/>
    <p:sldId id="509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510" r:id="rId28"/>
    <p:sldId id="480" r:id="rId29"/>
    <p:sldId id="513" r:id="rId30"/>
    <p:sldId id="515" r:id="rId31"/>
    <p:sldId id="520" r:id="rId32"/>
    <p:sldId id="531" r:id="rId33"/>
    <p:sldId id="522" r:id="rId34"/>
    <p:sldId id="523" r:id="rId35"/>
    <p:sldId id="525" r:id="rId36"/>
    <p:sldId id="529" r:id="rId37"/>
    <p:sldId id="519" r:id="rId38"/>
    <p:sldId id="527" r:id="rId39"/>
    <p:sldId id="528" r:id="rId40"/>
    <p:sldId id="517" r:id="rId41"/>
    <p:sldId id="516" r:id="rId42"/>
    <p:sldId id="532" r:id="rId43"/>
    <p:sldId id="504" r:id="rId44"/>
    <p:sldId id="258" r:id="rId45"/>
  </p:sldIdLst>
  <p:sldSz cx="12192000" cy="6858000"/>
  <p:notesSz cx="6858000" cy="9144000"/>
  <p:defaultTextStyle>
    <a:defPPr>
      <a:defRPr lang="hr-HR"/>
    </a:defPPr>
    <a:lvl1pPr marL="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A81AF2-4728-8D69-09D9-51CD32BDC029}" name="TIHANA PETKOVIĆ" initials="TP" userId="S::tihana.petkovic@skole.hr::a0926981-cb3b-4fe4-b1f0-5120e1bde67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DFF"/>
    <a:srgbClr val="9900FF"/>
    <a:srgbClr val="0000FF"/>
    <a:srgbClr val="9900CC"/>
    <a:srgbClr val="2E82AF"/>
    <a:srgbClr val="FF0000"/>
    <a:srgbClr val="FF00FF"/>
    <a:srgbClr val="008000"/>
    <a:srgbClr val="003300"/>
    <a:srgbClr val="009ED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47791-5C54-95C5-ABE3-BF58DB5EF9E2}" v="1" dt="2021-12-08T21:30:12.489"/>
    <p1510:client id="{50AACE94-23AB-48CC-86AF-B90B167A27DA}" v="75" dt="2020-11-10T20:25:50.969"/>
    <p1510:client id="{6F298BC1-4B4A-41C5-8429-3D3150475B44}" v="22" dt="2020-11-09T09:27:22.515"/>
    <p1510:client id="{76F0C552-4B1E-4130-B116-6F43F49AAC11}" v="63" dt="2020-11-10T11:08:06.595"/>
    <p1510:client id="{7BDC1754-4928-9089-0F41-B5E60CA3F907}" v="160" dt="2021-11-18T16:04:20.492"/>
    <p1510:client id="{CB6773D1-F6D1-530B-5791-D0B6E7648D82}" v="152" dt="2021-11-16T19:07:19.912"/>
    <p1510:client id="{E63082CE-65BA-4C64-8DFD-9D557ECC3B89}" v="1" dt="2020-11-10T20:50:19.234"/>
  </p1510:revLst>
</p1510:revInfo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74084" autoAdjust="0"/>
  </p:normalViewPr>
  <p:slideViewPr>
    <p:cSldViewPr>
      <p:cViewPr varScale="1">
        <p:scale>
          <a:sx n="51" d="100"/>
          <a:sy n="51" d="100"/>
        </p:scale>
        <p:origin x="1148" y="36"/>
      </p:cViewPr>
      <p:guideLst>
        <p:guide orient="horz" pos="2160"/>
        <p:guide pos="3885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r-HR"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r-HR" sz="1200"/>
            </a:lvl1pPr>
          </a:lstStyle>
          <a:p>
            <a:fld id="{D83FDC75-7F73-4A4A-A77C-09AADF00E0EA}" type="datetimeFigureOut">
              <a:rPr lang="hr-HR" smtClean="0"/>
              <a:pPr/>
              <a:t>20.1.2022.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r-HR" sz="1200"/>
            </a:lvl1pPr>
          </a:lstStyle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r-HR" sz="1200"/>
            </a:lvl1pPr>
          </a:lstStyle>
          <a:p>
            <a:fld id="{459226BF-1F13-42D3-80DC-373E7ADD1EBC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r-HR" sz="1200"/>
            </a:lvl1pPr>
          </a:lstStyle>
          <a:p>
            <a:fld id="{48AEF76B-3757-4A0B-AF93-28494465C1DD}" type="datetimeFigureOut">
              <a:pPr/>
              <a:t>20.1.2022.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r-HR" sz="1200"/>
            </a:lvl1pPr>
          </a:lstStyle>
          <a:p>
            <a:fld id="{75693FD4-8F83-4EF7-AC3F-0DC0388986B0}" type="slidenum"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6281550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Dragi vjeroučenici četvrtog razreda Hvaljen Isus i Marija!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2933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5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Opisuju </a:t>
            </a:r>
            <a:r>
              <a:rPr lang="hr-HR" sz="8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li Evanđelja sve događaje iz Isusovog djetinjstva? </a:t>
            </a:r>
            <a:r>
              <a:rPr lang="hr-HR" sz="900" dirty="0"/>
              <a:t>Što je Isus radio kada je imao 5, 8 ili 10 godina u njima ne piše jer je u svojoj nazaretskoj obitelji Isus rastao kao i svi dugi dječaci onog vremena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4503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69834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900" dirty="0"/>
              <a:t>ali kada je imao 12 godina dogodilo se nešto posebno i Evanđelista Luka nam je to zapisao.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1428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Što je to bilo tako posebno ??? </a:t>
            </a:r>
            <a:r>
              <a:rPr lang="hr-HR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12 godina u životu židovskog dječaka  označava ulazak u svijet odraslih</a:t>
            </a:r>
            <a:r>
              <a:rPr lang="hr-HR" sz="12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r>
              <a:rPr lang="hr-HR" sz="1200" b="1" dirty="0"/>
              <a:t> </a:t>
            </a:r>
            <a:r>
              <a:rPr lang="hr-HR" sz="1200" b="0" dirty="0"/>
              <a:t>Prema židovskom Zakonu dječak </a:t>
            </a:r>
            <a:r>
              <a:rPr lang="hr-HR" sz="1200" b="0" baseline="0" dirty="0"/>
              <a:t> </a:t>
            </a:r>
            <a:r>
              <a:rPr lang="hr-HR" sz="1200" b="0" dirty="0"/>
              <a:t>postaje punoljetan.</a:t>
            </a:r>
          </a:p>
          <a:p>
            <a:r>
              <a:rPr lang="hr-HR" sz="1200" b="0" dirty="0"/>
              <a:t>Na blagdan Pashe prvi puta hodočasti u Jeruzalemski hram. Poslušajmo što je Luka zapisao:</a:t>
            </a:r>
          </a:p>
          <a:p>
            <a:endParaRPr lang="hr-HR" b="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6060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9774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Isus je Božji Sin, ali je živio sa svojom majkom Marijom, njezinim mužem, Josipom. Isus je bio i čovjek i Bog. Svi su živjeli u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Nazaretu. Kada je Isusu bilo 12 godina bio je vrlo radostan jer je prvi puta mogao s roditeljima ići u Jeruzalem na blagdan Pashe.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2265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6145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7447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2023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2701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Dobro došli u video lekciju iz Katoličkog vjeronauka pod nazivom Dječak Isus u kući Oca nebeskog. Moje ime je Marica i danas ću biti vaša vjeroučiteljica.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2137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9628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64761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4173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6316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3521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https://learningapps.org/22368500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3594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Provjerite</a:t>
            </a:r>
            <a:r>
              <a:rPr lang="hr-HR" baseline="0" dirty="0"/>
              <a:t> sada jeste li sve dobro zapamtili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9576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2448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 se događa radnja ovoga teksta?</a:t>
            </a:r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Koji blagdan je tada bio? Bio je blagdan Pashe. Znate li što je taj blagdan značio?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je spomen na izlazak iz egipatskog ropstva i na taj blagdan svi židovski vjernici odlaze u Jeruzalem kako bi prinijeli žrtvu i zahvalili Bogu.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79298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</a:t>
            </a:r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Isus zabrinuo roditelje?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Kada</a:t>
            </a:r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završilo hodočašće Isus nije bio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među</a:t>
            </a:r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roditelji su ga zabrinuto tražili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256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Nakon ove lekcije moći ćete ….</a:t>
            </a:r>
          </a:p>
          <a:p>
            <a:endParaRPr lang="hr-HR" dirty="0">
              <a:cs typeface="Calibri"/>
            </a:endParaRPr>
          </a:p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OŠ KV D.4.3. 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Učenik prepoznaje temeljne pojmove židovstva s kojima se susreće kroz biblijske tekstove te zapaža znakove ( predmete, pojave) monoteističkih religija u svom okruženju.</a:t>
            </a:r>
          </a:p>
          <a:p>
            <a:endParaRPr lang="hr-HR" dirty="0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9183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Hramu. Što je Isus radio u Hramu? Sjedio je posred učitelja i slušao ih. Kako su se učitelji ponašali prema njemu? Divili su se kako je Isus mudar i pametan.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51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„Niste li znali da mi je biti u onome što je Oca mojega.“ 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40964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Jesmo</a:t>
            </a:r>
            <a:r>
              <a:rPr lang="hr-HR" baseline="0" dirty="0"/>
              <a:t> li saznali odgovore na pitanja? I prije čitanja biblijskog teksta saznali smo da nam Evanđelja opisuju samo važne događaje iz Isusovog djetinjstva . Ovaj biblijski teksta je takav važan događaj i on nam daje odgovor na naše 2. pitanje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35381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85527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treba preuzeti originalnu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nakon lekture i urediti slajd na ovaj način i trebam razmisliti o fontu slova možda manja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78470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 Sigurno želite biti poput Isusa , riješite zadatke i otkrijte kako što</a:t>
            </a:r>
            <a:r>
              <a:rPr lang="hr-HR" baseline="0" dirty="0"/>
              <a:t> nas Isus uči .</a:t>
            </a:r>
            <a:r>
              <a:rPr lang="hr-HR" dirty="0"/>
              <a:t>ovo je tekst u zadatku Isus je odrastao u obitelji. Poštovao je svoje roditelje, bio im je poslušan i u svemu im pomagao. Odraslima</a:t>
            </a:r>
            <a:r>
              <a:rPr lang="hr-HR" baseline="0" dirty="0"/>
              <a:t> je , još kao dječak,</a:t>
            </a:r>
            <a:r>
              <a:rPr lang="hr-HR" dirty="0"/>
              <a:t> pokazao je da je Bog</a:t>
            </a:r>
            <a:r>
              <a:rPr lang="hr-HR" baseline="0" dirty="0"/>
              <a:t> u našemu životu na prvome mjestu, da ljudi trebaju živjeti prema Božjemu zakonu i po svojoj vjeri. To nije uvijek jednostavno. Ipak tko u malome uspije biti dobar, bit će sposoban to isto učiniti i kada se bude radilo o velikim stvarima. </a:t>
            </a:r>
            <a:r>
              <a:rPr lang="hr-HR" sz="12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3"/>
              </a:rPr>
              <a:t>https://wordwall.net/resource/26281550</a:t>
            </a:r>
            <a:endParaRPr lang="hr-HR" sz="12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7277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4333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Hvala vam na pažljivom praćenju video lekcije, završimo naš današnji susret druženjem s Isusom i nebeskim Ocem u molitvi: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741843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5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da biste mogli izvršiti sve predviđene aktivnosti, najprije se pripremite za rad, bilo bi dobro kad biste si osigurali i mirno mjesto kako biste lakše pratili videolekciju, vjerujem</a:t>
            </a:r>
            <a:r>
              <a:rPr lang="hr-HR" baseline="0" dirty="0"/>
              <a:t> da je </a:t>
            </a:r>
            <a:r>
              <a:rPr lang="hr-HR" dirty="0"/>
              <a:t> pribor potreban za rad</a:t>
            </a:r>
            <a:r>
              <a:rPr lang="hr-HR" baseline="0" dirty="0"/>
              <a:t> pred vama , a </a:t>
            </a:r>
            <a:r>
              <a:rPr lang="hr-HR" dirty="0"/>
              <a:t>kod  izvršenje zadataka pojavljivat će vam se ikone koje vidite prema predviđenoj </a:t>
            </a:r>
            <a:r>
              <a:rPr lang="hr-HR" dirty="0">
                <a:solidFill>
                  <a:srgbClr val="FF0000"/>
                </a:solidFill>
              </a:rPr>
              <a:t>aktivnosti.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93FD4-8F83-4EF7-AC3F-0DC0388986B0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43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Tko</a:t>
            </a:r>
            <a:r>
              <a:rPr lang="hr-HR" baseline="0" dirty="0"/>
              <a:t> pjeva dvostruko moli zapjevajte zajedno s učenicima OŠ Bedekovčina</a:t>
            </a:r>
            <a:r>
              <a:rPr lang="hr-HR" dirty="0"/>
              <a:t>! ……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231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Prisjetimo</a:t>
            </a:r>
            <a:r>
              <a:rPr lang="hr-HR" baseline="0" dirty="0"/>
              <a:t> se što smo </a:t>
            </a:r>
            <a:r>
              <a:rPr lang="hr-HR" u="sng" dirty="0"/>
              <a:t> </a:t>
            </a:r>
            <a:r>
              <a:rPr lang="hr-HR" dirty="0"/>
              <a:t>smo  učili o Isusovom</a:t>
            </a:r>
            <a:r>
              <a:rPr lang="hr-HR" baseline="0" dirty="0"/>
              <a:t> djetinjstvu</a:t>
            </a:r>
            <a:r>
              <a:rPr lang="hr-HR" dirty="0"/>
              <a:t>, zaustavite video i u bilježnicu nacrtajte</a:t>
            </a:r>
            <a:r>
              <a:rPr lang="hr-HR" baseline="0" dirty="0"/>
              <a:t> ovu tablicu</a:t>
            </a:r>
            <a:r>
              <a:rPr lang="hr-HR" dirty="0"/>
              <a:t> ,provjerite</a:t>
            </a:r>
            <a:r>
              <a:rPr lang="hr-HR" baseline="0" dirty="0"/>
              <a:t> što znate o Isusovom djetinjstvu https://wordwall.net/resource/834948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aseline="0" dirty="0"/>
              <a:t> NAPIŠITE </a:t>
            </a:r>
            <a:r>
              <a:rPr lang="hr-HR" dirty="0"/>
              <a:t>što još želite znati ,a na kraju sata ćemo dodati što smo naučili.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625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8612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Kako je dječak Isus  provodio vrijeme s obitelji? Kako to možemo saznati? Učili</a:t>
            </a:r>
            <a:r>
              <a:rPr lang="hr-HR" sz="1200" b="0" baseline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smo da nam Biblija u Novom Zavjetu govori o Isusu. </a:t>
            </a:r>
            <a:endParaRPr lang="hr-HR" sz="12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27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Događaji iz Isusova života opisani su u prve 4 knjige Novog zavjeta koje se zovu Evanđelja.</a:t>
            </a:r>
            <a:r>
              <a:rPr lang="hr-HR" baseline="0" dirty="0"/>
              <a:t> Evanđelja su pisali Marko ,Matej ,Luka i Ivan , Njih nazivamo evanđelisti.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192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78" y="-30152"/>
            <a:ext cx="12193057" cy="3255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456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70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86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0878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0881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79376" y="1719250"/>
            <a:ext cx="1137726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Publikacija je izrađena u sklopu projekta „Podrška provedbi Cjelovite </a:t>
            </a:r>
            <a:r>
              <a:rPr lang="hr-HR" sz="2800" dirty="0" err="1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kurikularne</a:t>
            </a:r>
            <a:r>
              <a:rPr lang="hr-HR" sz="2800" dirty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reforme”, koji sufinancira Europska unija iz Europskoga socijalnog fonda. Nositelj je projekta Ministarstvo znanosti i obrazovanja.</a:t>
            </a:r>
          </a:p>
          <a:p>
            <a:pPr algn="ctr"/>
            <a:r>
              <a:rPr lang="hr-HR" sz="2800" dirty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/>
            </a:r>
            <a:br>
              <a:rPr lang="hr-HR" sz="2800" dirty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2800" dirty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Za sadržaj ove publikacije odgovorno je isključivo</a:t>
            </a:r>
            <a:br>
              <a:rPr lang="hr-HR" sz="2800" dirty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2800" dirty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Ministarstvo znanosti i obrazovanja. Publikacija ni na koji način ne odražava mišljenje Europske unije.</a:t>
            </a:r>
            <a:r>
              <a:rPr lang="hr-HR" sz="2800" dirty="0">
                <a:solidFill>
                  <a:srgbClr val="2E82AF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/>
            </a:r>
            <a:br>
              <a:rPr lang="hr-HR" sz="2800" dirty="0">
                <a:solidFill>
                  <a:srgbClr val="2E82AF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</a:br>
            <a:endParaRPr lang="en-US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3E683A8-F783-410B-983C-B4ED8C147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712" y="5765089"/>
            <a:ext cx="2212334" cy="922980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9983EDA0-1180-40C8-938E-7C705D71AE95}"/>
              </a:ext>
            </a:extLst>
          </p:cNvPr>
          <p:cNvSpPr txBox="1"/>
          <p:nvPr userDrawn="1"/>
        </p:nvSpPr>
        <p:spPr>
          <a:xfrm>
            <a:off x="6251952" y="6066811"/>
            <a:ext cx="1828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/>
              <a:t>Projekt </a:t>
            </a:r>
            <a:r>
              <a:rPr lang="hr-HR" sz="1000" i="1" dirty="0"/>
              <a:t>Podrška provedbi</a:t>
            </a:r>
          </a:p>
          <a:p>
            <a:pPr algn="ctr"/>
            <a:r>
              <a:rPr lang="hr-HR" sz="1000" i="1" dirty="0"/>
              <a:t> Cjelovite kurikularne reforme</a:t>
            </a:r>
          </a:p>
          <a:p>
            <a:pPr algn="ctr"/>
            <a:r>
              <a:rPr lang="hr-HR" sz="1000" i="1" dirty="0"/>
              <a:t>(CKR)</a:t>
            </a:r>
            <a:endParaRPr lang="hr-HR" sz="1000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0D82FB23-A025-413E-ACE9-5BE578175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400" y="5831255"/>
            <a:ext cx="1847660" cy="789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5C5D2F7B-6C2C-4101-BAFB-D342BAE70596}"/>
              </a:ext>
            </a:extLst>
          </p:cNvPr>
          <p:cNvPicPr/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8221" y="5789514"/>
            <a:ext cx="2952328" cy="898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304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665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478"/>
            <a:ext cx="12193057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7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666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939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28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70125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40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37197"/>
            <a:ext cx="12193057" cy="14499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33BADAD-867E-44AC-9F1F-677F293F3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1704" y="6145528"/>
            <a:ext cx="1224136" cy="51070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491C2A0-FE96-4CB3-86E1-0D173EB43BEA}"/>
              </a:ext>
            </a:extLst>
          </p:cNvPr>
          <p:cNvSpPr txBox="1"/>
          <p:nvPr userDrawn="1"/>
        </p:nvSpPr>
        <p:spPr>
          <a:xfrm>
            <a:off x="6179945" y="6158182"/>
            <a:ext cx="164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/>
              <a:t>Projekt </a:t>
            </a:r>
            <a:r>
              <a:rPr lang="hr-HR" sz="1000" i="1" dirty="0"/>
              <a:t>Podrška provedbi</a:t>
            </a:r>
          </a:p>
          <a:p>
            <a:pPr algn="ctr"/>
            <a:r>
              <a:rPr lang="hr-HR" sz="1000" i="1" dirty="0"/>
              <a:t> Cjelovite kurikularne reforme</a:t>
            </a:r>
          </a:p>
          <a:p>
            <a:pPr algn="ctr"/>
            <a:r>
              <a:rPr lang="hr-HR" sz="1000" i="1" dirty="0"/>
              <a:t>(CKR)</a:t>
            </a:r>
            <a:endParaRPr lang="hr-HR" sz="10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D3639C9-50A2-4B5E-A573-C304AD615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392" y="6158182"/>
            <a:ext cx="1008112" cy="430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9F853C3-C1E8-4A25-BFDF-5072980A170B}"/>
              </a:ext>
            </a:extLst>
          </p:cNvPr>
          <p:cNvPicPr/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46213" y="6237312"/>
            <a:ext cx="2462355" cy="418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50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7" r:id="rId8"/>
    <p:sldLayoutId id="2147483672" r:id="rId9"/>
    <p:sldLayoutId id="2147483673" r:id="rId10"/>
    <p:sldLayoutId id="2147483674" r:id="rId11"/>
    <p:sldLayoutId id="2147483675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82AF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82AF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image/307992.html" TargetMode="External"/><Relationship Id="rId5" Type="http://schemas.openxmlformats.org/officeDocument/2006/relationships/image" Target="../media/image58.sv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image/307992.html" TargetMode="External"/><Relationship Id="rId5" Type="http://schemas.openxmlformats.org/officeDocument/2006/relationships/image" Target="../media/image58.sv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image/307992.html" TargetMode="Externa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image/307992.html" TargetMode="External"/><Relationship Id="rId5" Type="http://schemas.openxmlformats.org/officeDocument/2006/relationships/image" Target="../media/image58.sv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image/307992.html" TargetMode="External"/><Relationship Id="rId5" Type="http://schemas.openxmlformats.org/officeDocument/2006/relationships/image" Target="../media/image58.sv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image/307992.html" TargetMode="External"/><Relationship Id="rId5" Type="http://schemas.openxmlformats.org/officeDocument/2006/relationships/image" Target="../media/image58.sv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7.png"/><Relationship Id="rId7" Type="http://schemas.openxmlformats.org/officeDocument/2006/relationships/hyperlink" Target="https://bit.ly/KAOISUS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.ly/KAOISUS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hyperlink" Target="https://bit.ly/OCEZNAKOVNI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pjWPUu1gX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arodne-novine.nn.hr/clanci/sluzbeni/2019_01_10_216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reebibleimages.org/contributors/lgronnberg/" TargetMode="External"/><Relationship Id="rId5" Type="http://schemas.openxmlformats.org/officeDocument/2006/relationships/hyperlink" Target="http://creativecommons.org/licenses/by-nc-nd/4.0/" TargetMode="External"/><Relationship Id="rId4" Type="http://schemas.openxmlformats.org/officeDocument/2006/relationships/hyperlink" Target="https://biblija.ks.hr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hyperlink" Target="https://bit.ly/ISUS1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249522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" y="4866468"/>
            <a:ext cx="12191999" cy="19911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A79EC9A-735F-4641-B493-A4605BCD7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44" y="2359059"/>
            <a:ext cx="1051651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4541" y="-996643"/>
            <a:ext cx="6017741" cy="8023654"/>
          </a:xfrm>
          <a:prstGeom prst="rect">
            <a:avLst/>
          </a:prstGeom>
        </p:spPr>
      </p:pic>
      <p:sp>
        <p:nvSpPr>
          <p:cNvPr id="3" name="Elipsasti oblačić 2"/>
          <p:cNvSpPr/>
          <p:nvPr/>
        </p:nvSpPr>
        <p:spPr>
          <a:xfrm>
            <a:off x="983432" y="2348880"/>
            <a:ext cx="5112568" cy="2052228"/>
          </a:xfrm>
          <a:prstGeom prst="wedgeEllipseCallout">
            <a:avLst>
              <a:gd name="adj1" fmla="val 54233"/>
              <a:gd name="adj2" fmla="val -4954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Opisuju li Evanđelja sve događaje iz Isusovog djetinjstva? </a:t>
            </a:r>
          </a:p>
        </p:txBody>
      </p:sp>
    </p:spTree>
    <p:extLst>
      <p:ext uri="{BB962C8B-B14F-4D97-AF65-F5344CB8AC3E}">
        <p14:creationId xmlns:p14="http://schemas.microsoft.com/office/powerpoint/2010/main" val="25888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45" y="2461564"/>
            <a:ext cx="3393547" cy="25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18" y="2461564"/>
            <a:ext cx="3403200" cy="25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623392" y="332656"/>
            <a:ext cx="10801200" cy="12311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dirty="0"/>
              <a:t>Što je Isus radio kada je imao 5, 8 ili 10 godina u njima ne piše jer je u svojoj nazaretskoj obitelji Isus rastao kao i svi dugi dječaci onog vremena.</a:t>
            </a: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84" y="2461564"/>
            <a:ext cx="3240360" cy="25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sti oblačić 2"/>
          <p:cNvSpPr/>
          <p:nvPr/>
        </p:nvSpPr>
        <p:spPr>
          <a:xfrm>
            <a:off x="983432" y="260648"/>
            <a:ext cx="5348135" cy="2340260"/>
          </a:xfrm>
          <a:prstGeom prst="wedgeEllipseCallout">
            <a:avLst>
              <a:gd name="adj1" fmla="val -54201"/>
              <a:gd name="adj2" fmla="val 4247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Opisuju li Evanđelja sve događaje iz Isusovog djetinjstva?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8B98155-F997-4B66-A953-1C660A5D02BF}"/>
              </a:ext>
            </a:extLst>
          </p:cNvPr>
          <p:cNvSpPr txBox="1"/>
          <p:nvPr/>
        </p:nvSpPr>
        <p:spPr>
          <a:xfrm>
            <a:off x="695400" y="3068960"/>
            <a:ext cx="7776864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3600" dirty="0"/>
              <a:t>Kada je Isus imao 12 godina dogodilo se nešto posebno i Evanđelista Luka nam je to zapisao. </a:t>
            </a:r>
            <a:endParaRPr lang="hr-HR" sz="3600" dirty="0">
              <a:solidFill>
                <a:schemeClr val="tx2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1430778"/>
            <a:ext cx="2844206" cy="3443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09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9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16633"/>
            <a:ext cx="916305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asti oblačić 1"/>
          <p:cNvSpPr/>
          <p:nvPr/>
        </p:nvSpPr>
        <p:spPr>
          <a:xfrm>
            <a:off x="6456040" y="332656"/>
            <a:ext cx="5328592" cy="1872208"/>
          </a:xfrm>
          <a:prstGeom prst="wedgeEllipseCallout">
            <a:avLst>
              <a:gd name="adj1" fmla="val -54201"/>
              <a:gd name="adj2" fmla="val 4247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12 godina u životu </a:t>
            </a:r>
            <a:r>
              <a:rPr lang="hr-HR" sz="2800" b="1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židovskoga </a:t>
            </a:r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dječaka ? 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2850069" y="2204864"/>
            <a:ext cx="58689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Prema </a:t>
            </a:r>
            <a:r>
              <a:rPr lang="hr-HR" sz="2800" b="1" dirty="0" smtClean="0"/>
              <a:t>židovskome </a:t>
            </a:r>
            <a:r>
              <a:rPr lang="hr-HR" sz="2800" b="1" dirty="0"/>
              <a:t>Zakonu dječak </a:t>
            </a:r>
          </a:p>
          <a:p>
            <a:r>
              <a:rPr lang="hr-HR" sz="2800" b="1" dirty="0"/>
              <a:t>postaje punoljetan.</a:t>
            </a:r>
          </a:p>
          <a:p>
            <a:r>
              <a:rPr lang="hr-HR" sz="2800" b="1" dirty="0"/>
              <a:t>Na blagdan Pashe prvi puta hodočasti </a:t>
            </a:r>
          </a:p>
          <a:p>
            <a:r>
              <a:rPr lang="hr-HR" sz="2800" b="1" dirty="0"/>
              <a:t>u Jeruzalemski hram.</a:t>
            </a:r>
          </a:p>
        </p:txBody>
      </p:sp>
      <p:pic>
        <p:nvPicPr>
          <p:cNvPr id="6" name="Slika 5" descr="Datei:Star of David3.svg – Wiktionary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1844824"/>
            <a:ext cx="1345878" cy="15604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/>
          <a:srcRect t="5275" b="58390"/>
          <a:stretch/>
        </p:blipFill>
        <p:spPr>
          <a:xfrm>
            <a:off x="5777035" y="3988219"/>
            <a:ext cx="3127072" cy="151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09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106" t="21000" r="49212" b="49601"/>
          <a:stretch/>
        </p:blipFill>
        <p:spPr>
          <a:xfrm>
            <a:off x="208060" y="0"/>
            <a:ext cx="11682489" cy="5911621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7167EC5B-0A19-47B9-B84E-6282BBF488B5}"/>
              </a:ext>
            </a:extLst>
          </p:cNvPr>
          <p:cNvSpPr/>
          <p:nvPr/>
        </p:nvSpPr>
        <p:spPr>
          <a:xfrm>
            <a:off x="3791744" y="229983"/>
            <a:ext cx="4515123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hr-HR" sz="48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Isus u Hramu</a:t>
            </a:r>
          </a:p>
          <a:p>
            <a:pPr algn="ctr"/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Prema Evanđelju po Luki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3C39473-AD9D-4A19-938A-A41B9FF890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61" y="3350386"/>
            <a:ext cx="3231676" cy="2561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332656"/>
            <a:ext cx="989275" cy="7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0" y="34255"/>
            <a:ext cx="12032988" cy="676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7167EC5B-0A19-47B9-B84E-6282BBF488B5}"/>
              </a:ext>
            </a:extLst>
          </p:cNvPr>
          <p:cNvSpPr/>
          <p:nvPr/>
        </p:nvSpPr>
        <p:spPr>
          <a:xfrm>
            <a:off x="212725" y="160338"/>
            <a:ext cx="1171262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Njegovi su roditelji svake godine o blagdanu Pashe išli u Jeruzalem.</a:t>
            </a:r>
          </a:p>
        </p:txBody>
      </p:sp>
      <p:sp>
        <p:nvSpPr>
          <p:cNvPr id="9" name="AutoShape 6" descr="data:image/jpg;base64,%20/9j/4AAQSkZJRgABAQEAYABgAAD/2wBDAAUDBAQEAwUEBAQFBQUGBwwIBwcHBw8LCwkMEQ8SEhEPERETFhwXExQaFRERGCEYGh0dHx8fExciJCIeJBweHx7/2wBDAQUFBQcGBw4ICA4eFBEUHh4eHh4eHh4eHh4eHh4eHh4eHh4eHh4eHh4eHh4eHh4eHh4eHh4eHh4eHh4eHh4eHh7/wAARCAA6Ag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rPvta0uxjunu763hFpF504aQZjTGdxHXFA0mzQork4fiL4OmSxkh1y0ljvv8AUur5H/Av7vpziruleMvDWqi9bT9Zsp0sZPLuWEoCxt9TwR7jiizHyS7G/RTY3DqGUggjIINOoJCiiigAooooAKKKKACiiigAooooAKKQ9aqapePZWjXEdndXjAgeVbhS5z6biB+tA0ruxcorzZ/jB4cVdXb+zddI0Ygaji2U/Z8nHOH559M1Pd/Fjw/Z22j3d3YaxBa6y6rYTNAhWXdjHRyR1HUVj9ZpfzHovJ8ddL2Tu/8AK/5a+mp6FRTFOfWnVseaLRSUUALRSUUALRSUUALRSUtABRRRQAUUUUAFFFFABRRRQAUUUUAFFFFABRRRQAUUUUAFFFUJdSVLxrdY3chQ3yqTQBfoql9vb/n2m/79mj7e3/PtN/37NAF2iqX29v8An2m/79mj7e3/AD7T/wDfs0AXaKpfb2/59p/+/ZqjLq9w8rR29uwK9S64FAG3RWD/AGhqn9yL8jR/aGqf3IvyNAG9RWD/AGhqn9yL8jR/aGp/3I/yoA3qKwf7Q1T+7H+VVtS13UdPsnumsZbwrjbDboS7knoBQB09FZWnau95ZRXJ0+9hLjJjlhKup9CKlbUtvW3lH1Q0AaFFZn9rwg/MrL9RWkjB0Vl6EZFAC0UUUAFfNfxq0K+/4S7Vrcmaee+AntSiFmdCMbM/dABHf2r6Urxv48+A9S8b67pj6fqUFkul20lxMJA37wbhwMf7p6+tTOo6cW1G/kehllGlWxChWqckd+be1tvv2PK/DHhHxbaaJeQyaQgklBMPmXMBIJXHPPHGePxpLbw6ulXkk0mgvpskiLEYjOskcjngFduV6ngE5z3rZu2h+K1ynjfQ7aPRrDwkA15aSAFrvafNO3ZxyFI59aWez/4Whqlr8TtDWPRtL0m5gtJ7Bx88jLIGLAp8vIlA59K5o4x39yN+2r1XV/I+gqZLFtyxFRxf29Phl9mP/b3dadz3KWXUfCXwtmuFZL3UNM0tnXzyQryImQpI5xnj6Vyy/Fpl1BzJpytYw2kTyeWP3rXG2QyxjJAAUooz65Fek6vJDDpl1LcwrPAkTNJGxUBlA5B3ELjHqcVwi+MvCrIJbrwvc20TQ+czzWsKgF1lkUH5urhJGz0+YZIzXWfHt3dwk+KtrBdmK50m6j2yLDMmU/0d/Nljcs4bBXMfB4HPWoI/i9axxQrd6Jcm5e3Mhjt5kcB+ojznAJGDzjr+NNXx14HvYxeTeHZTEjGSaZ7ONhDKGnwDzksWhl5GRyDnmmap4x8IadJcN/wh7LqUUUzNHJbQofMRWcx784LEDPyk9RmgC5c/FIRakbP/AIR+6WS3univEeZN6RpFM5dBn5xmFsY6gevFamjfELTtW1m3srWyuTbXE/kR3ZZdrOUeRCFzuKsiEhsY5FQ+GdQ0fVdUtNui2EU9699OzfZwHEltOISSf73znJ75OOtdbDpGlQ3UN1DptpHPBH5UMiwqGjTptU44GO1AF2iiigAooooAKKKKAKmr3DWum3V0ihmhheRQehIUnn8q87+Enizxf478Ipr27RLHdO8XlfZpH+7jnO8etd/4iydC1EAEk2suAB1+Q15p+yjDNB8Joo54ZYZPtsx2yIVOOOxrlqSl7eMejT/Q9zC0qP8AZVes0nNTglfs1K+nyRyPwatNWuviP8RbVZtLYyXGy7W5tWkjkBdwcLvGB16k1xvjdZYNT8OWOnXkNz4as9d8mzaONhGkwZfNSIszExg4HXGc4rcs7rVdFl+MWoWttdJcyOIrdlibJLysmV9cBs8Vka3faZd+E/htoOjwXr3WmXaPfIbORQjuyljkrg85rx5W9lyddf8A0rY/RaEJf2j9YWsXyrpZWo3cn+EV6tH1p3paQEE8UtfRI/HgooooAKKKKACiiigApaSloAKKKKACiisjxZLrcelp/wAI/HC1688aAzKWRVJ+YnBzjHegDXoriNS8WeIrNbcP4XmMshwI0kyZG8suEUkAZOMe2CenNT6Dr3iq61FotQ8NyWduZThnO47PIDAArx/rAVOfX8aAOworhIvEXjWysiL7wyb65aITKbcFQm4DCEc5KnIOPb3NMm1/xvDdWI/4R2WdNqC5VAAp5cM27qD9xtoB64zwcAHfUVxzeKtdMVqkPhaeS7lSV5IDIVMSh9kZY7eNxBPsB3pLrxR4lhWXy/Bd5clVJXZKBkg8g7sexHY5PoTQB2VFcDN4l8aHU02eFpkthGFeMAsd5JBIbGCB8rehGRnNd3b+Z5EfnY83aN+Om7HNAD6KKKACiiigBG+6fpXN6fM3/CWzx548sf1rpG+6fpXLWH/I6T/9cl/rQB0eo3P2PT7m72b/ACImk25xnaCcfpXzlD+1VbyIX/4QuRFBxl9SAyfT/V19D6+nmaFfx7lXdbSLuY4Ayp618Vp8CvFyxCG4v/DvDFlxqYBB7jlfYV6+WUcLUjL2/lbX7zzcfUxEHH2J798IfjnF8QPGTeHF8NS6a627zmVrsSD5ccY2jrmvY6+af2dfhn4i8I/E46trF5ozRNZSQLHa3nmPn5cDGPRa+ljwK58xp0YVUqO1l56m2CnVlTvV3uV7+fybct3PAFNsrVY4B5i5kb5nPvUKf6XqG48xQ/q3auB8WfEK70zwhe/23anw1q1/dy6doqvJ5hlkOVjkJxhVLc5PAGDXEoSl8Kv+Z2x5XJRk7X6vZep1N54m0tfFkHhiwSO+1PIe7hSUK1rDj/WsD1GSowOfmzXQ+TF/cFeVeG7LxboGnwa14j03Q7vxRIZIp76a6CHyvkCAMB065A9K24/FfioglrDw+fnC4XUCfqc4x9B1NFGlUqR5n1OnMPq9Cr7Gk78uje6b6teXb8TuvJi/uCjyYv7grlLvxVdQxiYSaMYd+xi13twe315qtN44IkVYbvw/IoQtITfgY9AP8a0VCb6HD7WJ2nkxf3BVFUW41A7V/dw8fVu9WLq5ZLJXXHmSABMHIyadZW4itgnOSOT3rE0OK8S/ESx0uUQNLDat5L3CtKC+6NPvHA5474yR/Lf03U4Na0e31S2jmjhuFLIJk2NjJGSO2cZ+lcvrukabDrrRyKZfLj+dmCSSOGIxnOMcnrk56V0VpqkV4iR29rdBFAUuyrgYHfB9q3nD3boTlBtct7219b9PK1iC+6Gulsf+PKH/AHB/KuavuhrpbH/jyh/3B/KsWMmooopAFeN/Hbw34p8ReJdKHhvVv7PFraSzXSm4eLzow65Hyj5vofWvZK53x14ek8QaT5Npfz6dfR5MF1CcFc9VPqrDgisq0OeFjvyzGPB4mNVW7aq6102PBrqSHx5dR+JvAUX9i+H9AAbW7MgQfawp3n5EysmUBHzeuKSa3uPHms2Pi/wGw0bwtaXdva3enFvs/nziQEny0+Rsh0GTzx7Vq+NPCvizTfEOj2vgzwneaXosxVdct7B0MN0N4BJ5yQUyOQOuK9F8IeB7ew8QHU7exbRtKRQ1to8TDyxMM5uHA434IAAJxtHNcMKUpyaa9f8AgeXc+uxOZ0MPQjUpSWz5E2pNK9mprrJ7xfRHW+KZNLi8O6hJrcay6aIG+0xshcOmORtHXPpXBXHiTwLa/b7O/wDD8sOn20am5kltWby5P3q+W45IbAbbgnO/jqK9Jv7K1v7GaxvIUmtp0MckbjIZTwQawm8B+E2z5mkpJuVlffK7eZu3ZL5Pzn525bJGeDXpnwSObj17wBafa9O/sJoWgtzdT272gB2jJYkE9R5xJz13nGeaaupfDdJLeG40P7Kp3QxvcWTKpY4DqxP8S+aFO7oWIB6102oeA/Cl/dy3V3pSyTSvvdhNIp3ZVsjDDByinjuBUjeCfC7rcrLpMcwuYjFMJneTep25+8TydikkcnaMnigDntP8Z+CLO8gtNPsLhLqNMW0cVp85EzqWCjORuYoTnGetXdO+JXhy6nsovOl/4mFysFqwjOCXCbdwOCCS4HGcd62E8H+G01Y6qulxC88wyiTc3DlgxIGcDlQeB1qhpPw78M6fMk4s/OliuBNAzMVEW1lKKAuAQhVcZyeM0AdbRQKKACiiigAooooAawqhb6tpc0KzQ39q0bbtreaADtYq35EEfhVy5wYJA2du05wcHGK84fw54bu9Ztb6VruKJyD9lJBRGwSG5H8RznHXnsTkA72TUdOjQyPeWwUHbnzAefSnJqFhJCJluoDGcYbzB1IyB9cVx40LwgIpHt/PT7VF5Ywx+YZyOD6Ee3pTNL0jwrHp0dqtxet5zxSNukYkuq7VPTgA8+gIB7UAdqLyzAVvtUGGBZT5gwQOpH0qGHWtKmgWaLULZo2XcD5gzj1x17Vyk2ieDfJj0+SS5ItHO3945Kt5jOOfZ2OKz08JeHo/PuZWuxDcxMyF2B8kMwGOOT8wU49fxoA9AXUbFozIt1FtBAJ3AclQwH1IINMt9W024himhvrZklUMh80fMDXKzWHhd7QWrC4uCjxhwrENkBIcn8Av5Uln4f8ACcn7uzjunkyJcq7DJj9T04JH5CgDrl1Kwb7t7bH0xKpz+vsaRtT09duby3+bGMSA5ycDv61xsGi+ELeOOd7e4Vm2OiM7HnahHPqVCA/j6mqj+G/BZaIxtdrwNzl2YlVYPtOfXOc0AejQyRzRiSJ1dG5DKcgj2NPrCsNQ0rS9JtYbbcLRCY1bbjGBkk/j+pqdfEWlspYTnaGCk7Dxxnnj05oA1qWqdjqVteSNHCWLBQ/KkcHofxz/AD9KuUAFFFFABXFazH4zXVpG0vY0zys8bzSt9lWAYVV2DHz4dm56lfTGO1ooA4qKP4iwq6K+kSkyvh5Sx+ViSrDHoP4foM9TTrW38frbXlvJdaeR9knFs7ZLmYlhECR0UDYScE/e9q7OigDjoU8fvAtvN/ZkapFh5Fcl5GwBgH+Hud3J4xjvVO2t/iUmkW1nM+mPcRbWkuBK2ZCvzBfoxGD04Jrd8ZaXqmrJbQ2FyLdI98jNvK5kwAgJHOMF+nQ7T2rnbnwb4jNzJcx64wjFytxHarPJtVOMwBj/AA8EhuuW9ABQBfcfEgWIkjfRGusN+6dG28qu0bgex359eOnNT6vJ43treCa1OnzLHHGblVhZpGIVy+xQeudgA9yfpv6Fay2Oi2dnNIZZYYER3JzuYDk1doA4rS7f4gwWsdvLcaawjjVTLICzu3djz75x6jHArR8Pr40GrFdbk0s2CxAhoEYSSPgZGCcKAc468CukooAKKKKACiiigBG+6a5/ToG/4Si4mI48sV0NVJtPt5ZjMwO4jH4UAQalpbXk/mLqV7bAgBkhcBWHvkGqw8Ow7VU39421SuSyZIP/AAH8abdXGg2tzJbXV/DDNGu5lkfacYz368elJHdeH5Cwj1K3bYQGxJ0J6VqnUsQ+W4+Pw+iSM41S/wAnPO9c8jHXbmrc5FhYGMTSStk/NI2WJNUHuvDyXK2zalbCVgxC+YOxwc+nJrH1DS/Cs+sRaxHqkC3SZUMtz8hOOpGcZxmk+d7oFyo6ayuLe3t1jzlurH1Pes3xFo3hfxFNZTa7pFpqL2LmS2M6bvLY4yQPwH5VnE2GV/4nVuA27BLDHy9cnoDz3pf9Ayo/ty1O9gq4kByT0H6URU4u8bobcWrM6O5l0+5ULcQRzKOgdQ386hEWj7dosrcLxx5YxxWHKtlEFZ9atgGxt+cHOen8xQy2YcJ/bEJJIHBz1BYfQYBOelJKXmF4mz9l0PyjF/Z9oUPVTEpBqH+y/DO5m/sXTst1/wBHTn9KyZZNMjjeRtfswqAsxEoOAKnSLT8MZdattgxuIlUYzn/A0/3i7h7puW5W7u/NXAhiG2MfzNaOR6iudhl8OQBYv7RtgeMfvOvHX6cVI114dG0/2lakFtoIlBGcE8ntwD+VTyS7D5l3LOqaFZajM8txJOGbHCycDGDwD9BVJdIhs5t8F3dBcljHvG0/UYqzYvod7O0FnewTyKoYqj54Pf3q7/Zlr/dpuUkuViSi9TAvTwa6ax/484f9wfyqAaXag52D8quKAqhR0AqChaKKKACiiigAooooAKKKKACiiigAooooAKKKKACiiigAooooARlDAg9DVf7BZ5z9mi6Y+4Ks0UAV/sNp/wA+8X/fAoFlajGLeIY6fIKsUUAVzZWhJJtoST1Owc042lsVC+THtC7QNowB6VNRQBX+xWnP+jxcnP3B1p0drbx/6uGNeCOFA4PWpqKAK5srQgA28Rx0yg4/zgUGxs8f8e0P/fAqxRQBSj0vT47R7VbZPJfO5TznNOg02xhiWOO1jCjkZUHmrdFAEMFtDA7NFGFLAA49B0H6n86moooAKKKKACiiigAooooAKKKKACiiigAooooAKKKKACiiigAooooAp32l6bfBheWNvPu6l4wT0x1+gqMaJpAxjTbRcEHAiABI6Z9cVoUVXNLuKyKI0bSfMeT+zLPe+dzeSuWz1zx7mmDQ9FCBBpNkFAwB5C4x+XufzrRoo55dw5V2M86HopXadJsiu4tjyFxk4yensPypBoWihy/9lWe4kMT5K9R3/U1o0Uc8u4cq7GdJoejSRmNtLtCp2jAiA+70/KnHRdIIIOmWeDjI8lecDA7ehIq/RRzy7hyrsZh8P6GXLnSLEkqEP7lcYHbGKcNC0YFj/ZlrhgAR5YxwSRx07mtGijnl3DlXYzl0LRln89dLtPM27Q3lDgeg9KI9B0aMybdLtAJNu4eUMHGccdO5/OtGijnl3DlXYpWuk6Xazie20+1hlAwHjiCkD6irtFFJtvcaVgooopAFFFFAH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16" y="6301072"/>
            <a:ext cx="47309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0" y="28617"/>
            <a:ext cx="11968000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A640988-5DAF-472B-85FA-5272C85963A8}"/>
              </a:ext>
            </a:extLst>
          </p:cNvPr>
          <p:cNvSpPr/>
          <p:nvPr/>
        </p:nvSpPr>
        <p:spPr>
          <a:xfrm>
            <a:off x="623392" y="5116170"/>
            <a:ext cx="5112568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Kad mu bijaše dvanaest godina, uziđoše po običaju blagdanskom.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97" y="6232918"/>
            <a:ext cx="473700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8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A4E6A37D-9AC5-4ED0-BCEC-A2CC2BAABACB}"/>
              </a:ext>
            </a:extLst>
          </p:cNvPr>
          <p:cNvSpPr/>
          <p:nvPr/>
        </p:nvSpPr>
        <p:spPr>
          <a:xfrm>
            <a:off x="119336" y="332656"/>
            <a:ext cx="381642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Kad su minuli ti dani, vraćahu se oni, a dječak Isus osta u Jeruzalemu, a da nisu znali njegovi roditelji.</a:t>
            </a:r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A6Ag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rPvta0uxjunu763hFpF504aQZjTGdxHXFA0mzQork4fiL4OmSxkh1y0ljvv8AUur5H/Av7vpziruleMvDWqi9bT9Zsp0sZPLuWEoCxt9TwR7jiizHyS7G/RTY3DqGUggjIINOoJCiiigAooooAKKKKACiiigAooooAKKQ9aqapePZWjXEdndXjAgeVbhS5z6biB+tA0ruxcorzZ/jB4cVdXb+zddI0Ygaji2U/Z8nHOH559M1Pd/Fjw/Z22j3d3YaxBa6y6rYTNAhWXdjHRyR1HUVj9ZpfzHovJ8ddL2Tu/8AK/5a+mp6FRTFOfWnVseaLRSUUALRSUUALRSUUALRSUtABRRRQAUUUUAFFFFABRRRQAUUUUAFFFFABRRRQAUUUUAFFFUJdSVLxrdY3chQ3yqTQBfoql9vb/n2m/79mj7e3/PtN/37NAF2iqX29v8An2m/79mj7e3/AD7T/wDfs0AXaKpfb2/59p/+/ZqjLq9w8rR29uwK9S64FAG3RWD/AGhqn9yL8jR/aGqf3IvyNAG9RWD/AGhqn9yL8jR/aGp/3I/yoA3qKwf7Q1T+7H+VVtS13UdPsnumsZbwrjbDboS7knoBQB09FZWnau95ZRXJ0+9hLjJjlhKup9CKlbUtvW3lH1Q0AaFFZn9rwg/MrL9RWkjB0Vl6EZFAC0UUUAFfNfxq0K+/4S7Vrcmaee+AntSiFmdCMbM/dABHf2r6Urxv48+A9S8b67pj6fqUFkul20lxMJA37wbhwMf7p6+tTOo6cW1G/kehllGlWxChWqckd+be1tvv2PK/DHhHxbaaJeQyaQgklBMPmXMBIJXHPPHGePxpLbw6ulXkk0mgvpskiLEYjOskcjngFduV6ngE5z3rZu2h+K1ynjfQ7aPRrDwkA15aSAFrvafNO3ZxyFI59aWez/4Whqlr8TtDWPRtL0m5gtJ7Bx88jLIGLAp8vIlA59K5o4x39yN+2r1XV/I+gqZLFtyxFRxf29Phl9mP/b3dadz3KWXUfCXwtmuFZL3UNM0tnXzyQryImQpI5xnj6Vyy/Fpl1BzJpytYw2kTyeWP3rXG2QyxjJAAUooz65Fek6vJDDpl1LcwrPAkTNJGxUBlA5B3ELjHqcVwi+MvCrIJbrwvc20TQ+czzWsKgF1lkUH5urhJGz0+YZIzXWfHt3dwk+KtrBdmK50m6j2yLDMmU/0d/Nljcs4bBXMfB4HPWoI/i9axxQrd6Jcm5e3Mhjt5kcB+ojznAJGDzjr+NNXx14HvYxeTeHZTEjGSaZ7ONhDKGnwDzksWhl5GRyDnmmap4x8IadJcN/wh7LqUUUzNHJbQofMRWcx784LEDPyk9RmgC5c/FIRakbP/AIR+6WS3univEeZN6RpFM5dBn5xmFsY6gevFamjfELTtW1m3srWyuTbXE/kR3ZZdrOUeRCFzuKsiEhsY5FQ+GdQ0fVdUtNui2EU9699OzfZwHEltOISSf73znJ75OOtdbDpGlQ3UN1DptpHPBH5UMiwqGjTptU44GO1AF2iiigAooooAKKKKAKmr3DWum3V0ihmhheRQehIUnn8q87+Enizxf478Ipr27RLHdO8XlfZpH+7jnO8etd/4iydC1EAEk2suAB1+Q15p+yjDNB8Joo54ZYZPtsx2yIVOOOxrlqSl7eMejT/Q9zC0qP8AZVes0nNTglfs1K+nyRyPwatNWuviP8RbVZtLYyXGy7W5tWkjkBdwcLvGB16k1xvjdZYNT8OWOnXkNz4as9d8mzaONhGkwZfNSIszExg4HXGc4rcs7rVdFl+MWoWttdJcyOIrdlibJLysmV9cBs8Vka3faZd+E/htoOjwXr3WmXaPfIbORQjuyljkrg85rx5W9lyddf8A0rY/RaEJf2j9YWsXyrpZWo3cn+EV6tH1p3paQEE8UtfRI/HgooooAKKKKACiiigApaSloAKKKKACiisjxZLrcelp/wAI/HC1688aAzKWRVJ+YnBzjHegDXoriNS8WeIrNbcP4XmMshwI0kyZG8suEUkAZOMe2CenNT6Dr3iq61FotQ8NyWduZThnO47PIDAArx/rAVOfX8aAOworhIvEXjWysiL7wyb65aITKbcFQm4DCEc5KnIOPb3NMm1/xvDdWI/4R2WdNqC5VAAp5cM27qD9xtoB64zwcAHfUVxzeKtdMVqkPhaeS7lSV5IDIVMSh9kZY7eNxBPsB3pLrxR4lhWXy/Bd5clVJXZKBkg8g7sexHY5PoTQB2VFcDN4l8aHU02eFpkthGFeMAsd5JBIbGCB8rehGRnNd3b+Z5EfnY83aN+Om7HNAD6KKKACiiigBG+6fpXN6fM3/CWzx548sf1rpG+6fpXLWH/I6T/9cl/rQB0eo3P2PT7m72b/ACImk25xnaCcfpXzlD+1VbyIX/4QuRFBxl9SAyfT/V19D6+nmaFfx7lXdbSLuY4Ayp618Vp8CvFyxCG4v/DvDFlxqYBB7jlfYV6+WUcLUjL2/lbX7zzcfUxEHH2J798IfjnF8QPGTeHF8NS6a627zmVrsSD5ccY2jrmvY6+af2dfhn4i8I/E46trF5ozRNZSQLHa3nmPn5cDGPRa+ljwK58xp0YVUqO1l56m2CnVlTvV3uV7+fybct3PAFNsrVY4B5i5kb5nPvUKf6XqG48xQ/q3auB8WfEK70zwhe/23anw1q1/dy6doqvJ5hlkOVjkJxhVLc5PAGDXEoSl8Kv+Z2x5XJRk7X6vZep1N54m0tfFkHhiwSO+1PIe7hSUK1rDj/WsD1GSowOfmzXQ+TF/cFeVeG7LxboGnwa14j03Q7vxRIZIp76a6CHyvkCAMB065A9K24/FfioglrDw+fnC4XUCfqc4x9B1NFGlUqR5n1OnMPq9Cr7Gk78uje6b6teXb8TuvJi/uCjyYv7grlLvxVdQxiYSaMYd+xi13twe315qtN44IkVYbvw/IoQtITfgY9AP8a0VCb6HD7WJ2nkxf3BVFUW41A7V/dw8fVu9WLq5ZLJXXHmSABMHIyadZW4itgnOSOT3rE0OK8S/ESx0uUQNLDat5L3CtKC+6NPvHA5474yR/Lf03U4Na0e31S2jmjhuFLIJk2NjJGSO2cZ+lcvrukabDrrRyKZfLj+dmCSSOGIxnOMcnrk56V0VpqkV4iR29rdBFAUuyrgYHfB9q3nD3boTlBtct7219b9PK1iC+6Gulsf+PKH/AHB/KuavuhrpbH/jyh/3B/KsWMmooopAFeN/Hbw34p8ReJdKHhvVv7PFraSzXSm4eLzow65Hyj5vofWvZK53x14ek8QaT5Npfz6dfR5MF1CcFc9VPqrDgisq0OeFjvyzGPB4mNVW7aq6102PBrqSHx5dR+JvAUX9i+H9AAbW7MgQfawp3n5EysmUBHzeuKSa3uPHms2Pi/wGw0bwtaXdva3enFvs/nziQEny0+Rsh0GTzx7Vq+NPCvizTfEOj2vgzwneaXosxVdct7B0MN0N4BJ5yQUyOQOuK9F8IeB7ew8QHU7exbRtKRQ1to8TDyxMM5uHA434IAAJxtHNcMKUpyaa9f8AgeXc+uxOZ0MPQjUpSWz5E2pNK9mprrJ7xfRHW+KZNLi8O6hJrcay6aIG+0xshcOmORtHXPpXBXHiTwLa/b7O/wDD8sOn20am5kltWby5P3q+W45IbAbbgnO/jqK9Jv7K1v7GaxvIUmtp0MckbjIZTwQawm8B+E2z5mkpJuVlffK7eZu3ZL5Pzn525bJGeDXpnwSObj17wBafa9O/sJoWgtzdT272gB2jJYkE9R5xJz13nGeaaupfDdJLeG40P7Kp3QxvcWTKpY4DqxP8S+aFO7oWIB6102oeA/Cl/dy3V3pSyTSvvdhNIp3ZVsjDDByinjuBUjeCfC7rcrLpMcwuYjFMJneTep25+8TydikkcnaMnigDntP8Z+CLO8gtNPsLhLqNMW0cVp85EzqWCjORuYoTnGetXdO+JXhy6nsovOl/4mFysFqwjOCXCbdwOCCS4HGcd62E8H+G01Y6qulxC88wyiTc3DlgxIGcDlQeB1qhpPw78M6fMk4s/OliuBNAzMVEW1lKKAuAQhVcZyeM0AdbRQKKACiiigAooooAawqhb6tpc0KzQ39q0bbtreaADtYq35EEfhVy5wYJA2du05wcHGK84fw54bu9Ztb6VruKJyD9lJBRGwSG5H8RznHXnsTkA72TUdOjQyPeWwUHbnzAefSnJqFhJCJluoDGcYbzB1IyB9cVx40LwgIpHt/PT7VF5Ywx+YZyOD6Ee3pTNL0jwrHp0dqtxet5zxSNukYkuq7VPTgA8+gIB7UAdqLyzAVvtUGGBZT5gwQOpH0qGHWtKmgWaLULZo2XcD5gzj1x17Vyk2ieDfJj0+SS5ItHO3945Kt5jOOfZ2OKz08JeHo/PuZWuxDcxMyF2B8kMwGOOT8wU49fxoA9AXUbFozIt1FtBAJ3AclQwH1IINMt9W024himhvrZklUMh80fMDXKzWHhd7QWrC4uCjxhwrENkBIcn8Av5Uln4f8ACcn7uzjunkyJcq7DJj9T04JH5CgDrl1Kwb7t7bH0xKpz+vsaRtT09duby3+bGMSA5ycDv61xsGi+ELeOOd7e4Vm2OiM7HnahHPqVCA/j6mqj+G/BZaIxtdrwNzl2YlVYPtOfXOc0AejQyRzRiSJ1dG5DKcgj2NPrCsNQ0rS9JtYbbcLRCY1bbjGBkk/j+pqdfEWlspYTnaGCk7Dxxnnj05oA1qWqdjqVteSNHCWLBQ/KkcHofxz/AD9KuUAFFFFABXFazH4zXVpG0vY0zys8bzSt9lWAYVV2DHz4dm56lfTGO1ooA4qKP4iwq6K+kSkyvh5Sx+ViSrDHoP4foM9TTrW38frbXlvJdaeR9knFs7ZLmYlhECR0UDYScE/e9q7OigDjoU8fvAtvN/ZkapFh5Fcl5GwBgH+Hud3J4xjvVO2t/iUmkW1nM+mPcRbWkuBK2ZCvzBfoxGD04Jrd8ZaXqmrJbQ2FyLdI98jNvK5kwAgJHOMF+nQ7T2rnbnwb4jNzJcx64wjFytxHarPJtVOMwBj/AA8EhuuW9ABQBfcfEgWIkjfRGusN+6dG28qu0bgex359eOnNT6vJ43treCa1OnzLHHGblVhZpGIVy+xQeudgA9yfpv6Fay2Oi2dnNIZZYYER3JzuYDk1doA4rS7f4gwWsdvLcaawjjVTLICzu3djz75x6jHArR8Pr40GrFdbk0s2CxAhoEYSSPgZGCcKAc468CukooAKKKKACiiigBG+6a5/ToG/4Si4mI48sV0NVJtPt5ZjMwO4jH4UAQalpbXk/mLqV7bAgBkhcBWHvkGqw8Ow7VU39421SuSyZIP/AAH8abdXGg2tzJbXV/DDNGu5lkfacYz368elJHdeH5Cwj1K3bYQGxJ0J6VqnUsQ+W4+Pw+iSM41S/wAnPO9c8jHXbmrc5FhYGMTSStk/NI2WJNUHuvDyXK2zalbCVgxC+YOxwc+nJrH1DS/Cs+sRaxHqkC3SZUMtz8hOOpGcZxmk+d7oFyo6ayuLe3t1jzlurH1Pes3xFo3hfxFNZTa7pFpqL2LmS2M6bvLY4yQPwH5VnE2GV/4nVuA27BLDHy9cnoDz3pf9Ayo/ty1O9gq4kByT0H6URU4u8bobcWrM6O5l0+5ULcQRzKOgdQ386hEWj7dosrcLxx5YxxWHKtlEFZ9atgGxt+cHOen8xQy2YcJ/bEJJIHBz1BYfQYBOelJKXmF4mz9l0PyjF/Z9oUPVTEpBqH+y/DO5m/sXTst1/wBHTn9KyZZNMjjeRtfswqAsxEoOAKnSLT8MZdattgxuIlUYzn/A0/3i7h7puW5W7u/NXAhiG2MfzNaOR6iudhl8OQBYv7RtgeMfvOvHX6cVI114dG0/2lakFtoIlBGcE8ntwD+VTyS7D5l3LOqaFZajM8txJOGbHCycDGDwD9BVJdIhs5t8F3dBcljHvG0/UYqzYvod7O0FnewTyKoYqj54Pf3q7/Zlr/dpuUkuViSi9TAvTwa6ax/484f9wfyqAaXag52D8quKAqhR0AqChaKKKACiiigAooooAKKKKACiiigAooooAKKKKACiiigAooooARlDAg9DVf7BZ5z9mi6Y+4Ks0UAV/sNp/wA+8X/fAoFlajGLeIY6fIKsUUAVzZWhJJtoST1Owc042lsVC+THtC7QNowB6VNRQBX+xWnP+jxcnP3B1p0drbx/6uGNeCOFA4PWpqKAK5srQgA28Rx0yg4/zgUGxs8f8e0P/fAqxRQBSj0vT47R7VbZPJfO5TznNOg02xhiWOO1jCjkZUHmrdFAEMFtDA7NFGFLAA49B0H6n86moooAKKKKACiiigAooooAKKKKACiiigAooooAKKKKACiiigAooooAp32l6bfBheWNvPu6l4wT0x1+gqMaJpAxjTbRcEHAiABI6Z9cVoUVXNLuKyKI0bSfMeT+zLPe+dzeSuWz1zx7mmDQ9FCBBpNkFAwB5C4x+XufzrRoo55dw5V2M86HopXadJsiu4tjyFxk4yensPypBoWihy/9lWe4kMT5K9R3/U1o0Uc8u4cq7GdJoejSRmNtLtCp2jAiA+70/KnHRdIIIOmWeDjI8lecDA7ehIq/RRzy7hyrsZh8P6GXLnSLEkqEP7lcYHbGKcNC0YFj/ZlrhgAR5YxwSRx07mtGijnl3DlXYzl0LRln89dLtPM27Q3lDgeg9KI9B0aMybdLtAJNu4eUMHGccdO5/OtGijnl3DlXYpWuk6Xazie20+1hlAwHjiCkD6irtFFJtvcaVgooopAFFFFAH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" y="6237312"/>
            <a:ext cx="47309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00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" y="-2248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393C765E-5B4A-437C-BF75-D94F96C98D74}"/>
              </a:ext>
            </a:extLst>
          </p:cNvPr>
          <p:cNvSpPr/>
          <p:nvPr/>
        </p:nvSpPr>
        <p:spPr>
          <a:xfrm>
            <a:off x="263352" y="5316803"/>
            <a:ext cx="6189527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Uvjereni da je među suputnicima, odoše dan hoda, a onda ga stanu tražiti među rodbinom i znancima.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6165304"/>
            <a:ext cx="47309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12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1" y="19039"/>
            <a:ext cx="12031999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97BA098A-709B-4328-BD1C-C6C693E29A7E}"/>
              </a:ext>
            </a:extLst>
          </p:cNvPr>
          <p:cNvSpPr/>
          <p:nvPr/>
        </p:nvSpPr>
        <p:spPr>
          <a:xfrm>
            <a:off x="407368" y="188640"/>
            <a:ext cx="432048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nb-NO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 kad ga ne nađu, vrate se u Jeruzalem tražeći ga.</a:t>
            </a:r>
            <a:endParaRPr lang="hr-HR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01" y="6250545"/>
            <a:ext cx="47309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1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B9B8-BB8C-4CCD-8F5E-EEA79941E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72" y="2282663"/>
            <a:ext cx="9144000" cy="1946597"/>
          </a:xfrm>
        </p:spPr>
        <p:txBody>
          <a:bodyPr>
            <a:normAutofit fontScale="90000"/>
          </a:bodyPr>
          <a:lstStyle/>
          <a:p>
            <a:r>
              <a:rPr lang="hr-HR" sz="3600" dirty="0">
                <a:solidFill>
                  <a:srgbClr val="2E82AF"/>
                </a:solidFill>
                <a:latin typeface="Calibri"/>
                <a:cs typeface="Calibri"/>
              </a:rPr>
              <a:t>Katolički vjeronauk, 4. razred</a:t>
            </a:r>
            <a:r>
              <a:rPr lang="hr-HR" sz="3600" dirty="0">
                <a:latin typeface="Calibri"/>
                <a:cs typeface="Calibri"/>
              </a:rPr>
              <a:t> OŠ</a:t>
            </a:r>
            <a:r>
              <a:rPr lang="hr-HR" sz="3600" dirty="0">
                <a:solidFill>
                  <a:srgbClr val="2E82AF"/>
                </a:solidFill>
                <a:latin typeface="Segoe UI Semilight"/>
                <a:cs typeface="Segoe UI Semilight"/>
              </a:rPr>
              <a:t/>
            </a:r>
            <a:br>
              <a:rPr lang="hr-HR" sz="3600" dirty="0">
                <a:solidFill>
                  <a:srgbClr val="2E82AF"/>
                </a:solidFill>
                <a:latin typeface="Segoe UI Semilight"/>
                <a:cs typeface="Segoe UI Semilight"/>
              </a:rPr>
            </a:b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/>
              <a:t>Isus u </a:t>
            </a:r>
            <a:r>
              <a:rPr lang="hr-HR" b="1" dirty="0" smtClean="0"/>
              <a:t>Hramu</a:t>
            </a:r>
            <a:r>
              <a:rPr lang="hr-HR" b="1" dirty="0"/>
              <a:t> </a:t>
            </a:r>
            <a:endParaRPr lang="hr-H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6B465-CF5A-4502-9650-4F464C874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504" y="4365104"/>
            <a:ext cx="9144000" cy="1655762"/>
          </a:xfrm>
        </p:spPr>
        <p:txBody>
          <a:bodyPr>
            <a:normAutofit lnSpcReduction="10000"/>
          </a:bodyPr>
          <a:lstStyle/>
          <a:p>
            <a:endParaRPr lang="hr-HR" i="1" dirty="0">
              <a:latin typeface="Segoe UI Semilight"/>
              <a:cs typeface="Segoe UI Semilight"/>
            </a:endParaRPr>
          </a:p>
          <a:p>
            <a:endParaRPr lang="hr-HR" dirty="0">
              <a:latin typeface="Segoe UI Semilight"/>
              <a:cs typeface="Segoe UI Semilight"/>
            </a:endParaRP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Marica Celjak, vjeroučiteljica</a:t>
            </a:r>
          </a:p>
        </p:txBody>
      </p:sp>
    </p:spTree>
    <p:extLst>
      <p:ext uri="{BB962C8B-B14F-4D97-AF65-F5344CB8AC3E}">
        <p14:creationId xmlns:p14="http://schemas.microsoft.com/office/powerpoint/2010/main" val="15398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0" y="0"/>
            <a:ext cx="11968000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D9815AD7-4DDB-438F-8204-FE25745594FB}"/>
              </a:ext>
            </a:extLst>
          </p:cNvPr>
          <p:cNvSpPr/>
          <p:nvPr/>
        </p:nvSpPr>
        <p:spPr>
          <a:xfrm>
            <a:off x="335360" y="404664"/>
            <a:ext cx="4248472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Nakon tri dana nađoše ga u Hramu posred učitelja, sluša ih i pita.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73" y="6321506"/>
            <a:ext cx="47309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03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000"/>
            <a:ext cx="12352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9991EC23-AB19-4E4A-BAC8-F779370C7965}"/>
              </a:ext>
            </a:extLst>
          </p:cNvPr>
          <p:cNvSpPr/>
          <p:nvPr/>
        </p:nvSpPr>
        <p:spPr>
          <a:xfrm>
            <a:off x="5951985" y="188640"/>
            <a:ext cx="6222848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Svi koji ga slušahu bijahu zaneseni razumnošću i odgovorima njegovim.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927" y="6349057"/>
            <a:ext cx="47309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7883"/>
            <a:ext cx="11968000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A420E797-C2CA-4C5D-A40D-CCAC9591970E}"/>
              </a:ext>
            </a:extLst>
          </p:cNvPr>
          <p:cNvSpPr/>
          <p:nvPr/>
        </p:nvSpPr>
        <p:spPr>
          <a:xfrm>
            <a:off x="15580" y="-24702"/>
            <a:ext cx="1068893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Kad ga ugledaše, zapanjiše se, a majka mu njegova reče: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6293389"/>
            <a:ext cx="4730906" cy="536494"/>
          </a:xfrm>
          <a:prstGeom prst="rect">
            <a:avLst/>
          </a:prstGeom>
        </p:spPr>
      </p:pic>
      <p:sp>
        <p:nvSpPr>
          <p:cNvPr id="2" name="Elipsasti oblačić 1"/>
          <p:cNvSpPr/>
          <p:nvPr/>
        </p:nvSpPr>
        <p:spPr>
          <a:xfrm>
            <a:off x="6384032" y="2348880"/>
            <a:ext cx="3600400" cy="1944216"/>
          </a:xfrm>
          <a:prstGeom prst="wedgeEllipseCallout">
            <a:avLst>
              <a:gd name="adj1" fmla="val -118319"/>
              <a:gd name="adj2" fmla="val 1107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0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»Sinko, zašto si nam to učinio? Gle, otac tvoj i ja žalosni smo te tražili.«</a:t>
            </a:r>
          </a:p>
        </p:txBody>
      </p:sp>
    </p:spTree>
    <p:extLst>
      <p:ext uri="{BB962C8B-B14F-4D97-AF65-F5344CB8AC3E}">
        <p14:creationId xmlns:p14="http://schemas.microsoft.com/office/powerpoint/2010/main" val="33287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064C27ED-14DF-4818-A691-D0DCF58588B5}"/>
              </a:ext>
            </a:extLst>
          </p:cNvPr>
          <p:cNvSpPr/>
          <p:nvPr/>
        </p:nvSpPr>
        <p:spPr>
          <a:xfrm>
            <a:off x="6096000" y="317197"/>
            <a:ext cx="432048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 on im reče: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/>
          <a:srcRect r="58340"/>
          <a:stretch/>
        </p:blipFill>
        <p:spPr>
          <a:xfrm>
            <a:off x="1199456" y="472535"/>
            <a:ext cx="4032448" cy="544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ipsasti oblačić 4"/>
          <p:cNvSpPr/>
          <p:nvPr/>
        </p:nvSpPr>
        <p:spPr>
          <a:xfrm>
            <a:off x="6528048" y="1844824"/>
            <a:ext cx="4668626" cy="2700300"/>
          </a:xfrm>
          <a:prstGeom prst="wedgeEllipseCallout">
            <a:avLst>
              <a:gd name="adj1" fmla="val -71104"/>
              <a:gd name="adj2" fmla="val -749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»Zašto ste me tražili? Niste li znali da mi je biti u onome što je Oca mojega?«</a:t>
            </a:r>
            <a:endParaRPr lang="hr-HR" sz="28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7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76672"/>
            <a:ext cx="9152441" cy="51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407368" y="1078404"/>
            <a:ext cx="6258636" cy="8002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spAutoFit/>
          </a:bodyPr>
          <a:lstStyle/>
          <a:p>
            <a:r>
              <a:rPr lang="hr-HR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 Oni ne razumješe riječi koju im reče.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0832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513"/>
            <a:ext cx="12032000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71ED16F8-4508-421B-965F-92E91F47A871}"/>
              </a:ext>
            </a:extLst>
          </p:cNvPr>
          <p:cNvSpPr/>
          <p:nvPr/>
        </p:nvSpPr>
        <p:spPr>
          <a:xfrm>
            <a:off x="7968208" y="35180"/>
            <a:ext cx="4015823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pl-PL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 siđe s njima, dođe u Nazaret i bijaše im poslušan.</a:t>
            </a:r>
            <a:endParaRPr lang="hr-HR" sz="2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24" y="6238019"/>
            <a:ext cx="47309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2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7032104" y="4725144"/>
            <a:ext cx="35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https://learningapps.org/22368500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35285"/>
            <a:ext cx="5491200" cy="308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ipsasti oblačić 4"/>
          <p:cNvSpPr/>
          <p:nvPr/>
        </p:nvSpPr>
        <p:spPr>
          <a:xfrm>
            <a:off x="0" y="116632"/>
            <a:ext cx="5832648" cy="4104456"/>
          </a:xfrm>
          <a:prstGeom prst="wedgeEllipseCallout">
            <a:avLst>
              <a:gd name="adj1" fmla="val 63161"/>
              <a:gd name="adj2" fmla="val 2692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4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Kada je Isusu bilo dvanaest godina, hodočastio je u Jeruzalem.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4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Što se tada dogodilo?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4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Pravilno poredajte slike i </a:t>
            </a:r>
            <a:r>
              <a:rPr lang="hr-HR" altLang="sr-Latn-RS" sz="24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provjerite</a:t>
            </a:r>
            <a:r>
              <a:rPr lang="sr-Latn-RS" altLang="sr-Latn-RS" sz="24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jeste li pažljivo slušali Evanđelje.</a:t>
            </a:r>
            <a:endParaRPr lang="sr-Latn-RS" altLang="sr-Latn-RS" sz="20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1" name="Picture 3" descr="https://learningapps.org/tools/70/23/One-Finger-Mo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729">
            <a:off x="9676586" y="2405415"/>
            <a:ext cx="228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earningapps.org/qrcode.php?id=p00f4cpi2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29" y="3671585"/>
            <a:ext cx="1979985" cy="19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617" y="5094476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4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73824"/>
            <a:ext cx="1242701" cy="108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501520" y="404961"/>
            <a:ext cx="316464" cy="1384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300" dirty="0"/>
              <a:t>Biblija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163450" y="500626"/>
            <a:ext cx="91450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Provjerite svoje znanje:</a:t>
            </a:r>
          </a:p>
        </p:txBody>
      </p:sp>
      <p:pic>
        <p:nvPicPr>
          <p:cNvPr id="8" name="Grafika 6">
            <a:extLst>
              <a:ext uri="{FF2B5EF4-FFF2-40B4-BE49-F238E27FC236}">
                <a16:creationId xmlns:a16="http://schemas.microsoft.com/office/drawing/2014/main" id="{91F9580F-4D4A-4AF4-B3B6-08F24EDC8B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22007" r="3743"/>
          <a:stretch/>
        </p:blipFill>
        <p:spPr>
          <a:xfrm>
            <a:off x="-744762" y="1156685"/>
            <a:ext cx="12961440" cy="5517232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784F0738-632F-4821-BEBC-7065B05D9B7B}"/>
              </a:ext>
            </a:extLst>
          </p:cNvPr>
          <p:cNvSpPr/>
          <p:nvPr/>
        </p:nvSpPr>
        <p:spPr>
          <a:xfrm rot="480000">
            <a:off x="872881" y="2769642"/>
            <a:ext cx="1677062" cy="101566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Tko je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hodočastio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 u Jeruzalem?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E86B9D78-1808-4914-82A8-948CCC065886}"/>
              </a:ext>
            </a:extLst>
          </p:cNvPr>
          <p:cNvSpPr/>
          <p:nvPr/>
        </p:nvSpPr>
        <p:spPr>
          <a:xfrm rot="648325">
            <a:off x="9975545" y="1996163"/>
            <a:ext cx="1532214" cy="132343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Što je Isus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odgovorio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 zabrinutim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 roditeljima?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48341EB3-1934-43C2-9E37-8C08FC08982F}"/>
              </a:ext>
            </a:extLst>
          </p:cNvPr>
          <p:cNvSpPr/>
          <p:nvPr/>
        </p:nvSpPr>
        <p:spPr>
          <a:xfrm>
            <a:off x="5497750" y="2396285"/>
            <a:ext cx="1221809" cy="132343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Kako je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Isus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zabrinuo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roditelje?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A2CE338B-AD1E-4ECD-9841-444896743C68}"/>
              </a:ext>
            </a:extLst>
          </p:cNvPr>
          <p:cNvSpPr/>
          <p:nvPr/>
        </p:nvSpPr>
        <p:spPr>
          <a:xfrm rot="21079836">
            <a:off x="3096761" y="2877867"/>
            <a:ext cx="1478290" cy="101566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Kada su išli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na </a:t>
            </a:r>
          </a:p>
          <a:p>
            <a:r>
              <a:rPr lang="hr-HR" sz="2000" b="1" dirty="0" smtClean="0">
                <a:solidFill>
                  <a:srgbClr val="0000FF"/>
                </a:solidFill>
                <a:latin typeface="Segoe UI Semilight"/>
                <a:cs typeface="Segoe UI Semilight"/>
              </a:rPr>
              <a:t>hodočašće?</a:t>
            </a:r>
            <a:endParaRPr lang="hr-HR" sz="2000" b="1" dirty="0">
              <a:solidFill>
                <a:srgbClr val="0000FF"/>
              </a:solidFill>
              <a:latin typeface="Segoe UI Semilight"/>
              <a:cs typeface="Segoe UI Semilight"/>
            </a:endParaRP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A09A62FF-9842-471A-8EDD-F518CB1678D2}"/>
              </a:ext>
            </a:extLst>
          </p:cNvPr>
          <p:cNvSpPr/>
          <p:nvPr/>
        </p:nvSpPr>
        <p:spPr>
          <a:xfrm rot="21369957">
            <a:off x="7889543" y="1956646"/>
            <a:ext cx="1080745" cy="1631216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Gdje su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Marija i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 Josip 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pronašli</a:t>
            </a:r>
          </a:p>
          <a:p>
            <a:r>
              <a:rPr lang="hr-HR" sz="2000" b="1" dirty="0">
                <a:solidFill>
                  <a:srgbClr val="0000FF"/>
                </a:solidFill>
                <a:latin typeface="Segoe UI Semilight"/>
                <a:cs typeface="Segoe UI Semilight"/>
              </a:rPr>
              <a:t> Isusa?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88F2D3E6-A9DB-4DA3-A69B-4AC3D5931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2544" y="5229200"/>
            <a:ext cx="768921" cy="76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73824"/>
            <a:ext cx="1242701" cy="108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501520" y="404961"/>
            <a:ext cx="316464" cy="1384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300" dirty="0"/>
              <a:t>Biblija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4566440" y="4680139"/>
            <a:ext cx="72008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Židovski vjernici, a s njima i Isus i njegovi roditelji hodočaste u Jeruzalem.</a:t>
            </a:r>
          </a:p>
        </p:txBody>
      </p:sp>
      <p:pic>
        <p:nvPicPr>
          <p:cNvPr id="8" name="Grafika 6">
            <a:extLst>
              <a:ext uri="{FF2B5EF4-FFF2-40B4-BE49-F238E27FC236}">
                <a16:creationId xmlns:a16="http://schemas.microsoft.com/office/drawing/2014/main" id="{91F9580F-4D4A-4AF4-B3B6-08F24EDC8B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20093" r="69491" b="18447"/>
          <a:stretch/>
        </p:blipFill>
        <p:spPr>
          <a:xfrm>
            <a:off x="-1" y="1412777"/>
            <a:ext cx="3719737" cy="3744416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784F0738-632F-4821-BEBC-7065B05D9B7B}"/>
              </a:ext>
            </a:extLst>
          </p:cNvPr>
          <p:cNvSpPr/>
          <p:nvPr/>
        </p:nvSpPr>
        <p:spPr>
          <a:xfrm rot="480000">
            <a:off x="1682566" y="2517990"/>
            <a:ext cx="86844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  <a:latin typeface="Segoe UI Semilight"/>
                <a:cs typeface="Segoe UI Semilight"/>
              </a:rPr>
              <a:t>TKO?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808751"/>
            <a:ext cx="4717745" cy="2653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/>
          <p:cNvSpPr txBox="1"/>
          <p:nvPr/>
        </p:nvSpPr>
        <p:spPr>
          <a:xfrm>
            <a:off x="5456279" y="513877"/>
            <a:ext cx="569014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Tko je hodočastio u Jeruzalem ?</a:t>
            </a:r>
          </a:p>
        </p:txBody>
      </p:sp>
    </p:spTree>
    <p:extLst>
      <p:ext uri="{BB962C8B-B14F-4D97-AF65-F5344CB8AC3E}">
        <p14:creationId xmlns:p14="http://schemas.microsoft.com/office/powerpoint/2010/main" val="6961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73824"/>
            <a:ext cx="1242701" cy="108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501520" y="404961"/>
            <a:ext cx="316464" cy="1384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300" dirty="0"/>
              <a:t>Biblija</a:t>
            </a:r>
          </a:p>
        </p:txBody>
      </p:sp>
      <p:pic>
        <p:nvPicPr>
          <p:cNvPr id="8" name="Grafika 6">
            <a:extLst>
              <a:ext uri="{FF2B5EF4-FFF2-40B4-BE49-F238E27FC236}">
                <a16:creationId xmlns:a16="http://schemas.microsoft.com/office/drawing/2014/main" id="{91F9580F-4D4A-4AF4-B3B6-08F24EDC8B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57678" t="18911" r="24013" b="30266"/>
          <a:stretch/>
        </p:blipFill>
        <p:spPr>
          <a:xfrm>
            <a:off x="983432" y="1985245"/>
            <a:ext cx="2232249" cy="3096345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A2CE338B-AD1E-4ECD-9841-444896743C68}"/>
              </a:ext>
            </a:extLst>
          </p:cNvPr>
          <p:cNvSpPr/>
          <p:nvPr/>
        </p:nvSpPr>
        <p:spPr>
          <a:xfrm>
            <a:off x="1775520" y="2852936"/>
            <a:ext cx="1087029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  <a:latin typeface="Segoe UI Semilight"/>
                <a:cs typeface="Segoe UI Semilight"/>
              </a:rPr>
              <a:t>KADA?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5456279" y="513877"/>
            <a:ext cx="569014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Kada su išli na hodočašće?</a:t>
            </a:r>
          </a:p>
        </p:txBody>
      </p:sp>
      <p:sp>
        <p:nvSpPr>
          <p:cNvPr id="15" name="TekstniOkvir 14"/>
          <p:cNvSpPr txBox="1"/>
          <p:nvPr/>
        </p:nvSpPr>
        <p:spPr>
          <a:xfrm>
            <a:off x="4700953" y="4819980"/>
            <a:ext cx="72008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Na hodočašće su išli na blagdan Pashe.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7"/>
          <a:srcRect b="10620"/>
          <a:stretch/>
        </p:blipFill>
        <p:spPr>
          <a:xfrm>
            <a:off x="5015880" y="1772816"/>
            <a:ext cx="5832648" cy="2932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18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C332-8970-40FE-A6EF-A7B78148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1017224" cy="1325563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Nakon ove lekcije moći ćete: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13B09-98F3-4F47-9EF4-39F4775FC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772816"/>
            <a:ext cx="11017224" cy="417646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hr-HR" dirty="0">
              <a:cs typeface="Calibri"/>
            </a:endParaRPr>
          </a:p>
          <a:p>
            <a:pPr>
              <a:lnSpc>
                <a:spcPct val="160000"/>
              </a:lnSpc>
            </a:pPr>
            <a:r>
              <a:rPr lang="hr-HR" sz="2600" dirty="0">
                <a:latin typeface="Segoe UI Semilight"/>
                <a:cs typeface="Segoe UI Semilight"/>
              </a:rPr>
              <a:t>Pripovijedati biblijski tekst o Isusu u Hramu</a:t>
            </a:r>
          </a:p>
          <a:p>
            <a:pPr>
              <a:lnSpc>
                <a:spcPct val="160000"/>
              </a:lnSpc>
            </a:pPr>
            <a:r>
              <a:rPr lang="hr-HR" sz="2600" dirty="0"/>
              <a:t>Navesti kako se Isus svojim riječima i djelima očitovao kao Božji Sin</a:t>
            </a:r>
            <a:endParaRPr lang="hr-HR" sz="2600" dirty="0">
              <a:latin typeface="Segoe UI Semilight"/>
              <a:cs typeface="Segoe UI Semilight"/>
            </a:endParaRPr>
          </a:p>
          <a:p>
            <a:pPr>
              <a:lnSpc>
                <a:spcPct val="160000"/>
              </a:lnSpc>
            </a:pPr>
            <a:r>
              <a:rPr lang="hr-HR" sz="2600" dirty="0">
                <a:latin typeface="Segoe UI Semilight"/>
                <a:cs typeface="Segoe UI Semilight"/>
              </a:rPr>
              <a:t>Prepoznati koji dio Biblije pripovijeda o Isusovom životu</a:t>
            </a:r>
          </a:p>
          <a:p>
            <a:pPr>
              <a:lnSpc>
                <a:spcPct val="160000"/>
              </a:lnSpc>
            </a:pPr>
            <a:r>
              <a:rPr lang="hr-HR" sz="2600" dirty="0">
                <a:latin typeface="Segoe UI Semilight"/>
                <a:cs typeface="Calibri"/>
              </a:rPr>
              <a:t>Objasniti poruku biblijskog teksta</a:t>
            </a:r>
          </a:p>
          <a:p>
            <a:pPr>
              <a:lnSpc>
                <a:spcPct val="160000"/>
              </a:lnSpc>
            </a:pPr>
            <a:r>
              <a:rPr lang="hr-HR" sz="2600" dirty="0">
                <a:latin typeface="Segoe UI Semilight"/>
                <a:cs typeface="Calibri"/>
              </a:rPr>
              <a:t>Prepoznati temeljne pojmove židovstva u biblijskom tekstu </a:t>
            </a:r>
          </a:p>
          <a:p>
            <a:endParaRPr lang="hr-HR" dirty="0">
              <a:latin typeface="Segoe UI Semilight"/>
              <a:cs typeface="Calibri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3C39473-AD9D-4A19-938A-A41B9FF890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2885">
            <a:off x="9696400" y="4077072"/>
            <a:ext cx="1800200" cy="142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22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73824"/>
            <a:ext cx="1242701" cy="108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501520" y="404961"/>
            <a:ext cx="316464" cy="1384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300" dirty="0"/>
              <a:t>Biblija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2077205" y="676705"/>
            <a:ext cx="91450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Kako je Isus zabrinuo roditelje?</a:t>
            </a:r>
          </a:p>
        </p:txBody>
      </p:sp>
      <p:pic>
        <p:nvPicPr>
          <p:cNvPr id="8" name="Grafika 6">
            <a:extLst>
              <a:ext uri="{FF2B5EF4-FFF2-40B4-BE49-F238E27FC236}">
                <a16:creationId xmlns:a16="http://schemas.microsoft.com/office/drawing/2014/main" id="{91F9580F-4D4A-4AF4-B3B6-08F24EDC8B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37597" t="20643" r="35235" b="19079"/>
          <a:stretch/>
        </p:blipFill>
        <p:spPr>
          <a:xfrm>
            <a:off x="562892" y="1583170"/>
            <a:ext cx="3312369" cy="3672408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E86B9D78-1808-4914-82A8-948CCC065886}"/>
              </a:ext>
            </a:extLst>
          </p:cNvPr>
          <p:cNvSpPr/>
          <p:nvPr/>
        </p:nvSpPr>
        <p:spPr>
          <a:xfrm rot="-540000">
            <a:off x="1553174" y="2896892"/>
            <a:ext cx="107523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  <a:latin typeface="Segoe UI Semilight"/>
                <a:cs typeface="Segoe UI Semilight"/>
              </a:rPr>
              <a:t>KAKO?</a:t>
            </a: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603" y="1844824"/>
            <a:ext cx="2571172" cy="217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7373" y="3738065"/>
            <a:ext cx="303439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05" y="1484784"/>
            <a:ext cx="3718281" cy="2091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niOkvir 17"/>
          <p:cNvSpPr txBox="1"/>
          <p:nvPr/>
        </p:nvSpPr>
        <p:spPr>
          <a:xfrm>
            <a:off x="2639616" y="4577037"/>
            <a:ext cx="511256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hr-HR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Isus se nije vraćao sa hodočasnicima.</a:t>
            </a:r>
          </a:p>
        </p:txBody>
      </p:sp>
    </p:spTree>
    <p:extLst>
      <p:ext uri="{BB962C8B-B14F-4D97-AF65-F5344CB8AC3E}">
        <p14:creationId xmlns:p14="http://schemas.microsoft.com/office/powerpoint/2010/main" val="20415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73824"/>
            <a:ext cx="1242701" cy="108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501520" y="404961"/>
            <a:ext cx="316464" cy="1384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300" dirty="0"/>
              <a:t>Biblija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163450" y="500626"/>
            <a:ext cx="334837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Gdje su pronašli Isusa?</a:t>
            </a:r>
          </a:p>
        </p:txBody>
      </p:sp>
      <p:pic>
        <p:nvPicPr>
          <p:cNvPr id="8" name="Grafika 6">
            <a:extLst>
              <a:ext uri="{FF2B5EF4-FFF2-40B4-BE49-F238E27FC236}">
                <a16:creationId xmlns:a16="http://schemas.microsoft.com/office/drawing/2014/main" id="{91F9580F-4D4A-4AF4-B3B6-08F24EDC8B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54725" t="17568" r="18697" b="22154"/>
          <a:stretch/>
        </p:blipFill>
        <p:spPr>
          <a:xfrm>
            <a:off x="513549" y="1988841"/>
            <a:ext cx="3240361" cy="367240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A09A62FF-9842-471A-8EDD-F518CB1678D2}"/>
              </a:ext>
            </a:extLst>
          </p:cNvPr>
          <p:cNvSpPr/>
          <p:nvPr/>
        </p:nvSpPr>
        <p:spPr>
          <a:xfrm>
            <a:off x="1717828" y="3101843"/>
            <a:ext cx="99899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  <a:latin typeface="Segoe UI Semilight"/>
                <a:cs typeface="Segoe UI Semilight"/>
              </a:rPr>
              <a:t>GDJE?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672905"/>
            <a:ext cx="4648255" cy="2614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/>
          <p:cNvSpPr txBox="1"/>
          <p:nvPr/>
        </p:nvSpPr>
        <p:spPr>
          <a:xfrm>
            <a:off x="6672064" y="4797152"/>
            <a:ext cx="42974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Isus je u Hramu.</a:t>
            </a:r>
          </a:p>
        </p:txBody>
      </p:sp>
    </p:spTree>
    <p:extLst>
      <p:ext uri="{BB962C8B-B14F-4D97-AF65-F5344CB8AC3E}">
        <p14:creationId xmlns:p14="http://schemas.microsoft.com/office/powerpoint/2010/main" val="38839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73824"/>
            <a:ext cx="1242701" cy="108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501520" y="404961"/>
            <a:ext cx="316464" cy="1384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300" dirty="0"/>
              <a:t>Biblija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991544" y="880260"/>
            <a:ext cx="97930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Što je Isus odgovorio zabrinutim roditeljima?</a:t>
            </a:r>
          </a:p>
        </p:txBody>
      </p:sp>
      <p:pic>
        <p:nvPicPr>
          <p:cNvPr id="8" name="Grafika 6">
            <a:extLst>
              <a:ext uri="{FF2B5EF4-FFF2-40B4-BE49-F238E27FC236}">
                <a16:creationId xmlns:a16="http://schemas.microsoft.com/office/drawing/2014/main" id="{91F9580F-4D4A-4AF4-B3B6-08F24EDC8B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70672" t="21825" b="19079"/>
          <a:stretch/>
        </p:blipFill>
        <p:spPr>
          <a:xfrm>
            <a:off x="499235" y="1700808"/>
            <a:ext cx="3575718" cy="3600400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E86B9D78-1808-4914-82A8-948CCC065886}"/>
              </a:ext>
            </a:extLst>
          </p:cNvPr>
          <p:cNvSpPr/>
          <p:nvPr/>
        </p:nvSpPr>
        <p:spPr>
          <a:xfrm rot="648325">
            <a:off x="2027223" y="2938275"/>
            <a:ext cx="85690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  <a:latin typeface="Segoe UI Semilight"/>
                <a:cs typeface="Segoe UI Semilight"/>
              </a:rPr>
              <a:t>ŠTO?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92" y="2420888"/>
            <a:ext cx="5491200" cy="3088800"/>
          </a:xfrm>
          <a:prstGeom prst="rect">
            <a:avLst/>
          </a:prstGeom>
        </p:spPr>
      </p:pic>
      <p:sp>
        <p:nvSpPr>
          <p:cNvPr id="15" name="Elipsasti oblačić 14"/>
          <p:cNvSpPr/>
          <p:nvPr/>
        </p:nvSpPr>
        <p:spPr>
          <a:xfrm>
            <a:off x="6528048" y="1844824"/>
            <a:ext cx="4668626" cy="2700300"/>
          </a:xfrm>
          <a:prstGeom prst="wedgeEllipseCallout">
            <a:avLst>
              <a:gd name="adj1" fmla="val -71104"/>
              <a:gd name="adj2" fmla="val -749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»Zašto ste me tražili? Niste li znali da mi je biti u onome što je Oca mojega?«</a:t>
            </a:r>
            <a:endParaRPr lang="hr-HR" sz="28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637" y="1988840"/>
            <a:ext cx="4288520" cy="3735826"/>
          </a:xfrm>
          <a:prstGeom prst="rect">
            <a:avLst/>
          </a:prstGeom>
        </p:spPr>
      </p:pic>
      <p:sp>
        <p:nvSpPr>
          <p:cNvPr id="2" name="Elipsasti oblačić 1"/>
          <p:cNvSpPr/>
          <p:nvPr/>
        </p:nvSpPr>
        <p:spPr>
          <a:xfrm>
            <a:off x="69135" y="2780928"/>
            <a:ext cx="4668626" cy="1980220"/>
          </a:xfrm>
          <a:prstGeom prst="wedgeEllipseCallout">
            <a:avLst>
              <a:gd name="adj1" fmla="val 44395"/>
              <a:gd name="adj2" fmla="val 5685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Kako je dječak Isus  provodio vrijeme s obitelji? </a:t>
            </a:r>
          </a:p>
        </p:txBody>
      </p:sp>
      <p:sp>
        <p:nvSpPr>
          <p:cNvPr id="6" name="TekstniOkvir 5"/>
          <p:cNvSpPr txBox="1"/>
          <p:nvPr/>
        </p:nvSpPr>
        <p:spPr>
          <a:xfrm rot="18881713">
            <a:off x="5755189" y="4070438"/>
            <a:ext cx="75533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dirty="0"/>
              <a:t>Biblija</a:t>
            </a:r>
          </a:p>
        </p:txBody>
      </p:sp>
      <p:sp>
        <p:nvSpPr>
          <p:cNvPr id="7" name="Elipsasti oblačić 6"/>
          <p:cNvSpPr/>
          <p:nvPr/>
        </p:nvSpPr>
        <p:spPr>
          <a:xfrm>
            <a:off x="7523374" y="2352145"/>
            <a:ext cx="4668626" cy="1980220"/>
          </a:xfrm>
          <a:prstGeom prst="wedgeEllipseCallout">
            <a:avLst>
              <a:gd name="adj1" fmla="val -18388"/>
              <a:gd name="adj2" fmla="val 7583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Zna li dječak Isus da je on Sin Božji? 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163450" y="500626"/>
            <a:ext cx="914501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Jesmo li iz biblijskog teksta saznali odgovore na pitanja?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8F2D3E6-A9DB-4DA3-A69B-4AC3D593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005" y="575383"/>
            <a:ext cx="768921" cy="76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1208390" y="2231618"/>
            <a:ext cx="7655173" cy="19082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endParaRPr lang="hr-HR" sz="2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„Niste li znali da mi je biti u onome </a:t>
            </a:r>
          </a:p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što je Oca mojega?”</a:t>
            </a:r>
            <a:endParaRPr lang="hr-HR" sz="2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385092" y="477292"/>
            <a:ext cx="851460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Razmislite što znače Isusove riječi upućene roditeljima: 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6503879" y="4816941"/>
            <a:ext cx="4230453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32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Što je time želio reći? </a:t>
            </a:r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8F2D3E6-A9DB-4DA3-A69B-4AC3D593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990799"/>
            <a:ext cx="768921" cy="76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6320" y="316665"/>
            <a:ext cx="2908876" cy="2533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10093732" y="1671473"/>
            <a:ext cx="597428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1200" dirty="0"/>
              <a:t>Biblija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208390" y="2231618"/>
            <a:ext cx="8431604" cy="301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endParaRPr lang="hr-HR" sz="2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hr-HR" sz="36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je Hram kuća njegovog nebeskog Oca</a:t>
            </a:r>
          </a:p>
          <a:p>
            <a:endParaRPr lang="hr-HR" sz="3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-je On Sin Božji</a:t>
            </a:r>
          </a:p>
          <a:p>
            <a:endParaRPr lang="hr-HR" sz="3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1343472" y="915442"/>
            <a:ext cx="585030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Isus zna da:</a:t>
            </a:r>
          </a:p>
        </p:txBody>
      </p:sp>
      <p:pic>
        <p:nvPicPr>
          <p:cNvPr id="2050" name="Picture 2" descr="https://euc-powerpoint.officeapps.live.com/pods/GetClipboardImage.ashx?Id=177f8b63-3f45-46f2-a362-25b3146af14b&amp;DC=GEU9&amp;pkey=3628dd79-96b3-4b8f-a236-e1157dd8e5a5&amp;wdwaccluster=GEU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" y="-34347"/>
            <a:ext cx="12033461" cy="67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73824"/>
            <a:ext cx="1242701" cy="108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 rot="18881713">
            <a:off x="501520" y="404961"/>
            <a:ext cx="316464" cy="1384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300" dirty="0"/>
              <a:t>Biblija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2639616" y="880260"/>
            <a:ext cx="91450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Što nas Isus uči?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4"/>
          <a:srcRect l="-3720" t="39675" r="62060" b="77"/>
          <a:stretch/>
        </p:blipFill>
        <p:spPr>
          <a:xfrm>
            <a:off x="499235" y="2348880"/>
            <a:ext cx="4032448" cy="328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ordwall.net/resourceajax/qr?resourceType=activity&amp;id=26281550&amp;imagetype=png&amp;pixels=4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914305"/>
            <a:ext cx="1733246" cy="173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8256240" y="2780928"/>
            <a:ext cx="29584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r-HR" sz="3200" b="1" dirty="0">
                <a:latin typeface="Segoe UI Semibold" panose="020B0702040204020203" pitchFamily="34" charset="0"/>
                <a:cs typeface="Segoe UI Semibold" panose="020B0702040204020203" pitchFamily="34" charset="0"/>
                <a:hlinkClick r:id="rId6"/>
              </a:rPr>
              <a:t>bit.ly/KAOISUS</a:t>
            </a:r>
            <a:endParaRPr lang="hr-HR" sz="32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8904312" y="4594671"/>
            <a:ext cx="2945806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r-HR" sz="3200" b="1" dirty="0">
                <a:hlinkClick r:id="rId7"/>
              </a:rPr>
              <a:t>bit.ly/KAOISUS4</a:t>
            </a:r>
            <a:endParaRPr lang="hr-HR" sz="2800" b="1" dirty="0"/>
          </a:p>
          <a:p>
            <a:endParaRPr lang="hr-HR" dirty="0"/>
          </a:p>
        </p:txBody>
      </p:sp>
      <p:pic>
        <p:nvPicPr>
          <p:cNvPr id="1028" name="Picture 4" descr="https://wordwall.net/resourceajax/qr?resourceType=activity&amp;id=26281475&amp;imagetype=png&amp;pixels=4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000252"/>
            <a:ext cx="1754682" cy="17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5138" y="181205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1"/>
          <p:cNvSpPr>
            <a:spLocks noGrp="1"/>
          </p:cNvSpPr>
          <p:nvPr>
            <p:ph type="title"/>
          </p:nvPr>
        </p:nvSpPr>
        <p:spPr>
          <a:xfrm>
            <a:off x="335360" y="216348"/>
            <a:ext cx="11665296" cy="525658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endParaRPr lang="hr-HR" altLang="sr-Latn-RS" b="1" i="1" dirty="0">
              <a:solidFill>
                <a:schemeClr val="tx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5848" t="16815" r="5135" b="15362"/>
          <a:stretch/>
        </p:blipFill>
        <p:spPr>
          <a:xfrm>
            <a:off x="455373" y="661608"/>
            <a:ext cx="11425269" cy="489654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F759BEA-64BA-4180-8D2D-538AEF1C0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24" y="4452679"/>
            <a:ext cx="1578679" cy="1165095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/>
          <a:srcRect b="51005"/>
          <a:stretch/>
        </p:blipFill>
        <p:spPr>
          <a:xfrm flipH="1">
            <a:off x="10017536" y="677245"/>
            <a:ext cx="684227" cy="6704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/>
          <a:srcRect l="-10546" t="48055"/>
          <a:stretch/>
        </p:blipFill>
        <p:spPr>
          <a:xfrm rot="11002220">
            <a:off x="11065649" y="715928"/>
            <a:ext cx="686447" cy="64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/>
          <a:srcRect l="8038" t="24667" r="2793" b="19383"/>
          <a:stretch/>
        </p:blipFill>
        <p:spPr>
          <a:xfrm>
            <a:off x="487301" y="331127"/>
            <a:ext cx="2880320" cy="101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3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silueta&#10;&#10;Opis je automatski generiran">
            <a:extLst>
              <a:ext uri="{FF2B5EF4-FFF2-40B4-BE49-F238E27FC236}">
                <a16:creationId xmlns:a16="http://schemas.microsoft.com/office/drawing/2014/main" id="{F4931B10-028A-4C53-A1C9-332721C5E8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54" y="332656"/>
            <a:ext cx="11025198" cy="5899839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7392144" y="4797152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latin typeface="Roboto"/>
                <a:hlinkClick r:id="rId4"/>
              </a:rPr>
              <a:t>https://bit.ly/OCEZNAKOVNI</a:t>
            </a:r>
            <a:endParaRPr lang="hr-HR" b="1" dirty="0">
              <a:solidFill>
                <a:srgbClr val="030303"/>
              </a:solidFill>
              <a:latin typeface="Roboto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2855640" y="1991754"/>
            <a:ext cx="7080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i="1" dirty="0">
                <a:solidFill>
                  <a:srgbClr val="333333"/>
                </a:solidFill>
                <a:latin typeface="georgia" panose="02040502050405020303" pitchFamily="18" charset="0"/>
              </a:rPr>
              <a:t>Oče naš, koji jesi na nebesima, sveti se ime tvoje. Dođi kraljevstvo tvoje.</a:t>
            </a:r>
          </a:p>
          <a:p>
            <a:pPr algn="ctr"/>
            <a:r>
              <a:rPr lang="hr-HR" sz="2400" i="1" dirty="0">
                <a:solidFill>
                  <a:srgbClr val="333333"/>
                </a:solidFill>
                <a:latin typeface="georgia" panose="02040502050405020303" pitchFamily="18" charset="0"/>
              </a:rPr>
              <a:t> Budi volja tvoja kako na nebu tako i na zemlji. Kruh naš svagdanji daj nam danas, i otpusti nam duge naše, kako i mi otpuštamo dužnicima našim, i ne uvedi nas u napast, nego izbavi nas od zla.</a:t>
            </a:r>
          </a:p>
          <a:p>
            <a:pPr algn="ctr"/>
            <a:r>
              <a:rPr lang="hr-HR" sz="2400" i="1" dirty="0">
                <a:solidFill>
                  <a:srgbClr val="333333"/>
                </a:solidFill>
                <a:latin typeface="georgia" panose="02040502050405020303" pitchFamily="18" charset="0"/>
              </a:rPr>
              <a:t>Amen.</a:t>
            </a:r>
            <a:endParaRPr lang="hr-HR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60" y="116632"/>
            <a:ext cx="687429" cy="9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34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472543" y="3244334"/>
            <a:ext cx="3246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youtu.be/TpjWPUu1gXM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3" name="Dijagram toka: Memorija sa sekvencijalnim pristupom 2"/>
          <p:cNvSpPr/>
          <p:nvPr/>
        </p:nvSpPr>
        <p:spPr>
          <a:xfrm>
            <a:off x="191344" y="836712"/>
            <a:ext cx="2808312" cy="1656184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Ponovimo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7893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C8BA1E5E-C0A3-49CA-9DE7-F62CA40FED4B}"/>
              </a:ext>
            </a:extLst>
          </p:cNvPr>
          <p:cNvSpPr txBox="1">
            <a:spLocks/>
          </p:cNvSpPr>
          <p:nvPr/>
        </p:nvSpPr>
        <p:spPr>
          <a:xfrm>
            <a:off x="3150104" y="949973"/>
            <a:ext cx="6264696" cy="1092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wavy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>
                <a:solidFill>
                  <a:srgbClr val="0000FF"/>
                </a:solidFill>
              </a:uFill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C282544B-6241-496F-8386-EB3E9DF2CD51}"/>
              </a:ext>
            </a:extLst>
          </p:cNvPr>
          <p:cNvSpPr txBox="1"/>
          <p:nvPr/>
        </p:nvSpPr>
        <p:spPr>
          <a:xfrm>
            <a:off x="8909589" y="321382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razmisli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077F63C4-D6D4-45EB-9146-5C891BC4579D}"/>
              </a:ext>
            </a:extLst>
          </p:cNvPr>
          <p:cNvSpPr txBox="1"/>
          <p:nvPr/>
        </p:nvSpPr>
        <p:spPr>
          <a:xfrm>
            <a:off x="1576034" y="3020282"/>
            <a:ext cx="275522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zaustavi snimku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CBA17D2D-4959-422A-9958-BDF603F06041}"/>
              </a:ext>
            </a:extLst>
          </p:cNvPr>
          <p:cNvSpPr txBox="1"/>
          <p:nvPr/>
        </p:nvSpPr>
        <p:spPr>
          <a:xfrm>
            <a:off x="1576034" y="3952226"/>
            <a:ext cx="280831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pokreni snimku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DCDF2452-3E05-4670-B81B-AD14058785D3}"/>
              </a:ext>
            </a:extLst>
          </p:cNvPr>
          <p:cNvSpPr txBox="1"/>
          <p:nvPr/>
        </p:nvSpPr>
        <p:spPr>
          <a:xfrm>
            <a:off x="8768391" y="1091423"/>
            <a:ext cx="34241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riješi zadatak 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–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 zapiši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6E9B7800-A0F2-449B-B7EE-651A7BEBF8DA}"/>
              </a:ext>
            </a:extLst>
          </p:cNvPr>
          <p:cNvSpPr txBox="1"/>
          <p:nvPr/>
        </p:nvSpPr>
        <p:spPr>
          <a:xfrm>
            <a:off x="1758132" y="5082863"/>
            <a:ext cx="367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riješi digitalni zadatak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1CB724CB-C901-419D-8ABC-3DFF67861F1E}"/>
              </a:ext>
            </a:extLst>
          </p:cNvPr>
          <p:cNvSpPr txBox="1"/>
          <p:nvPr/>
        </p:nvSpPr>
        <p:spPr>
          <a:xfrm>
            <a:off x="1772492" y="1885321"/>
            <a:ext cx="275522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Pomoli se!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30" name="Slika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88" y="1622252"/>
            <a:ext cx="687429" cy="967237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3F759BEA-64BA-4180-8D2D-538AEF1C0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133" y="449548"/>
            <a:ext cx="1578679" cy="1165095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3D4A708F-DFCB-4E8E-A10F-DD4F5E831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06" y="4926873"/>
            <a:ext cx="908934" cy="908934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37D67BC8-930B-407D-B22C-BC385B7FA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06" y="2785395"/>
            <a:ext cx="888974" cy="88897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75" y="3740148"/>
            <a:ext cx="955792" cy="96187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577" y="1860321"/>
            <a:ext cx="782923" cy="782923"/>
          </a:xfrm>
          <a:prstGeom prst="rect">
            <a:avLst/>
          </a:prstGeom>
        </p:spPr>
      </p:pic>
      <p:sp>
        <p:nvSpPr>
          <p:cNvPr id="41" name="TekstniOkvir 40">
            <a:extLst>
              <a:ext uri="{FF2B5EF4-FFF2-40B4-BE49-F238E27FC236}">
                <a16:creationId xmlns:a16="http://schemas.microsoft.com/office/drawing/2014/main" id="{A46B06B7-E071-410F-939B-F24279DE98DD}"/>
              </a:ext>
            </a:extLst>
          </p:cNvPr>
          <p:cNvSpPr txBox="1"/>
          <p:nvPr/>
        </p:nvSpPr>
        <p:spPr>
          <a:xfrm>
            <a:off x="8909589" y="2146931"/>
            <a:ext cx="172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noProof="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poslušaj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27" name="Slika 26">
            <a:extLst>
              <a:ext uri="{FF2B5EF4-FFF2-40B4-BE49-F238E27FC236}">
                <a16:creationId xmlns:a16="http://schemas.microsoft.com/office/drawing/2014/main" id="{88F2D3E6-A9DB-4DA3-A69B-4AC3D5931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011" y="3229882"/>
            <a:ext cx="768921" cy="76892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0C18EEB-6530-4C0C-8C5C-CBC6143D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27" y="178801"/>
            <a:ext cx="4751491" cy="1223963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Pripremi se za rad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BD376E5B-5633-4F32-9C99-403F52DFF6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0657" y="4347773"/>
            <a:ext cx="1052721" cy="147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C282544B-6241-496F-8386-EB3E9DF2CD51}"/>
              </a:ext>
            </a:extLst>
          </p:cNvPr>
          <p:cNvSpPr txBox="1"/>
          <p:nvPr/>
        </p:nvSpPr>
        <p:spPr>
          <a:xfrm>
            <a:off x="9004307" y="462119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4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pročitaj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71">
        <p:split orient="vert"/>
      </p:transition>
    </mc:Choice>
    <mc:Fallback xmlns="">
      <p:transition spd="slow" advTm="2657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055FB083-0F26-498C-A7BF-A713136A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76672"/>
            <a:ext cx="4176464" cy="924511"/>
          </a:xfrm>
          <a:noFill/>
        </p:spPr>
        <p:txBody>
          <a:bodyPr/>
          <a:lstStyle/>
          <a:p>
            <a:r>
              <a:rPr lang="hr-HR" dirty="0">
                <a:latin typeface="Segoe UI Semilight"/>
                <a:cs typeface="Segoe UI Semilight"/>
              </a:rPr>
              <a:t>   </a:t>
            </a:r>
            <a:r>
              <a:rPr lang="hr-HR" sz="3200" dirty="0">
                <a:solidFill>
                  <a:schemeClr val="tx1"/>
                </a:solidFill>
                <a:latin typeface="Segoe UI Semilight"/>
                <a:cs typeface="Segoe UI Semilight"/>
              </a:rPr>
              <a:t>Literatura i izvori: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A25D4553-C67C-420B-9FAF-C28320DCC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335" y="1718857"/>
            <a:ext cx="11326796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latin typeface="Segoe UI Semilight"/>
                <a:cs typeface="Segoe UI Semilight"/>
              </a:rPr>
              <a:t>Kurikulum nastavnog predmeta Katolički vjeronauk za osnovne škole i gimnazije u Republici Hrvatskoj, </a:t>
            </a:r>
            <a:r>
              <a:rPr lang="hr-HR" sz="2000" dirty="0">
                <a:latin typeface="Segoe UI Semilight"/>
                <a:cs typeface="Segoe UI Semilight"/>
                <a:hlinkClick r:id="rId3"/>
              </a:rPr>
              <a:t>https://narodne-novine.nn.hr/clanci/sluzbeni/2019_01_10_216.html</a:t>
            </a:r>
            <a:r>
              <a:rPr lang="hr-HR" sz="2000" dirty="0">
                <a:latin typeface="Segoe UI Semilight"/>
                <a:cs typeface="Segoe UI Semilight"/>
              </a:rPr>
              <a:t> (pristupljeno 4. studenoga 2021.).​​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latin typeface="Segoe UI Semilight"/>
                <a:cs typeface="Segoe UI Semilight"/>
              </a:rPr>
              <a:t>Biblija, </a:t>
            </a:r>
            <a:r>
              <a:rPr lang="hr-HR" sz="2000" dirty="0">
                <a:latin typeface="Segoe UI Semilight"/>
                <a:cs typeface="Segoe UI Semilight"/>
                <a:hlinkClick r:id="rId4"/>
              </a:rPr>
              <a:t>https://biblija.ks.hr/</a:t>
            </a:r>
            <a:r>
              <a:rPr lang="hr-HR" sz="2000" dirty="0">
                <a:latin typeface="Segoe UI Semilight"/>
                <a:cs typeface="Segoe UI Semilight"/>
              </a:rPr>
              <a:t>  (pristupljeno 5. lstudenoga 2021.).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hr-HR" sz="2000" dirty="0">
                <a:latin typeface="Segoe UI Semilight"/>
                <a:cs typeface="Segoe UI Semilight"/>
              </a:rPr>
              <a:t>Pažin, Ivica; Pavlović, Ante. 2021. </a:t>
            </a:r>
            <a:r>
              <a:rPr lang="hr-HR" sz="2000" i="1" dirty="0">
                <a:latin typeface="Segoe UI Semilight"/>
                <a:cs typeface="Segoe UI Semilight"/>
              </a:rPr>
              <a:t>Darovi vjere i zajedništva</a:t>
            </a:r>
            <a:r>
              <a:rPr lang="hr-HR" sz="2000" dirty="0">
                <a:latin typeface="Segoe UI Semilight"/>
                <a:cs typeface="Segoe UI Semilight"/>
              </a:rPr>
              <a:t>, </a:t>
            </a:r>
            <a:r>
              <a:rPr lang="hr-HR" sz="2000" i="1" dirty="0">
                <a:latin typeface="Segoe UI Semilight"/>
                <a:cs typeface="Segoe UI Semilight"/>
              </a:rPr>
              <a:t>udžbenik za katolički vjeronauk četvrtoga razreda osnovne škole</a:t>
            </a:r>
            <a:r>
              <a:rPr lang="hr-HR" sz="2000" dirty="0">
                <a:latin typeface="Segoe UI Semilight"/>
                <a:cs typeface="Segoe UI Semilight"/>
              </a:rPr>
              <a:t>, Kršćanska sadašnjost, Zagreb. 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hr-HR" sz="2000" b="1" dirty="0">
                <a:latin typeface="Segoe UI Semilight"/>
                <a:cs typeface="Segoe UI Semilight"/>
              </a:rPr>
              <a:t>Izvori fotografija i ilustracija: 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hr-HR" sz="2000" dirty="0">
                <a:latin typeface="Segoe UI Semilight"/>
                <a:cs typeface="Segoe UI Semilight"/>
              </a:rPr>
              <a:t>• FreeBibleimages.org, Artist: Lars-Goran Ronnberg,</a:t>
            </a:r>
            <a:r>
              <a:rPr lang="hr-HR" sz="2000" dirty="0"/>
              <a:t>  </a:t>
            </a:r>
            <a:r>
              <a:rPr lang="hr-HR" sz="2000" dirty="0">
                <a:hlinkClick r:id="rId5"/>
              </a:rPr>
              <a:t>Creative Commons Attribution-NonCommercial-NoDerivatives 4.0 International License</a:t>
            </a:r>
            <a:r>
              <a:rPr lang="hr-HR" sz="2000" dirty="0"/>
              <a:t>.</a:t>
            </a:r>
            <a:r>
              <a:rPr lang="hr-HR" sz="2000" dirty="0">
                <a:latin typeface="Segoe UI Semilight"/>
                <a:cs typeface="Segoe UI Semilight"/>
              </a:rPr>
              <a:t>,  FreeBibleimages  When Jesus was twelve years old </a:t>
            </a:r>
            <a:r>
              <a:rPr lang="hr-HR" sz="2000" dirty="0">
                <a:latin typeface="Segoe UI Semilight"/>
                <a:cs typeface="Segoe UI Semilight"/>
                <a:hlinkClick r:id="rId6"/>
              </a:rPr>
              <a:t>https://www.freebibleimages.org/contributors/lgronnberg/</a:t>
            </a:r>
            <a:r>
              <a:rPr lang="hr-HR" sz="2000" dirty="0">
                <a:latin typeface="Segoe UI Semilight"/>
                <a:cs typeface="Segoe UI Semilight"/>
              </a:rPr>
              <a:t> (pristupljeno 19. studenog 2021.).  </a:t>
            </a:r>
            <a:endParaRPr lang="hr-HR" sz="2000" dirty="0"/>
          </a:p>
          <a:p>
            <a:pPr>
              <a:buFont typeface="Wingdings" panose="020B0604020202020204" pitchFamily="34" charset="0"/>
              <a:buChar char="§"/>
            </a:pPr>
            <a:r>
              <a:rPr lang="hr-HR" sz="2000" dirty="0">
                <a:latin typeface="Segoe UI Semilight"/>
                <a:cs typeface="Segoe UI Semilight"/>
              </a:rPr>
              <a:t>•Pixabay.com</a:t>
            </a:r>
            <a:endParaRPr lang="hr-HR" sz="2000" dirty="0"/>
          </a:p>
          <a:p>
            <a:pPr>
              <a:buFont typeface="Wingdings" panose="020B0604020202020204" pitchFamily="34" charset="0"/>
              <a:buChar char="§"/>
            </a:pPr>
            <a:r>
              <a:rPr lang="hr-HR" sz="2000" dirty="0">
                <a:latin typeface="Segoe UI Semilight"/>
                <a:cs typeface="Segoe UI Semilight"/>
              </a:rPr>
              <a:t>„Veselje ti navješćujem” -pjeva zbor OŠ Bedekovčina</a:t>
            </a:r>
          </a:p>
          <a:p>
            <a:pPr>
              <a:buFont typeface="Wingdings" panose="020B0604020202020204" pitchFamily="34" charset="0"/>
              <a:buChar char="§"/>
            </a:pPr>
            <a:endParaRPr lang="hr-HR" sz="2100" dirty="0"/>
          </a:p>
          <a:p>
            <a:pPr>
              <a:buFont typeface="Arial" panose="020B0604020202020204" pitchFamily="34" charset="0"/>
              <a:buChar char="•"/>
            </a:pPr>
            <a:endParaRPr lang="hr-HR" sz="2100" dirty="0"/>
          </a:p>
          <a:p>
            <a:pPr marL="0" indent="0">
              <a:buNone/>
            </a:pPr>
            <a:endParaRPr lang="hr-HR" sz="2800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19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8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E643C063-021F-4A25-BBBF-66EEAA778B46}"/>
              </a:ext>
            </a:extLst>
          </p:cNvPr>
          <p:cNvSpPr/>
          <p:nvPr/>
        </p:nvSpPr>
        <p:spPr>
          <a:xfrm>
            <a:off x="1199456" y="908720"/>
            <a:ext cx="5760640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hr-HR" sz="2800" dirty="0">
              <a:solidFill>
                <a:srgbClr val="002060"/>
              </a:solidFill>
              <a:cs typeface="Segoe UI Semilight"/>
            </a:endParaRPr>
          </a:p>
          <a:p>
            <a:pPr algn="r"/>
            <a:endParaRPr lang="hr-HR" sz="2800" dirty="0">
              <a:solidFill>
                <a:srgbClr val="002060"/>
              </a:solidFill>
              <a:cs typeface="Segoe UI Semilight"/>
            </a:endParaRP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12C995A5-2AA1-4E3E-946E-322CB5ADE6DC}"/>
              </a:ext>
            </a:extLst>
          </p:cNvPr>
          <p:cNvSpPr/>
          <p:nvPr/>
        </p:nvSpPr>
        <p:spPr>
          <a:xfrm>
            <a:off x="7968208" y="2636912"/>
            <a:ext cx="216023" cy="1440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61530"/>
              </p:ext>
            </p:extLst>
          </p:nvPr>
        </p:nvGraphicFramePr>
        <p:xfrm>
          <a:off x="9422908" y="5373216"/>
          <a:ext cx="2520280" cy="487680"/>
        </p:xfrm>
        <a:graphic>
          <a:graphicData uri="http://schemas.openxmlformats.org/drawingml/2006/table">
            <a:tbl>
              <a:tblPr/>
              <a:tblGrid>
                <a:gridCol w="2520280">
                  <a:extLst>
                    <a:ext uri="{9D8B030D-6E8A-4147-A177-3AD203B41FA5}">
                      <a16:colId xmlns:a16="http://schemas.microsoft.com/office/drawing/2014/main" val="344100167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r"/>
                      <a:endParaRPr lang="hr-HR" sz="1600" i="1" dirty="0"/>
                    </a:p>
                    <a:p>
                      <a:pPr algn="r"/>
                      <a:r>
                        <a:rPr lang="hr-HR" sz="1600" i="1" dirty="0"/>
                        <a:t>Hrvatski crkveni kantual</a:t>
                      </a:r>
                      <a:endParaRPr lang="hr-HR" sz="24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184390"/>
                  </a:ext>
                </a:extLst>
              </a:tr>
            </a:tbl>
          </a:graphicData>
        </a:graphic>
      </p:graphicFrame>
      <p:pic>
        <p:nvPicPr>
          <p:cNvPr id="3" name="Veselje ti navješćujem (2)">
            <a:hlinkClick r:id="" action="ppaction://media"/>
            <a:extLst>
              <a:ext uri="{FF2B5EF4-FFF2-40B4-BE49-F238E27FC236}">
                <a16:creationId xmlns:a16="http://schemas.microsoft.com/office/drawing/2014/main" id="{C7D363BB-7981-4F6D-934B-DB536BA22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9519" y="0"/>
            <a:ext cx="730250" cy="730250"/>
          </a:xfrm>
          <a:prstGeom prst="rect">
            <a:avLst/>
          </a:prstGeom>
        </p:spPr>
      </p:pic>
      <p:sp>
        <p:nvSpPr>
          <p:cNvPr id="7" name="Elipsasti oblačić 6"/>
          <p:cNvSpPr/>
          <p:nvPr/>
        </p:nvSpPr>
        <p:spPr>
          <a:xfrm>
            <a:off x="767408" y="730250"/>
            <a:ext cx="8856984" cy="3456384"/>
          </a:xfrm>
          <a:prstGeom prst="wedgeEllipseCallout">
            <a:avLst>
              <a:gd name="adj1" fmla="val 39538"/>
              <a:gd name="adj2" fmla="val 5400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hr-HR" sz="2000" dirty="0"/>
          </a:p>
          <a:p>
            <a:pPr algn="ctr"/>
            <a:r>
              <a:rPr lang="hr-HR" sz="2800" dirty="0">
                <a:solidFill>
                  <a:schemeClr val="tx1"/>
                </a:solidFill>
              </a:rPr>
              <a:t>Veselje ti navješćujem, puče kršćanski.</a:t>
            </a:r>
            <a:br>
              <a:rPr lang="hr-HR" sz="2800" dirty="0">
                <a:solidFill>
                  <a:schemeClr val="tx1"/>
                </a:solidFill>
              </a:rPr>
            </a:br>
            <a:r>
              <a:rPr lang="hr-HR" sz="2800" dirty="0">
                <a:solidFill>
                  <a:schemeClr val="tx1"/>
                </a:solidFill>
              </a:rPr>
              <a:t>Jerbo se kralj u Betlemu rodi nebeski.</a:t>
            </a:r>
            <a:br>
              <a:rPr lang="hr-HR" sz="2800" dirty="0">
                <a:solidFill>
                  <a:schemeClr val="tx1"/>
                </a:solidFill>
              </a:rPr>
            </a:br>
            <a:endParaRPr lang="hr-HR" sz="2800" dirty="0">
              <a:solidFill>
                <a:schemeClr val="tx1"/>
              </a:solidFill>
            </a:endParaRPr>
          </a:p>
          <a:p>
            <a:pPr algn="ctr"/>
            <a:r>
              <a:rPr lang="hr-HR" sz="2800" dirty="0">
                <a:solidFill>
                  <a:schemeClr val="tx1"/>
                </a:solidFill>
              </a:rPr>
              <a:t>Još mali, u štali, kog stvorenje svako slavi</a:t>
            </a:r>
            <a:br>
              <a:rPr lang="hr-HR" sz="2800" dirty="0">
                <a:solidFill>
                  <a:schemeClr val="tx1"/>
                </a:solidFill>
              </a:rPr>
            </a:br>
            <a:r>
              <a:rPr lang="hr-HR" sz="2800" dirty="0">
                <a:solidFill>
                  <a:schemeClr val="tx1"/>
                </a:solidFill>
              </a:rPr>
              <a:t>štuje, diči, jer je pravi</a:t>
            </a:r>
            <a:br>
              <a:rPr lang="hr-HR" sz="2800" dirty="0">
                <a:solidFill>
                  <a:schemeClr val="tx1"/>
                </a:solidFill>
              </a:rPr>
            </a:br>
            <a:r>
              <a:rPr lang="hr-HR" sz="2800" dirty="0">
                <a:solidFill>
                  <a:schemeClr val="tx1"/>
                </a:solidFill>
              </a:rPr>
              <a:t>On naš Spasitelj i Otkupitelj.</a:t>
            </a:r>
            <a:endParaRPr lang="hr-HR" sz="28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657" y="3797255"/>
            <a:ext cx="2714625" cy="16859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9519" y="1133909"/>
            <a:ext cx="782923" cy="78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846770"/>
              </p:ext>
            </p:extLst>
          </p:nvPr>
        </p:nvGraphicFramePr>
        <p:xfrm>
          <a:off x="839416" y="1628800"/>
          <a:ext cx="10873209" cy="3702451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759943">
                  <a:extLst>
                    <a:ext uri="{9D8B030D-6E8A-4147-A177-3AD203B41FA5}">
                      <a16:colId xmlns:a16="http://schemas.microsoft.com/office/drawing/2014/main" val="1645784471"/>
                    </a:ext>
                  </a:extLst>
                </a:gridCol>
                <a:gridCol w="3557002">
                  <a:extLst>
                    <a:ext uri="{9D8B030D-6E8A-4147-A177-3AD203B41FA5}">
                      <a16:colId xmlns:a16="http://schemas.microsoft.com/office/drawing/2014/main" val="3126750810"/>
                    </a:ext>
                  </a:extLst>
                </a:gridCol>
                <a:gridCol w="3556264">
                  <a:extLst>
                    <a:ext uri="{9D8B030D-6E8A-4147-A177-3AD203B41FA5}">
                      <a16:colId xmlns:a16="http://schemas.microsoft.com/office/drawing/2014/main" val="971720500"/>
                    </a:ext>
                  </a:extLst>
                </a:gridCol>
              </a:tblGrid>
              <a:tr h="719787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hr-HR" sz="3600" dirty="0">
                          <a:solidFill>
                            <a:srgbClr val="FF0000"/>
                          </a:solidFill>
                          <a:effectLst/>
                        </a:rPr>
                        <a:t>    Isusovo</a:t>
                      </a:r>
                      <a:r>
                        <a:rPr lang="hr-HR" sz="3600" baseline="0" dirty="0">
                          <a:solidFill>
                            <a:srgbClr val="FF0000"/>
                          </a:solidFill>
                          <a:effectLst/>
                        </a:rPr>
                        <a:t> djetinjstvo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 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extLst>
                  <a:ext uri="{0D108BD9-81ED-4DB2-BD59-A6C34878D82A}">
                    <a16:rowId xmlns:a16="http://schemas.microsoft.com/office/drawing/2014/main" val="1481271111"/>
                  </a:ext>
                </a:extLst>
              </a:tr>
              <a:tr h="67879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3200" dirty="0">
                          <a:effectLst/>
                        </a:rPr>
                        <a:t>Znam</a:t>
                      </a: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3200" b="1" dirty="0">
                          <a:effectLst/>
                        </a:rPr>
                        <a:t>Želim znati</a:t>
                      </a: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3200" b="1" dirty="0">
                          <a:effectLst/>
                        </a:rPr>
                        <a:t>Naučio/naučila sam </a:t>
                      </a:r>
                      <a:r>
                        <a:rPr lang="hr-HR" sz="900" dirty="0">
                          <a:effectLst/>
                        </a:rPr>
                        <a:t>                                           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extLst>
                  <a:ext uri="{0D108BD9-81ED-4DB2-BD59-A6C34878D82A}">
                    <a16:rowId xmlns:a16="http://schemas.microsoft.com/office/drawing/2014/main" val="2682139036"/>
                  </a:ext>
                </a:extLst>
              </a:tr>
              <a:tr h="2243981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…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extLst>
                  <a:ext uri="{0D108BD9-81ED-4DB2-BD59-A6C34878D82A}">
                    <a16:rowId xmlns:a16="http://schemas.microsoft.com/office/drawing/2014/main" val="1121446830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159" y="3814309"/>
            <a:ext cx="1323442" cy="9820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1" y="3717031"/>
            <a:ext cx="527885" cy="5278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8324" y="5593194"/>
            <a:ext cx="488602" cy="491714"/>
          </a:xfrm>
          <a:prstGeom prst="rect">
            <a:avLst/>
          </a:prstGeom>
        </p:spPr>
      </p:pic>
      <p:pic>
        <p:nvPicPr>
          <p:cNvPr id="2052" name="Picture 4" descr="https://disegni.qumran2.net/archivio/522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0813"/>
            <a:ext cx="2160240" cy="20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305" y="3710034"/>
            <a:ext cx="1406739" cy="140673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D4A708F-DFCB-4E8E-A10F-DD4F5E831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86" y="4735938"/>
            <a:ext cx="600721" cy="600721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2192316" y="3156859"/>
            <a:ext cx="139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hlinkClick r:id="rId9"/>
              </a:rPr>
              <a:t>bit.ly/ISUS12</a:t>
            </a:r>
            <a:endParaRPr lang="hr-HR" dirty="0"/>
          </a:p>
          <a:p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8F2D3E6-A9DB-4DA3-A69B-4AC3D5931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3572" y="3269445"/>
            <a:ext cx="533745" cy="53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676575"/>
              </p:ext>
            </p:extLst>
          </p:nvPr>
        </p:nvGraphicFramePr>
        <p:xfrm>
          <a:off x="839416" y="1628800"/>
          <a:ext cx="10873209" cy="3702451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1645784471"/>
                    </a:ext>
                  </a:extLst>
                </a:gridCol>
                <a:gridCol w="4508633">
                  <a:extLst>
                    <a:ext uri="{9D8B030D-6E8A-4147-A177-3AD203B41FA5}">
                      <a16:colId xmlns:a16="http://schemas.microsoft.com/office/drawing/2014/main" val="3126750810"/>
                    </a:ext>
                  </a:extLst>
                </a:gridCol>
                <a:gridCol w="3556264">
                  <a:extLst>
                    <a:ext uri="{9D8B030D-6E8A-4147-A177-3AD203B41FA5}">
                      <a16:colId xmlns:a16="http://schemas.microsoft.com/office/drawing/2014/main" val="971720500"/>
                    </a:ext>
                  </a:extLst>
                </a:gridCol>
              </a:tblGrid>
              <a:tr h="719787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hr-HR" sz="3600" dirty="0">
                          <a:solidFill>
                            <a:srgbClr val="FF0000"/>
                          </a:solidFill>
                          <a:effectLst/>
                        </a:rPr>
                        <a:t>    Isusovo</a:t>
                      </a:r>
                      <a:r>
                        <a:rPr lang="hr-HR" sz="3600" baseline="0" dirty="0">
                          <a:solidFill>
                            <a:srgbClr val="FF0000"/>
                          </a:solidFill>
                          <a:effectLst/>
                        </a:rPr>
                        <a:t> djetinjstvo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 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extLst>
                  <a:ext uri="{0D108BD9-81ED-4DB2-BD59-A6C34878D82A}">
                    <a16:rowId xmlns:a16="http://schemas.microsoft.com/office/drawing/2014/main" val="1481271111"/>
                  </a:ext>
                </a:extLst>
              </a:tr>
              <a:tr h="67879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3200" dirty="0">
                          <a:effectLst/>
                        </a:rPr>
                        <a:t>Znam</a:t>
                      </a: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3200" b="1" dirty="0">
                          <a:effectLst/>
                        </a:rPr>
                        <a:t>  Želim znati</a:t>
                      </a: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3200" b="1" dirty="0">
                          <a:effectLst/>
                        </a:rPr>
                        <a:t>Naučio/naučila sam </a:t>
                      </a:r>
                      <a:r>
                        <a:rPr lang="hr-HR" sz="900" dirty="0">
                          <a:effectLst/>
                        </a:rPr>
                        <a:t>                                           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/>
                </a:tc>
                <a:extLst>
                  <a:ext uri="{0D108BD9-81ED-4DB2-BD59-A6C34878D82A}">
                    <a16:rowId xmlns:a16="http://schemas.microsoft.com/office/drawing/2014/main" val="2682139036"/>
                  </a:ext>
                </a:extLst>
              </a:tr>
              <a:tr h="2243981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900" dirty="0">
                        <a:effectLst/>
                      </a:endParaRPr>
                    </a:p>
                  </a:txBody>
                  <a:tcPr marL="0" marR="0" marT="22937" marB="2293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…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937" marB="2293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46830"/>
                  </a:ext>
                </a:extLst>
              </a:tr>
            </a:tbl>
          </a:graphicData>
        </a:graphic>
      </p:graphicFrame>
      <p:pic>
        <p:nvPicPr>
          <p:cNvPr id="8" name="Picture 4" descr="https://disegni.qumran2.net/archivio/52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0813"/>
            <a:ext cx="2160240" cy="20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7422" t="15833" r="28752" b="34029"/>
          <a:stretch/>
        </p:blipFill>
        <p:spPr>
          <a:xfrm>
            <a:off x="3863751" y="3284984"/>
            <a:ext cx="4034481" cy="17826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3405111"/>
            <a:ext cx="1542422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879" y="1484784"/>
            <a:ext cx="5445777" cy="4743938"/>
          </a:xfrm>
          <a:prstGeom prst="rect">
            <a:avLst/>
          </a:prstGeom>
        </p:spPr>
      </p:pic>
      <p:sp>
        <p:nvSpPr>
          <p:cNvPr id="2" name="Elipsasti oblačić 1"/>
          <p:cNvSpPr/>
          <p:nvPr/>
        </p:nvSpPr>
        <p:spPr>
          <a:xfrm>
            <a:off x="695400" y="692696"/>
            <a:ext cx="4668626" cy="1980220"/>
          </a:xfrm>
          <a:prstGeom prst="wedgeEllipseCallout">
            <a:avLst>
              <a:gd name="adj1" fmla="val 16760"/>
              <a:gd name="adj2" fmla="val 6950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Kako je dječak Isus  provodio vrijeme s obitelji? </a:t>
            </a:r>
          </a:p>
        </p:txBody>
      </p:sp>
      <p:sp>
        <p:nvSpPr>
          <p:cNvPr id="3" name="Elipsasti oblačić 2"/>
          <p:cNvSpPr/>
          <p:nvPr/>
        </p:nvSpPr>
        <p:spPr>
          <a:xfrm>
            <a:off x="7523374" y="2819503"/>
            <a:ext cx="4668626" cy="1980220"/>
          </a:xfrm>
          <a:prstGeom prst="wedgeEllipseCallout">
            <a:avLst>
              <a:gd name="adj1" fmla="val -54201"/>
              <a:gd name="adj2" fmla="val 4247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Kako to možemo saznati? </a:t>
            </a:r>
          </a:p>
        </p:txBody>
      </p:sp>
      <p:sp>
        <p:nvSpPr>
          <p:cNvPr id="6" name="TekstniOkvir 5"/>
          <p:cNvSpPr txBox="1"/>
          <p:nvPr/>
        </p:nvSpPr>
        <p:spPr>
          <a:xfrm rot="18881713">
            <a:off x="5755189" y="4070438"/>
            <a:ext cx="75533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dirty="0"/>
              <a:t>Biblija</a:t>
            </a:r>
          </a:p>
        </p:txBody>
      </p:sp>
      <p:sp>
        <p:nvSpPr>
          <p:cNvPr id="7" name="Elipsasti oblačić 6"/>
          <p:cNvSpPr/>
          <p:nvPr/>
        </p:nvSpPr>
        <p:spPr>
          <a:xfrm>
            <a:off x="6069767" y="171924"/>
            <a:ext cx="4668626" cy="1980220"/>
          </a:xfrm>
          <a:prstGeom prst="wedgeEllipseCallout">
            <a:avLst>
              <a:gd name="adj1" fmla="val -18388"/>
              <a:gd name="adj2" fmla="val 7583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Zna li dječak Isus da je on Sin Božji? </a:t>
            </a:r>
          </a:p>
        </p:txBody>
      </p:sp>
    </p:spTree>
    <p:extLst>
      <p:ext uri="{BB962C8B-B14F-4D97-AF65-F5344CB8AC3E}">
        <p14:creationId xmlns:p14="http://schemas.microsoft.com/office/powerpoint/2010/main" val="188388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0C0FE996-77F5-4947-AED5-A0448A42CD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78" y="542976"/>
            <a:ext cx="9283526" cy="4641763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2544995" y="2299228"/>
            <a:ext cx="7102009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2800" b="1" dirty="0"/>
              <a:t>Događaji iz Isusova života opisani su u prve </a:t>
            </a:r>
          </a:p>
          <a:p>
            <a:r>
              <a:rPr lang="hr-HR" sz="2800" b="1" dirty="0"/>
              <a:t>4 knjige Novog zavjeta koje se zovu Evanđelja. </a:t>
            </a:r>
          </a:p>
          <a:p>
            <a:endParaRPr lang="hr-HR" sz="2400" b="1" dirty="0"/>
          </a:p>
        </p:txBody>
      </p:sp>
      <p:sp>
        <p:nvSpPr>
          <p:cNvPr id="6" name="TekstniOkvir 5"/>
          <p:cNvSpPr txBox="1"/>
          <p:nvPr/>
        </p:nvSpPr>
        <p:spPr>
          <a:xfrm>
            <a:off x="839416" y="764704"/>
            <a:ext cx="101912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400" b="1" dirty="0"/>
              <a:t>Marko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579179" y="2610873"/>
            <a:ext cx="94102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400" b="1" dirty="0"/>
              <a:t>Matej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11155753" y="2776281"/>
            <a:ext cx="72519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400" b="1" dirty="0"/>
              <a:t>Ivan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10561726" y="1254170"/>
            <a:ext cx="77559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400" b="1" dirty="0"/>
              <a:t>Luka</a:t>
            </a:r>
          </a:p>
        </p:txBody>
      </p:sp>
    </p:spTree>
    <p:extLst>
      <p:ext uri="{BB962C8B-B14F-4D97-AF65-F5344CB8AC3E}">
        <p14:creationId xmlns:p14="http://schemas.microsoft.com/office/powerpoint/2010/main" val="5771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3891C16EBC954497611891DEC1DC56" ma:contentTypeVersion="12" ma:contentTypeDescription="Stvaranje novog dokumenta." ma:contentTypeScope="" ma:versionID="4b00f25348059f7b4040deb7849256ff">
  <xsd:schema xmlns:xsd="http://www.w3.org/2001/XMLSchema" xmlns:xs="http://www.w3.org/2001/XMLSchema" xmlns:p="http://schemas.microsoft.com/office/2006/metadata/properties" xmlns:ns2="77287f36-253e-4f39-8049-e7d9a660e0e1" xmlns:ns3="45811b88-38ba-4a4c-b8e3-1d86b5650eeb" targetNamespace="http://schemas.microsoft.com/office/2006/metadata/properties" ma:root="true" ma:fieldsID="a6798f77de5d6f56dc1820b161a637b6" ns2:_="" ns3:_="">
    <xsd:import namespace="77287f36-253e-4f39-8049-e7d9a660e0e1"/>
    <xsd:import namespace="45811b88-38ba-4a4c-b8e3-1d86b5650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87f36-253e-4f39-8049-e7d9a660e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11b88-38ba-4a4c-b8e3-1d86b5650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EF3B4E-465E-4910-BBFC-21BA53FE88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9CE37B-1A29-4047-8CF4-334022DB6B84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77287f36-253e-4f39-8049-e7d9a660e0e1"/>
    <ds:schemaRef ds:uri="45811b88-38ba-4a4c-b8e3-1d86b5650ee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73C2325-509F-4A3E-8E36-D6988E77CA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287f36-253e-4f39-8049-e7d9a660e0e1"/>
    <ds:schemaRef ds:uri="45811b88-38ba-4a4c-b8e3-1d86b5650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1475</Words>
  <Application>Microsoft Office PowerPoint</Application>
  <PresentationFormat>Široki zaslon</PresentationFormat>
  <Paragraphs>255</Paragraphs>
  <Slides>41</Slides>
  <Notes>38</Notes>
  <HiddenSlides>0</HiddenSlides>
  <MMClips>1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51" baseType="lpstr">
      <vt:lpstr>Arial</vt:lpstr>
      <vt:lpstr>Calibri</vt:lpstr>
      <vt:lpstr>georgia</vt:lpstr>
      <vt:lpstr>Roboto</vt:lpstr>
      <vt:lpstr>Segoe UI</vt:lpstr>
      <vt:lpstr>Segoe UI Semibold</vt:lpstr>
      <vt:lpstr>Segoe UI Semilight</vt:lpstr>
      <vt:lpstr>Times New Roman</vt:lpstr>
      <vt:lpstr>Wingdings</vt:lpstr>
      <vt:lpstr>Office Theme</vt:lpstr>
      <vt:lpstr>PowerPoint prezentacija</vt:lpstr>
      <vt:lpstr>Katolički vjeronauk, 4. razred OŠ  Isus u Hramu </vt:lpstr>
      <vt:lpstr>Nakon ove lekcije moći ćete:</vt:lpstr>
      <vt:lpstr>Pripremi se za rad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   Literatura i izvori: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/>
  <cp:lastModifiedBy/>
  <cp:revision>267</cp:revision>
  <dcterms:created xsi:type="dcterms:W3CDTF">2020-10-04T22:17:36Z</dcterms:created>
  <dcterms:modified xsi:type="dcterms:W3CDTF">2022-01-20T18:24:21Z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0x0101004A3891C16EBC954497611891DEC1DC56</vt:lpwstr>
  </property>
</Properties>
</file>