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2" r:id="rId2"/>
  </p:sldMasterIdLst>
  <p:notesMasterIdLst>
    <p:notesMasterId r:id="rId20"/>
  </p:notesMasterIdLst>
  <p:sldIdLst>
    <p:sldId id="256" r:id="rId3"/>
    <p:sldId id="257" r:id="rId4"/>
    <p:sldId id="266" r:id="rId5"/>
    <p:sldId id="258" r:id="rId6"/>
    <p:sldId id="267" r:id="rId7"/>
    <p:sldId id="259" r:id="rId8"/>
    <p:sldId id="268" r:id="rId9"/>
    <p:sldId id="260" r:id="rId10"/>
    <p:sldId id="269" r:id="rId11"/>
    <p:sldId id="261" r:id="rId12"/>
    <p:sldId id="262" r:id="rId13"/>
    <p:sldId id="263" r:id="rId14"/>
    <p:sldId id="264" r:id="rId15"/>
    <p:sldId id="265" r:id="rId16"/>
    <p:sldId id="271" r:id="rId17"/>
    <p:sldId id="272" r:id="rId18"/>
    <p:sldId id="273" r:id="rId19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7" d="100"/>
          <a:sy n="57" d="100"/>
        </p:scale>
        <p:origin x="5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941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09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5FE1DA8A-9283-4045-A9BB-5ABC7D5DD66E}" type="slidenum">
              <a:rPr lang="hr-HR" altLang="sr-Latn-R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42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327660"/>
            <a:ext cx="4813301" cy="139446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0"/>
            <a:ext cx="8178800" cy="7023736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1" y="1722120"/>
            <a:ext cx="4813301" cy="5629276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53A8C58A-DA2E-4E3B-B17E-63B96BD61CCB}" type="slidenum">
              <a:rPr lang="hr-HR" altLang="sr-Latn-R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992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4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624B68F2-B21D-4C4D-875E-6E73A031A5CF}" type="slidenum">
              <a:rPr lang="hr-HR" altLang="sr-Latn-R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126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77A5B941-8C89-46BD-BD37-36779BD14E26}" type="slidenum">
              <a:rPr lang="hr-HR" altLang="sr-Latn-R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561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329566"/>
            <a:ext cx="3291840" cy="702183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29566"/>
            <a:ext cx="9631680" cy="702183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37EA5455-0BEF-4B04-8A38-E63F02370EF8}" type="slidenum">
              <a:rPr lang="hr-HR" altLang="sr-Latn-R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984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2754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283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1DA8A-9283-4045-A9BB-5ABC7D5DD66E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515995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/>
            </a:lvl1pPr>
            <a:lvl2pPr marL="548640" indent="0" algn="ctr">
              <a:buNone/>
              <a:defRPr/>
            </a:lvl2pPr>
            <a:lvl3pPr marL="1097280" indent="0" algn="ctr">
              <a:buNone/>
              <a:defRPr/>
            </a:lvl3pPr>
            <a:lvl4pPr marL="1645920" indent="0" algn="ctr">
              <a:buNone/>
              <a:defRPr/>
            </a:lvl4pPr>
            <a:lvl5pPr marL="2194560" indent="0" algn="ctr">
              <a:buNone/>
              <a:defRPr/>
            </a:lvl5pPr>
            <a:lvl6pPr marL="2743200" indent="0" algn="ctr">
              <a:buNone/>
              <a:defRPr/>
            </a:lvl6pPr>
            <a:lvl7pPr marL="3291840" indent="0" algn="ctr">
              <a:buNone/>
              <a:defRPr/>
            </a:lvl7pPr>
            <a:lvl8pPr marL="3840480" indent="0" algn="ctr">
              <a:buNone/>
              <a:defRPr/>
            </a:lvl8pPr>
            <a:lvl9pPr marL="43891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D205956C-FD4E-4C60-AA8F-1A6D6241D4FA}" type="slidenum">
              <a:rPr lang="hr-HR" altLang="sr-Latn-R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182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43E389A2-8A6E-4E6B-B6B3-EC4DC0EA932D}" type="slidenum">
              <a:rPr lang="hr-HR" altLang="sr-Latn-R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00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400"/>
            </a:lvl1pPr>
            <a:lvl2pPr marL="548640" indent="0">
              <a:buNone/>
              <a:defRPr sz="2160"/>
            </a:lvl2pPr>
            <a:lvl3pPr marL="1097280" indent="0">
              <a:buNone/>
              <a:defRPr sz="1920"/>
            </a:lvl3pPr>
            <a:lvl4pPr marL="1645920" indent="0">
              <a:buNone/>
              <a:defRPr sz="1680"/>
            </a:lvl4pPr>
            <a:lvl5pPr marL="2194560" indent="0">
              <a:buNone/>
              <a:defRPr sz="1680"/>
            </a:lvl5pPr>
            <a:lvl6pPr marL="2743200" indent="0">
              <a:buNone/>
              <a:defRPr sz="1680"/>
            </a:lvl6pPr>
            <a:lvl7pPr marL="3291840" indent="0">
              <a:buNone/>
              <a:defRPr sz="1680"/>
            </a:lvl7pPr>
            <a:lvl8pPr marL="3840480" indent="0">
              <a:buNone/>
              <a:defRPr sz="1680"/>
            </a:lvl8pPr>
            <a:lvl9pPr marL="4389120" indent="0">
              <a:buNone/>
              <a:defRPr sz="16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18D0B078-C131-40F7-ACD4-34681D62DACD}" type="slidenum">
              <a:rPr lang="hr-HR" altLang="sr-Latn-R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087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920240"/>
            <a:ext cx="6461760" cy="5431156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1920240"/>
            <a:ext cx="6461760" cy="5431156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BE968F04-BC35-4DB9-B1DB-40173E083DE4}" type="slidenum">
              <a:rPr lang="hr-HR" altLang="sr-Latn-R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220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1" y="1842136"/>
            <a:ext cx="6466840" cy="76771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2609850"/>
            <a:ext cx="6466840" cy="4741546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B4DAEF4B-05C0-4D9E-B3F4-2F4D379919D8}" type="slidenum">
              <a:rPr lang="hr-HR" altLang="sr-Latn-R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556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B4D760D0-85B5-4FBA-934F-CC4FF0A62D65}" type="slidenum">
              <a:rPr lang="hr-HR" altLang="sr-Latn-R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118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31520" y="329566"/>
            <a:ext cx="1316736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520" y="1920240"/>
            <a:ext cx="13167360" cy="543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 smtClean="0"/>
              <a:t>Click to edit Master text styles</a:t>
            </a:r>
          </a:p>
          <a:p>
            <a:pPr lvl="1"/>
            <a:r>
              <a:rPr lang="hr-HR" altLang="sr-Latn-RS" smtClean="0"/>
              <a:t>Second level</a:t>
            </a:r>
          </a:p>
          <a:p>
            <a:pPr lvl="2"/>
            <a:r>
              <a:rPr lang="hr-HR" altLang="sr-Latn-RS" smtClean="0"/>
              <a:t>Third level</a:t>
            </a:r>
          </a:p>
          <a:p>
            <a:pPr lvl="3"/>
            <a:r>
              <a:rPr lang="hr-HR" altLang="sr-Latn-RS" smtClean="0"/>
              <a:t>Fourth level</a:t>
            </a:r>
          </a:p>
          <a:p>
            <a:pPr lvl="4"/>
            <a:r>
              <a:rPr lang="hr-HR" altLang="sr-Latn-RS" smtClean="0"/>
              <a:t>Fifth level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1520" y="7494270"/>
            <a:ext cx="341376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80">
                <a:latin typeface="Arial" charset="0"/>
              </a:defRPr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98720" y="7494270"/>
            <a:ext cx="463296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80">
                <a:latin typeface="Arial" charset="0"/>
              </a:defRPr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85120" y="7494270"/>
            <a:ext cx="341376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80"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AC79A9B8-119D-4360-9A19-956157F3C437}" type="slidenum">
              <a:rPr lang="hr-HR" altLang="sr-Latn-R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021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2"/>
          </a:solidFill>
          <a:latin typeface="Arial" charset="0"/>
        </a:defRPr>
      </a:lvl5pPr>
      <a:lvl6pPr marL="548640" algn="ctr" rtl="0" fontAlgn="base">
        <a:spcBef>
          <a:spcPct val="0"/>
        </a:spcBef>
        <a:spcAft>
          <a:spcPct val="0"/>
        </a:spcAft>
        <a:defRPr sz="5280">
          <a:solidFill>
            <a:schemeClr val="tx2"/>
          </a:solidFill>
          <a:latin typeface="Arial" charset="0"/>
        </a:defRPr>
      </a:lvl6pPr>
      <a:lvl7pPr marL="1097280" algn="ctr" rtl="0" fontAlgn="base">
        <a:spcBef>
          <a:spcPct val="0"/>
        </a:spcBef>
        <a:spcAft>
          <a:spcPct val="0"/>
        </a:spcAft>
        <a:defRPr sz="5280">
          <a:solidFill>
            <a:schemeClr val="tx2"/>
          </a:solidFill>
          <a:latin typeface="Arial" charset="0"/>
        </a:defRPr>
      </a:lvl7pPr>
      <a:lvl8pPr marL="1645920" algn="ctr" rtl="0" fontAlgn="base">
        <a:spcBef>
          <a:spcPct val="0"/>
        </a:spcBef>
        <a:spcAft>
          <a:spcPct val="0"/>
        </a:spcAft>
        <a:defRPr sz="5280">
          <a:solidFill>
            <a:schemeClr val="tx2"/>
          </a:solidFill>
          <a:latin typeface="Arial" charset="0"/>
        </a:defRPr>
      </a:lvl8pPr>
      <a:lvl9pPr marL="2194560" algn="ctr" rtl="0" fontAlgn="base">
        <a:spcBef>
          <a:spcPct val="0"/>
        </a:spcBef>
        <a:spcAft>
          <a:spcPct val="0"/>
        </a:spcAft>
        <a:defRPr sz="5280">
          <a:solidFill>
            <a:schemeClr val="tx2"/>
          </a:solidFill>
          <a:latin typeface="Arial" charset="0"/>
        </a:defRPr>
      </a:lvl9pPr>
    </p:titleStyle>
    <p:bodyStyle>
      <a:lvl1pPr marL="411480" indent="-411480" algn="l" rtl="0" eaLnBrk="0" fontAlgn="base" hangingPunct="0">
        <a:spcBef>
          <a:spcPct val="20000"/>
        </a:spcBef>
        <a:spcAft>
          <a:spcPct val="0"/>
        </a:spcAft>
        <a:buChar char="•"/>
        <a:defRPr sz="384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rtl="0" eaLnBrk="0" fontAlgn="base" hangingPunct="0">
        <a:spcBef>
          <a:spcPct val="20000"/>
        </a:spcBef>
        <a:spcAft>
          <a:spcPct val="0"/>
        </a:spcAft>
        <a:buChar char="–"/>
        <a:defRPr sz="3360">
          <a:solidFill>
            <a:schemeClr val="tx1"/>
          </a:solidFill>
          <a:latin typeface="+mn-lt"/>
        </a:defRPr>
      </a:lvl2pPr>
      <a:lvl3pPr marL="1371600" indent="-274320" algn="l" rtl="0" eaLnBrk="0" fontAlgn="base" hangingPunct="0">
        <a:spcBef>
          <a:spcPct val="20000"/>
        </a:spcBef>
        <a:spcAft>
          <a:spcPct val="0"/>
        </a:spcAft>
        <a:buChar char="•"/>
        <a:defRPr sz="2880">
          <a:solidFill>
            <a:schemeClr val="tx1"/>
          </a:solidFill>
          <a:latin typeface="+mn-lt"/>
        </a:defRPr>
      </a:lvl3pPr>
      <a:lvl4pPr marL="1920240" indent="-27432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468880" indent="-27432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3017520" indent="-27432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3566160" indent="-27432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4114800" indent="-27432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4663440" indent="-27432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gamma.app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gamma.app" TargetMode="Externa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gamma.app" TargetMode="Externa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gamma.app" TargetMode="Externa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amma.app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hyperlink" Target="https://gamma.app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learningapps.org/view31778131" TargetMode="Externa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gamma.app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f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fif"/><Relationship Id="rId5" Type="http://schemas.openxmlformats.org/officeDocument/2006/relationships/image" Target="../media/image3.png"/><Relationship Id="rId4" Type="http://schemas.openxmlformats.org/officeDocument/2006/relationships/hyperlink" Target="https://gamma.ap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gamma.app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4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gamma.app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gamma.app" TargetMode="Externa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010900" y="552026"/>
            <a:ext cx="7477601" cy="9582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7545"/>
              </a:lnSpc>
            </a:pPr>
            <a:r>
              <a:rPr lang="en-US" sz="6600" b="1" dirty="0" err="1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Religija</a:t>
            </a:r>
            <a:r>
              <a:rPr lang="en-US" sz="66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6600" b="1" dirty="0" err="1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kao</a:t>
            </a:r>
            <a:r>
              <a:rPr lang="en-US" sz="66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6600" b="1" dirty="0" err="1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izraz</a:t>
            </a:r>
            <a:r>
              <a:rPr lang="en-US" sz="66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endParaRPr lang="hr-HR" sz="6600" b="1" dirty="0" smtClean="0">
              <a:solidFill>
                <a:srgbClr val="404155"/>
              </a:solidFill>
              <a:latin typeface="Nobile" pitchFamily="34" charset="0"/>
              <a:ea typeface="Nobile" pitchFamily="34" charset="-122"/>
              <a:cs typeface="Nobile" pitchFamily="34" charset="-120"/>
            </a:endParaRPr>
          </a:p>
          <a:p>
            <a:pPr>
              <a:lnSpc>
                <a:spcPts val="7545"/>
              </a:lnSpc>
            </a:pPr>
            <a:r>
              <a:rPr lang="en-US" sz="6600" b="1" dirty="0" err="1" smtClean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traganja</a:t>
            </a:r>
            <a:r>
              <a:rPr lang="en-US" sz="6600" b="1" dirty="0" smtClean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6600" b="1" dirty="0" err="1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za</a:t>
            </a:r>
            <a:r>
              <a:rPr lang="en-US" sz="66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6600" b="1" dirty="0" err="1" smtClean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Bogom</a:t>
            </a:r>
            <a:endParaRPr lang="hr-HR" sz="6600" b="1" dirty="0" smtClean="0">
              <a:solidFill>
                <a:srgbClr val="404155"/>
              </a:solidFill>
              <a:latin typeface="Nobile" pitchFamily="34" charset="0"/>
              <a:ea typeface="Nobile" pitchFamily="34" charset="-122"/>
              <a:cs typeface="Nobile" pitchFamily="34" charset="-120"/>
            </a:endParaRPr>
          </a:p>
          <a:p>
            <a:pPr>
              <a:lnSpc>
                <a:spcPts val="7545"/>
              </a:lnSpc>
            </a:pP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6" name="Text 2"/>
          <p:cNvSpPr/>
          <p:nvPr/>
        </p:nvSpPr>
        <p:spPr>
          <a:xfrm>
            <a:off x="833199" y="4274463"/>
            <a:ext cx="7477601" cy="3332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624"/>
              </a:lnSpc>
              <a:buNone/>
            </a:pP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833199" y="4874300"/>
            <a:ext cx="355402" cy="355402"/>
          </a:xfrm>
          <a:prstGeom prst="roundRect">
            <a:avLst>
              <a:gd name="adj" fmla="val 25726039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819" y="4881920"/>
            <a:ext cx="340162" cy="34016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299686" y="4857631"/>
            <a:ext cx="2403277" cy="38885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3062"/>
              </a:lnSpc>
              <a:buNone/>
            </a:pPr>
            <a:r>
              <a:rPr lang="en-US" sz="2187" b="1" dirty="0" smtClean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2187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Marica Celjak</a:t>
            </a:r>
            <a:endParaRPr lang="en-US" sz="2187" dirty="0"/>
          </a:p>
        </p:txBody>
      </p:sp>
      <p:pic>
        <p:nvPicPr>
          <p:cNvPr id="10" name="Image 3" descr="preencoded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  <p:sp>
        <p:nvSpPr>
          <p:cNvPr id="11" name="TekstniOkvir 10"/>
          <p:cNvSpPr txBox="1"/>
          <p:nvPr/>
        </p:nvSpPr>
        <p:spPr>
          <a:xfrm>
            <a:off x="1594624" y="6478859"/>
            <a:ext cx="6716176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545"/>
              </a:lnSpc>
            </a:pPr>
            <a:r>
              <a:rPr lang="en-US" dirty="0" err="1">
                <a:solidFill>
                  <a:srgbClr val="1B1B27"/>
                </a:solidFill>
                <a:ea typeface="Corben" pitchFamily="34" charset="-122"/>
                <a:cs typeface="Corben" pitchFamily="34" charset="-120"/>
              </a:rPr>
              <a:t>Katolički</a:t>
            </a:r>
            <a:r>
              <a:rPr lang="en-US" dirty="0">
                <a:solidFill>
                  <a:srgbClr val="1B1B27"/>
                </a:solidFill>
                <a:ea typeface="Corben" pitchFamily="34" charset="-122"/>
                <a:cs typeface="Corben" pitchFamily="34" charset="-120"/>
              </a:rPr>
              <a:t> </a:t>
            </a:r>
            <a:r>
              <a:rPr lang="en-US" dirty="0" err="1" smtClean="0">
                <a:solidFill>
                  <a:srgbClr val="1B1B27"/>
                </a:solidFill>
                <a:ea typeface="Corben" pitchFamily="34" charset="-122"/>
                <a:cs typeface="Corben" pitchFamily="34" charset="-120"/>
              </a:rPr>
              <a:t>vjeronauk</a:t>
            </a:r>
            <a:r>
              <a:rPr lang="hr-HR" dirty="0" smtClean="0">
                <a:solidFill>
                  <a:srgbClr val="1B1B27"/>
                </a:solidFill>
                <a:ea typeface="Corben" pitchFamily="34" charset="-122"/>
                <a:cs typeface="Corben" pitchFamily="34" charset="-120"/>
              </a:rPr>
              <a:t>, </a:t>
            </a:r>
            <a:r>
              <a:rPr lang="hr-HR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5.r OŠ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1440"/>
            <a:ext cx="14630400" cy="82296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089677" y="489364"/>
            <a:ext cx="555498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Primitivne religije</a:t>
            </a:r>
            <a:endParaRPr lang="en-US" sz="4374" dirty="0"/>
          </a:p>
        </p:txBody>
      </p:sp>
      <p:sp>
        <p:nvSpPr>
          <p:cNvPr id="6" name="Text 2"/>
          <p:cNvSpPr/>
          <p:nvPr/>
        </p:nvSpPr>
        <p:spPr>
          <a:xfrm>
            <a:off x="833198" y="1914466"/>
            <a:ext cx="7477601" cy="3332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28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Plemenski narodi tražili su Boga </a:t>
            </a:r>
            <a:r>
              <a:rPr lang="en-US" sz="2800" dirty="0" smtClean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</a:t>
            </a:r>
            <a:endParaRPr lang="hr-HR" sz="2800" dirty="0" smtClean="0">
              <a:solidFill>
                <a:srgbClr val="404155"/>
              </a:solidFill>
              <a:latin typeface="Nobile" pitchFamily="34" charset="0"/>
              <a:ea typeface="Nobile" pitchFamily="34" charset="-122"/>
              <a:cs typeface="Nobile" pitchFamily="34" charset="-120"/>
            </a:endParaRPr>
          </a:p>
          <a:p>
            <a:pPr marL="0" indent="0">
              <a:lnSpc>
                <a:spcPts val="2624"/>
              </a:lnSpc>
              <a:buNone/>
            </a:pPr>
            <a:r>
              <a:rPr lang="en-US" sz="2800" dirty="0" smtClean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28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svemu što ih okružuje.</a:t>
            </a:r>
            <a:endParaRPr lang="en-US" sz="2800" dirty="0"/>
          </a:p>
        </p:txBody>
      </p:sp>
      <p:sp>
        <p:nvSpPr>
          <p:cNvPr id="7" name="Text 3"/>
          <p:cNvSpPr/>
          <p:nvPr/>
        </p:nvSpPr>
        <p:spPr>
          <a:xfrm>
            <a:off x="833199" y="3356848"/>
            <a:ext cx="7477601" cy="6665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Primitivne religije – religije plemenskih naroda koji su vjerovali da se iza prirodnih pojava (groma, Sunca, Mjeseca…) kriju duhovne sile.</a:t>
            </a:r>
            <a:endParaRPr lang="en-US" sz="1750" dirty="0"/>
          </a:p>
        </p:txBody>
      </p:sp>
      <p:pic>
        <p:nvPicPr>
          <p:cNvPr id="8" name="Image 2" descr="preencoded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7"/>
          <a:srcRect t="26714" b="28306"/>
          <a:stretch/>
        </p:blipFill>
        <p:spPr>
          <a:xfrm>
            <a:off x="833198" y="4984595"/>
            <a:ext cx="7316221" cy="185110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88" y="-19317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489234" y="944046"/>
            <a:ext cx="555498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Egipat</a:t>
            </a:r>
            <a:endParaRPr lang="en-US" sz="4374" dirty="0"/>
          </a:p>
        </p:txBody>
      </p:sp>
      <p:sp>
        <p:nvSpPr>
          <p:cNvPr id="5" name="Text 2"/>
          <p:cNvSpPr/>
          <p:nvPr/>
        </p:nvSpPr>
        <p:spPr>
          <a:xfrm>
            <a:off x="1402374" y="2018883"/>
            <a:ext cx="5006221" cy="6665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2800" dirty="0">
                <a:solidFill>
                  <a:srgbClr val="404155"/>
                </a:solidFill>
                <a:ea typeface="Nobile" pitchFamily="34" charset="-122"/>
                <a:cs typeface="Nobile" pitchFamily="34" charset="-120"/>
              </a:rPr>
              <a:t>Egipćani su se klanjali velikom broju božanstava.</a:t>
            </a:r>
            <a:endParaRPr lang="en-US" sz="2800" dirty="0"/>
          </a:p>
        </p:txBody>
      </p:sp>
      <p:sp>
        <p:nvSpPr>
          <p:cNvPr id="6" name="Text 3"/>
          <p:cNvSpPr/>
          <p:nvPr/>
        </p:nvSpPr>
        <p:spPr>
          <a:xfrm>
            <a:off x="1489234" y="3142208"/>
            <a:ext cx="5268405" cy="51509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624"/>
              </a:lnSpc>
            </a:pPr>
            <a:r>
              <a:rPr lang="en-US" sz="2800" dirty="0" smtClean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Bi </a:t>
            </a:r>
            <a:r>
              <a:rPr lang="en-US" sz="28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 politeisti – vjerovali su u </a:t>
            </a:r>
            <a:r>
              <a:rPr lang="en-US" sz="2800" dirty="0" err="1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više</a:t>
            </a:r>
            <a:r>
              <a:rPr lang="en-US" sz="28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2800" dirty="0" err="1" smtClean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bogova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9757317" y="6460125"/>
            <a:ext cx="2728692" cy="53168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Sfinga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489234" y="4095483"/>
            <a:ext cx="5006221" cy="6665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2000" dirty="0">
                <a:solidFill>
                  <a:srgbClr val="404155"/>
                </a:solidFill>
                <a:ea typeface="Nobile" pitchFamily="34" charset="-122"/>
                <a:cs typeface="Nobile" pitchFamily="34" charset="-120"/>
              </a:rPr>
              <a:t>Bog sunca Amon Ra glavni je bog kod Egipćana.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2037993" y="5665113"/>
            <a:ext cx="5006221" cy="3332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Faraone su pokapali u piramidama.</a:t>
            </a:r>
            <a:endParaRPr lang="en-US" sz="175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5632" y="2339621"/>
            <a:ext cx="5006221" cy="3425309"/>
          </a:xfrm>
          <a:prstGeom prst="rect">
            <a:avLst/>
          </a:prstGeom>
        </p:spPr>
      </p:pic>
      <p:pic>
        <p:nvPicPr>
          <p:cNvPr id="11" name="Image 2" descr="preencoded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75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33199" y="2392918"/>
            <a:ext cx="555498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Antički narodi</a:t>
            </a:r>
            <a:endParaRPr lang="en-US" sz="4374" dirty="0"/>
          </a:p>
        </p:txBody>
      </p:sp>
      <p:sp>
        <p:nvSpPr>
          <p:cNvPr id="6" name="Text 2"/>
          <p:cNvSpPr/>
          <p:nvPr/>
        </p:nvSpPr>
        <p:spPr>
          <a:xfrm>
            <a:off x="833199" y="3420547"/>
            <a:ext cx="7477601" cy="3332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2400" dirty="0">
                <a:solidFill>
                  <a:srgbClr val="404155"/>
                </a:solidFill>
                <a:ea typeface="Nobile" pitchFamily="34" charset="-122"/>
                <a:cs typeface="Nobile" pitchFamily="34" charset="-120"/>
              </a:rPr>
              <a:t>Antika je sinonim za davno doba.</a:t>
            </a:r>
            <a:endParaRPr lang="en-US" sz="2400" dirty="0"/>
          </a:p>
        </p:txBody>
      </p:sp>
      <p:sp>
        <p:nvSpPr>
          <p:cNvPr id="7" name="Text 3"/>
          <p:cNvSpPr/>
          <p:nvPr/>
        </p:nvSpPr>
        <p:spPr>
          <a:xfrm>
            <a:off x="833199" y="4003715"/>
            <a:ext cx="7477601" cy="6665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2400" dirty="0">
                <a:solidFill>
                  <a:srgbClr val="404155"/>
                </a:solidFill>
                <a:ea typeface="Nobile" pitchFamily="34" charset="-122"/>
                <a:cs typeface="Nobile" pitchFamily="34" charset="-120"/>
              </a:rPr>
              <a:t>U znanosti se taj pojam odnosi na kulturu Grčke i Rima te područja pod njihovim utjecajem.</a:t>
            </a:r>
            <a:endParaRPr lang="en-US" sz="2400" dirty="0"/>
          </a:p>
        </p:txBody>
      </p:sp>
      <p:sp>
        <p:nvSpPr>
          <p:cNvPr id="8" name="Text 4"/>
          <p:cNvSpPr/>
          <p:nvPr/>
        </p:nvSpPr>
        <p:spPr>
          <a:xfrm>
            <a:off x="5317560" y="7247564"/>
            <a:ext cx="3995279" cy="3332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Akropola u Ateni, Grčka</a:t>
            </a:r>
            <a:endParaRPr lang="en-US" sz="1750" dirty="0"/>
          </a:p>
        </p:txBody>
      </p:sp>
      <p:pic>
        <p:nvPicPr>
          <p:cNvPr id="10" name="Image 2" descr="preencoded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119789" y="601504"/>
            <a:ext cx="5468779" cy="6835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txBody>
          <a:bodyPr wrap="none" rtlCol="0" anchor="t"/>
          <a:lstStyle/>
          <a:p>
            <a:pPr marL="0" indent="0">
              <a:lnSpc>
                <a:spcPts val="5383"/>
              </a:lnSpc>
              <a:buNone/>
            </a:pPr>
            <a:r>
              <a:rPr lang="en-US" sz="4306" dirty="0">
                <a:solidFill>
                  <a:srgbClr val="1B1B27"/>
                </a:solidFill>
                <a:ea typeface="Corben" pitchFamily="34" charset="-122"/>
                <a:cs typeface="Corben" pitchFamily="34" charset="-120"/>
              </a:rPr>
              <a:t>Grčka</a:t>
            </a:r>
            <a:endParaRPr lang="en-US" sz="4306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9789" y="1722477"/>
            <a:ext cx="5031343" cy="310955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283857" y="4971362"/>
            <a:ext cx="5031343" cy="32801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584"/>
              </a:lnSpc>
              <a:buNone/>
            </a:pPr>
            <a:r>
              <a:rPr lang="en-US" sz="1722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Partenon, Grčka</a:t>
            </a:r>
            <a:endParaRPr lang="en-US" sz="1722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9149" y="1722477"/>
            <a:ext cx="5031462" cy="310967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479149" y="5105519"/>
            <a:ext cx="2734389" cy="34182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691"/>
              </a:lnSpc>
              <a:buNone/>
            </a:pPr>
            <a:r>
              <a:rPr lang="en-US" sz="2153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Zeus</a:t>
            </a:r>
            <a:endParaRPr lang="en-US" sz="2153" dirty="0"/>
          </a:p>
        </p:txBody>
      </p:sp>
      <p:sp>
        <p:nvSpPr>
          <p:cNvPr id="13" name="Text 8"/>
          <p:cNvSpPr/>
          <p:nvPr/>
        </p:nvSpPr>
        <p:spPr>
          <a:xfrm>
            <a:off x="2119789" y="7300555"/>
            <a:ext cx="10390823" cy="32801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584"/>
              </a:lnSpc>
              <a:buNone/>
            </a:pPr>
            <a:r>
              <a:rPr lang="en-US" sz="1722" dirty="0" smtClean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22" dirty="0"/>
          </a:p>
        </p:txBody>
      </p:sp>
      <p:pic>
        <p:nvPicPr>
          <p:cNvPr id="14" name="Image 3" descr="preencoded.png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0947" y="6076804"/>
            <a:ext cx="6834208" cy="137171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33199" y="2268022"/>
            <a:ext cx="555498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Rim</a:t>
            </a:r>
            <a:endParaRPr lang="en-US" sz="4374" dirty="0"/>
          </a:p>
        </p:txBody>
      </p:sp>
      <p:sp>
        <p:nvSpPr>
          <p:cNvPr id="6" name="Text 2"/>
          <p:cNvSpPr/>
          <p:nvPr/>
        </p:nvSpPr>
        <p:spPr>
          <a:xfrm>
            <a:off x="833199" y="3295650"/>
            <a:ext cx="7477601" cy="3332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Forum Romanum, Rim </a:t>
            </a: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833199" y="3878818"/>
            <a:ext cx="7477601" cy="3332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Slavoluk, Rim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833199" y="4461986"/>
            <a:ext cx="7477601" cy="3332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Rimljani su vjerovali u duhove predaka – lare.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833199" y="5045154"/>
            <a:ext cx="7477601" cy="3332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Glavni bog zvao se Jupiter.</a:t>
            </a:r>
            <a:endParaRPr lang="en-US" sz="1750" dirty="0"/>
          </a:p>
        </p:txBody>
      </p:sp>
      <p:sp>
        <p:nvSpPr>
          <p:cNvPr id="10" name="Text 6"/>
          <p:cNvSpPr/>
          <p:nvPr/>
        </p:nvSpPr>
        <p:spPr>
          <a:xfrm>
            <a:off x="833199" y="5628323"/>
            <a:ext cx="7477601" cy="3332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Božanstva su služila za udaljavanje prijetnji u svakodnevnom životu.</a:t>
            </a:r>
            <a:endParaRPr lang="en-US" sz="1750" dirty="0"/>
          </a:p>
        </p:txBody>
      </p:sp>
      <p:pic>
        <p:nvPicPr>
          <p:cNvPr id="11" name="Image 2" descr="preencoded.png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" y="2007451"/>
            <a:ext cx="8727233" cy="490906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mtClean="0"/>
              <a:t>....ZAKLJUČIMO</a:t>
            </a:r>
            <a:endParaRPr lang="en-US" altLang="sr-Latn-RS" smtClean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hr-HR" altLang="sr-Latn-RS" dirty="0" smtClean="0"/>
              <a:t>I Grci i Rimljani vjeruju u više bogova</a:t>
            </a:r>
          </a:p>
          <a:p>
            <a:r>
              <a:rPr lang="hr-HR" altLang="sr-Latn-RS" dirty="0" smtClean="0"/>
              <a:t>Pripisuju im ljudske i božanske(nadnaravne osobine)</a:t>
            </a:r>
          </a:p>
          <a:p>
            <a:r>
              <a:rPr lang="hr-HR" altLang="sr-Latn-RS" dirty="0" smtClean="0"/>
              <a:t>Svako božanstvo ima svoj zadatak u zaštiti </a:t>
            </a:r>
          </a:p>
          <a:p>
            <a:pPr>
              <a:buFontTx/>
              <a:buNone/>
            </a:pPr>
            <a:r>
              <a:rPr lang="hr-HR" altLang="sr-Latn-RS" dirty="0" smtClean="0"/>
              <a:t>   od opasnosti u svakodnevnom životu</a:t>
            </a:r>
          </a:p>
          <a:p>
            <a:r>
              <a:rPr lang="hr-HR" altLang="sr-Latn-RS" dirty="0" smtClean="0"/>
              <a:t>Bogovi su isti samo imaju različita imena</a:t>
            </a:r>
          </a:p>
          <a:p>
            <a:r>
              <a:rPr lang="hr-HR" altLang="sr-Latn-RS" dirty="0" smtClean="0"/>
              <a:t>Božanstvima se obraćaju molitvom i prinošenjem darova</a:t>
            </a:r>
            <a:endParaRPr lang="en-US" altLang="sr-Latn-RS" dirty="0" smtClean="0"/>
          </a:p>
        </p:txBody>
      </p:sp>
    </p:spTree>
    <p:extLst>
      <p:ext uri="{BB962C8B-B14F-4D97-AF65-F5344CB8AC3E}">
        <p14:creationId xmlns:p14="http://schemas.microsoft.com/office/powerpoint/2010/main" val="260086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ica 1">
            <a:extLst>
              <a:ext uri="{FF2B5EF4-FFF2-40B4-BE49-F238E27FC236}">
                <a16:creationId xmlns:a16="http://schemas.microsoft.com/office/drawing/2014/main" id="{A204ECFF-5196-4553-AE5C-DEADDEA11D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88216"/>
              </p:ext>
            </p:extLst>
          </p:nvPr>
        </p:nvGraphicFramePr>
        <p:xfrm>
          <a:off x="483759" y="31780"/>
          <a:ext cx="9991753" cy="7550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15258">
                  <a:extLst>
                    <a:ext uri="{9D8B030D-6E8A-4147-A177-3AD203B41FA5}">
                      <a16:colId xmlns:a16="http://schemas.microsoft.com/office/drawing/2014/main" val="1352924920"/>
                    </a:ext>
                  </a:extLst>
                </a:gridCol>
                <a:gridCol w="1915218">
                  <a:extLst>
                    <a:ext uri="{9D8B030D-6E8A-4147-A177-3AD203B41FA5}">
                      <a16:colId xmlns:a16="http://schemas.microsoft.com/office/drawing/2014/main" val="215415088"/>
                    </a:ext>
                  </a:extLst>
                </a:gridCol>
                <a:gridCol w="1961277">
                  <a:extLst>
                    <a:ext uri="{9D8B030D-6E8A-4147-A177-3AD203B41FA5}">
                      <a16:colId xmlns:a16="http://schemas.microsoft.com/office/drawing/2014/main" val="1696066730"/>
                    </a:ext>
                  </a:extLst>
                </a:gridCol>
              </a:tblGrid>
              <a:tr h="504749">
                <a:tc>
                  <a:txBody>
                    <a:bodyPr/>
                    <a:lstStyle/>
                    <a:p>
                      <a:r>
                        <a:rPr lang="hr-HR" sz="2600" dirty="0" smtClean="0">
                          <a:solidFill>
                            <a:srgbClr val="FF0000"/>
                          </a:solidFill>
                        </a:rPr>
                        <a:t>Provjerite koliko ste zapamtili !</a:t>
                      </a:r>
                      <a:endParaRPr lang="hr-HR" sz="2600" dirty="0">
                        <a:solidFill>
                          <a:srgbClr val="FF0000"/>
                        </a:solidFill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600" dirty="0"/>
                        <a:t>točno</a:t>
                      </a:r>
                      <a:endParaRPr lang="en-US" sz="2600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600" dirty="0"/>
                        <a:t>netočno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2911815895"/>
                  </a:ext>
                </a:extLst>
              </a:tr>
              <a:tr h="899770">
                <a:tc>
                  <a:txBody>
                    <a:bodyPr/>
                    <a:lstStyle/>
                    <a:p>
                      <a:r>
                        <a:rPr lang="hr-HR" sz="2600" dirty="0"/>
                        <a:t>Religija je sustav vjerovanja i obreda kojima želimo ući odnos s Bogom. 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endParaRPr lang="hr-HR" sz="2600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endParaRPr lang="hr-HR" sz="2600" dirty="0"/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609607299"/>
                  </a:ext>
                </a:extLst>
              </a:tr>
              <a:tr h="129479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hr-HR" sz="2600" dirty="0">
                          <a:solidFill>
                            <a:schemeClr val="tx1"/>
                          </a:solidFill>
                        </a:rPr>
                        <a:t>Plemenski narodi vjerovali su u jednoga Boga.</a:t>
                      </a:r>
                    </a:p>
                    <a:p>
                      <a:endParaRPr lang="hr-HR" sz="2600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endParaRPr lang="hr-HR" sz="2600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endParaRPr lang="hr-HR" sz="2600" dirty="0"/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813557055"/>
                  </a:ext>
                </a:extLst>
              </a:tr>
              <a:tr h="8745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600" dirty="0">
                          <a:solidFill>
                            <a:schemeClr val="tx1"/>
                          </a:solidFill>
                        </a:rPr>
                        <a:t>Politeizam je vjerovanje u više bogova.</a:t>
                      </a:r>
                    </a:p>
                    <a:p>
                      <a:endParaRPr lang="hr-HR" sz="2600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endParaRPr lang="hr-HR" sz="2600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endParaRPr lang="hr-HR" sz="2600" dirty="0"/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2821557958"/>
                  </a:ext>
                </a:extLst>
              </a:tr>
              <a:tr h="899770">
                <a:tc>
                  <a:txBody>
                    <a:bodyPr/>
                    <a:lstStyle/>
                    <a:p>
                      <a:r>
                        <a:rPr lang="hr-HR" sz="2600" dirty="0">
                          <a:solidFill>
                            <a:schemeClr val="tx1"/>
                          </a:solidFill>
                        </a:rPr>
                        <a:t>Egipćani su gradili </a:t>
                      </a:r>
                      <a:r>
                        <a:rPr lang="hr-HR" sz="2600" baseline="0" dirty="0" smtClean="0">
                          <a:solidFill>
                            <a:schemeClr val="tx1"/>
                          </a:solidFill>
                        </a:rPr>
                        <a:t>piramide i hramove </a:t>
                      </a:r>
                      <a:r>
                        <a:rPr lang="hr-HR" sz="26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hr-HR" sz="2600" dirty="0">
                        <a:solidFill>
                          <a:schemeClr val="tx1"/>
                        </a:solidFill>
                      </a:endParaRPr>
                    </a:p>
                    <a:p>
                      <a:endParaRPr lang="hr-HR" sz="2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endParaRPr lang="hr-HR" sz="2600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endParaRPr lang="hr-HR" sz="2600" dirty="0"/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3222032940"/>
                  </a:ext>
                </a:extLst>
              </a:tr>
              <a:tr h="10439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600" dirty="0">
                          <a:solidFill>
                            <a:schemeClr val="tx1"/>
                          </a:solidFill>
                        </a:rPr>
                        <a:t>Grci i Rimljani imali su iste bogove, </a:t>
                      </a:r>
                      <a:r>
                        <a:rPr lang="hr-HR" sz="2600" dirty="0" smtClean="0">
                          <a:solidFill>
                            <a:schemeClr val="tx1"/>
                          </a:solidFill>
                        </a:rPr>
                        <a:t>istih </a:t>
                      </a:r>
                      <a:r>
                        <a:rPr lang="hr-HR" sz="2600" dirty="0">
                          <a:solidFill>
                            <a:schemeClr val="tx1"/>
                          </a:solidFill>
                        </a:rPr>
                        <a:t>imenima.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2600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endParaRPr lang="hr-HR" sz="260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endParaRPr lang="hr-HR" sz="2600" dirty="0"/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240459852"/>
                  </a:ext>
                </a:extLst>
              </a:tr>
              <a:tr h="1016732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hr-HR" sz="2600" dirty="0">
                          <a:solidFill>
                            <a:schemeClr val="tx1"/>
                          </a:solidFill>
                        </a:rPr>
                        <a:t>Rimljani su vjerovali i u </a:t>
                      </a:r>
                      <a:r>
                        <a:rPr lang="hr-HR" sz="2600" dirty="0" err="1">
                          <a:solidFill>
                            <a:schemeClr val="tx1"/>
                          </a:solidFill>
                        </a:rPr>
                        <a:t>lare</a:t>
                      </a:r>
                      <a:r>
                        <a:rPr lang="hr-HR" sz="2600" dirty="0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hr-HR" sz="2200" b="0" i="0" u="none" strike="noStrike" noProof="0" dirty="0">
                          <a:latin typeface="Calibri"/>
                        </a:rPr>
                        <a:t>–</a:t>
                      </a:r>
                      <a:r>
                        <a:rPr lang="hr-HR" sz="2600" dirty="0">
                          <a:solidFill>
                            <a:schemeClr val="tx1"/>
                          </a:solidFill>
                        </a:rPr>
                        <a:t> duhove predaka</a:t>
                      </a:r>
                      <a:r>
                        <a:rPr lang="hr-HR" sz="26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hr-HR" sz="2600" dirty="0">
                        <a:solidFill>
                          <a:schemeClr val="tx1"/>
                        </a:solidFill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endParaRPr lang="hr-HR" sz="260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endParaRPr lang="hr-HR" sz="2600" dirty="0"/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558808249"/>
                  </a:ext>
                </a:extLst>
              </a:tr>
              <a:tr h="723955">
                <a:tc>
                  <a:txBody>
                    <a:bodyPr/>
                    <a:lstStyle/>
                    <a:p>
                      <a:r>
                        <a:rPr lang="hr-HR" sz="2600" dirty="0" smtClean="0"/>
                        <a:t>Obredi</a:t>
                      </a:r>
                      <a:r>
                        <a:rPr lang="hr-HR" sz="2600" baseline="0" dirty="0" smtClean="0"/>
                        <a:t> nisu dio vjerske prakse.</a:t>
                      </a:r>
                      <a:endParaRPr lang="hr-HR" sz="2600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endParaRPr lang="hr-HR" sz="2600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endParaRPr lang="hr-HR" sz="2600" dirty="0"/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540725462"/>
                  </a:ext>
                </a:extLst>
              </a:tr>
            </a:tbl>
          </a:graphicData>
        </a:graphic>
      </p:graphicFrame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A21548A0-1A49-4083-9E9B-343651E4D99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029605" y="3224784"/>
          <a:ext cx="3110745" cy="2023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9734">
                  <a:extLst>
                    <a:ext uri="{9D8B030D-6E8A-4147-A177-3AD203B41FA5}">
                      <a16:colId xmlns:a16="http://schemas.microsoft.com/office/drawing/2014/main" val="629869291"/>
                    </a:ext>
                  </a:extLst>
                </a:gridCol>
                <a:gridCol w="1901011">
                  <a:extLst>
                    <a:ext uri="{9D8B030D-6E8A-4147-A177-3AD203B41FA5}">
                      <a16:colId xmlns:a16="http://schemas.microsoft.com/office/drawing/2014/main" val="1935645121"/>
                    </a:ext>
                  </a:extLst>
                </a:gridCol>
              </a:tblGrid>
              <a:tr h="504749">
                <a:tc>
                  <a:txBody>
                    <a:bodyPr/>
                    <a:lstStyle/>
                    <a:p>
                      <a:pPr algn="ctr"/>
                      <a:endParaRPr lang="hr-HR" sz="2600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endParaRPr lang="hr-HR" sz="2600" dirty="0"/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521295628"/>
                  </a:ext>
                </a:extLst>
              </a:tr>
              <a:tr h="504749">
                <a:tc>
                  <a:txBody>
                    <a:bodyPr/>
                    <a:lstStyle/>
                    <a:p>
                      <a:pPr algn="ctr"/>
                      <a:r>
                        <a:rPr lang="hr-HR" sz="2600" dirty="0"/>
                        <a:t>5-7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endParaRPr lang="hr-HR" sz="2600" dirty="0"/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96211071"/>
                  </a:ext>
                </a:extLst>
              </a:tr>
              <a:tr h="504749">
                <a:tc>
                  <a:txBody>
                    <a:bodyPr/>
                    <a:lstStyle/>
                    <a:p>
                      <a:pPr algn="ctr"/>
                      <a:r>
                        <a:rPr lang="hr-HR" sz="2600" dirty="0"/>
                        <a:t>3-5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endParaRPr lang="hr-HR" sz="2600" dirty="0"/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331392258"/>
                  </a:ext>
                </a:extLst>
              </a:tr>
              <a:tr h="504749">
                <a:tc>
                  <a:txBody>
                    <a:bodyPr/>
                    <a:lstStyle/>
                    <a:p>
                      <a:pPr algn="ctr"/>
                      <a:r>
                        <a:rPr lang="hr-HR" sz="2600" dirty="0"/>
                        <a:t>1-3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endParaRPr lang="hr-HR" sz="2600" dirty="0"/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2750941874"/>
                  </a:ext>
                </a:extLst>
              </a:tr>
            </a:tbl>
          </a:graphicData>
        </a:graphic>
      </p:graphicFrame>
      <p:sp>
        <p:nvSpPr>
          <p:cNvPr id="4" name="TekstniOkvir 3">
            <a:extLst>
              <a:ext uri="{FF2B5EF4-FFF2-40B4-BE49-F238E27FC236}">
                <a16:creationId xmlns:a16="http://schemas.microsoft.com/office/drawing/2014/main" id="{EE1002E1-9E1E-4B77-9816-EC280D35006B}"/>
              </a:ext>
            </a:extLst>
          </p:cNvPr>
          <p:cNvSpPr txBox="1"/>
          <p:nvPr/>
        </p:nvSpPr>
        <p:spPr>
          <a:xfrm>
            <a:off x="10809026" y="2014411"/>
            <a:ext cx="3331325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840" dirty="0">
                <a:solidFill>
                  <a:schemeClr val="accent1">
                    <a:lumMod val="75000"/>
                  </a:schemeClr>
                </a:solidFill>
              </a:rPr>
              <a:t>Vrednovanje</a:t>
            </a:r>
          </a:p>
        </p:txBody>
      </p:sp>
      <p:pic>
        <p:nvPicPr>
          <p:cNvPr id="6" name="Grafika 5" descr="Angel face outline">
            <a:extLst>
              <a:ext uri="{FF2B5EF4-FFF2-40B4-BE49-F238E27FC236}">
                <a16:creationId xmlns:a16="http://schemas.microsoft.com/office/drawing/2014/main" id="{923C5F51-F25F-4002-B28B-3C8F4A87D6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16881" y="3647835"/>
            <a:ext cx="466964" cy="466964"/>
          </a:xfrm>
          <a:prstGeom prst="rect">
            <a:avLst/>
          </a:prstGeom>
        </p:spPr>
      </p:pic>
      <p:pic>
        <p:nvPicPr>
          <p:cNvPr id="8" name="Grafika 7" descr="Angel face outline">
            <a:extLst>
              <a:ext uri="{FF2B5EF4-FFF2-40B4-BE49-F238E27FC236}">
                <a16:creationId xmlns:a16="http://schemas.microsoft.com/office/drawing/2014/main" id="{EC66F7E2-EA37-498F-B137-1DB3562BC8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761652" y="3647835"/>
            <a:ext cx="466964" cy="466964"/>
          </a:xfrm>
          <a:prstGeom prst="rect">
            <a:avLst/>
          </a:prstGeom>
        </p:spPr>
      </p:pic>
      <p:pic>
        <p:nvPicPr>
          <p:cNvPr id="10" name="Grafika 9" descr="Angel face outline">
            <a:extLst>
              <a:ext uri="{FF2B5EF4-FFF2-40B4-BE49-F238E27FC236}">
                <a16:creationId xmlns:a16="http://schemas.microsoft.com/office/drawing/2014/main" id="{E2D787CA-AA32-4CC0-BDF8-9563C9C405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228616" y="3647835"/>
            <a:ext cx="466964" cy="466964"/>
          </a:xfrm>
          <a:prstGeom prst="rect">
            <a:avLst/>
          </a:prstGeom>
        </p:spPr>
      </p:pic>
      <p:pic>
        <p:nvPicPr>
          <p:cNvPr id="12" name="Grafika 11" descr="Angel face outline">
            <a:extLst>
              <a:ext uri="{FF2B5EF4-FFF2-40B4-BE49-F238E27FC236}">
                <a16:creationId xmlns:a16="http://schemas.microsoft.com/office/drawing/2014/main" id="{5E1BFBE6-3DCE-4ABA-99A8-22D4CF4DD8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28169" y="4092843"/>
            <a:ext cx="466964" cy="466964"/>
          </a:xfrm>
          <a:prstGeom prst="rect">
            <a:avLst/>
          </a:prstGeom>
        </p:spPr>
      </p:pic>
      <p:pic>
        <p:nvPicPr>
          <p:cNvPr id="14" name="Grafika 13" descr="Angel face outline">
            <a:extLst>
              <a:ext uri="{FF2B5EF4-FFF2-40B4-BE49-F238E27FC236}">
                <a16:creationId xmlns:a16="http://schemas.microsoft.com/office/drawing/2014/main" id="{2A0F30AF-8EFB-4ACC-A2AE-938663A141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014663" y="4095831"/>
            <a:ext cx="466964" cy="466964"/>
          </a:xfrm>
          <a:prstGeom prst="rect">
            <a:avLst/>
          </a:prstGeom>
        </p:spPr>
      </p:pic>
      <p:pic>
        <p:nvPicPr>
          <p:cNvPr id="16" name="Grafika 15" descr="Angel face outline">
            <a:extLst>
              <a:ext uri="{FF2B5EF4-FFF2-40B4-BE49-F238E27FC236}">
                <a16:creationId xmlns:a16="http://schemas.microsoft.com/office/drawing/2014/main" id="{204BB8FC-4C56-4FFB-B31A-8D1CEA6F1C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790687" y="4559808"/>
            <a:ext cx="466964" cy="46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3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029"/>
    </mc:Choice>
    <mc:Fallback xmlns="">
      <p:transition spd="slow" advTm="168029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/>
          <p:cNvSpPr/>
          <p:nvPr/>
        </p:nvSpPr>
        <p:spPr>
          <a:xfrm>
            <a:off x="1862735" y="1030817"/>
            <a:ext cx="41472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hlinkClick r:id="rId2"/>
              </a:rPr>
              <a:t>https://</a:t>
            </a:r>
            <a:r>
              <a:rPr lang="hr-HR" dirty="0" smtClean="0">
                <a:hlinkClick r:id="rId2"/>
              </a:rPr>
              <a:t>learningapps.org/view31778131</a:t>
            </a:r>
            <a:endParaRPr lang="hr-HR" dirty="0" smtClean="0"/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/>
          <a:srcRect l="18849" t="21767" r="21508" b="20383"/>
          <a:stretch/>
        </p:blipFill>
        <p:spPr>
          <a:xfrm>
            <a:off x="2574580" y="2375209"/>
            <a:ext cx="9033840" cy="492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75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319598" y="1255238"/>
            <a:ext cx="7477601" cy="3332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Postavlja li si čovjek pitanja?</a:t>
            </a:r>
            <a:endParaRPr lang="en-US" sz="2400" dirty="0"/>
          </a:p>
        </p:txBody>
      </p:sp>
      <p:sp>
        <p:nvSpPr>
          <p:cNvPr id="7" name="Text 3"/>
          <p:cNvSpPr/>
          <p:nvPr/>
        </p:nvSpPr>
        <p:spPr>
          <a:xfrm>
            <a:off x="6397658" y="2021521"/>
            <a:ext cx="7477601" cy="3332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28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Koja su najčešća pitanja koja čovjek postavlja?</a:t>
            </a:r>
            <a:endParaRPr lang="en-US" sz="2800" dirty="0"/>
          </a:p>
        </p:txBody>
      </p:sp>
      <p:pic>
        <p:nvPicPr>
          <p:cNvPr id="8" name="Image 2" descr="preencoded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niOkvir 4">
            <a:extLst>
              <a:ext uri="{FF2B5EF4-FFF2-40B4-BE49-F238E27FC236}">
                <a16:creationId xmlns:a16="http://schemas.microsoft.com/office/drawing/2014/main" id="{3438B976-2771-438F-874D-0AC0BA7EC5AE}"/>
              </a:ext>
            </a:extLst>
          </p:cNvPr>
          <p:cNvSpPr txBox="1"/>
          <p:nvPr/>
        </p:nvSpPr>
        <p:spPr>
          <a:xfrm>
            <a:off x="1605775" y="2375210"/>
            <a:ext cx="10227995" cy="4727448"/>
          </a:xfrm>
          <a:prstGeom prst="rect">
            <a:avLst/>
          </a:prstGeom>
          <a:noFill/>
        </p:spPr>
        <p:txBody>
          <a:bodyPr wrap="square" lIns="109728" tIns="54864" rIns="109728" bIns="54864" rtlCol="0" anchor="t">
            <a:spAutoFit/>
          </a:bodyPr>
          <a:lstStyle/>
          <a:p>
            <a:r>
              <a:rPr lang="hr-HR" sz="6000" dirty="0">
                <a:solidFill>
                  <a:schemeClr val="accent1">
                    <a:lumMod val="75000"/>
                  </a:schemeClr>
                </a:solidFill>
              </a:rPr>
              <a:t>Kako se zoveš?</a:t>
            </a:r>
          </a:p>
          <a:p>
            <a:pPr algn="r"/>
            <a:r>
              <a:rPr lang="hr-HR" sz="6000" dirty="0">
                <a:solidFill>
                  <a:schemeClr val="accent1">
                    <a:lumMod val="75000"/>
                  </a:schemeClr>
                </a:solidFill>
              </a:rPr>
              <a:t>Koliko je sati?</a:t>
            </a:r>
          </a:p>
          <a:p>
            <a:r>
              <a:rPr lang="hr-HR" sz="6000" dirty="0">
                <a:solidFill>
                  <a:schemeClr val="accent1">
                    <a:lumMod val="75000"/>
                  </a:schemeClr>
                </a:solidFill>
              </a:rPr>
              <a:t>			Kamo ideš?</a:t>
            </a:r>
            <a:endParaRPr lang="hr-HR" sz="6000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endParaRPr lang="hr-HR" sz="6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hr-HR" sz="6000" dirty="0">
                <a:solidFill>
                  <a:schemeClr val="accent1">
                    <a:lumMod val="75000"/>
                  </a:schemeClr>
                </a:solidFill>
              </a:rPr>
              <a:t>	Kako si?</a:t>
            </a:r>
          </a:p>
        </p:txBody>
      </p:sp>
      <p:pic>
        <p:nvPicPr>
          <p:cNvPr id="7" name="Slika 6" descr="Slika na kojoj se prikazuje crtež&#10;&#10;Opis je automatski generiran">
            <a:extLst>
              <a:ext uri="{FF2B5EF4-FFF2-40B4-BE49-F238E27FC236}">
                <a16:creationId xmlns:a16="http://schemas.microsoft.com/office/drawing/2014/main" id="{6B0FFF81-E73A-4E7B-8E8E-26D086830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060" y="519214"/>
            <a:ext cx="3657600" cy="29603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140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50"/>
    </mc:Choice>
    <mc:Fallback xmlns="">
      <p:transition spd="slow" advTm="26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75000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2037993" y="1271946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Gdje sam ja to?</a:t>
            </a:r>
            <a:endParaRPr lang="en-US" sz="3600" dirty="0"/>
          </a:p>
        </p:txBody>
      </p:sp>
      <p:sp>
        <p:nvSpPr>
          <p:cNvPr id="6" name="Text 3"/>
          <p:cNvSpPr/>
          <p:nvPr/>
        </p:nvSpPr>
        <p:spPr>
          <a:xfrm>
            <a:off x="1279710" y="2724450"/>
            <a:ext cx="3156347" cy="3332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28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Postoji li Bog?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5509756" y="3053228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Kamo idem?</a:t>
            </a:r>
            <a:endParaRPr lang="en-US" sz="3600" dirty="0"/>
          </a:p>
        </p:txBody>
      </p:sp>
      <p:sp>
        <p:nvSpPr>
          <p:cNvPr id="8" name="Text 5"/>
          <p:cNvSpPr/>
          <p:nvPr/>
        </p:nvSpPr>
        <p:spPr>
          <a:xfrm>
            <a:off x="5743932" y="4757738"/>
            <a:ext cx="3156347" cy="3332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28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Postoji li nešto poslije smrti?</a:t>
            </a:r>
            <a:endParaRPr lang="en-US" sz="2800" dirty="0"/>
          </a:p>
        </p:txBody>
      </p:sp>
      <p:sp>
        <p:nvSpPr>
          <p:cNvPr id="9" name="Text 6"/>
          <p:cNvSpPr/>
          <p:nvPr/>
        </p:nvSpPr>
        <p:spPr>
          <a:xfrm>
            <a:off x="9449872" y="4188381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Trebam li vjerovati?</a:t>
            </a:r>
            <a:endParaRPr lang="en-US" sz="3600" dirty="0"/>
          </a:p>
        </p:txBody>
      </p:sp>
      <p:pic>
        <p:nvPicPr>
          <p:cNvPr id="10" name="Image 1" descr="preencoded.png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  <p:pic>
        <p:nvPicPr>
          <p:cNvPr id="11" name="Slika 10" descr="Slika na kojoj se prikazuje crtež&#10;&#10;Opis je automatski generiran">
            <a:extLst>
              <a:ext uri="{FF2B5EF4-FFF2-40B4-BE49-F238E27FC236}">
                <a16:creationId xmlns:a16="http://schemas.microsoft.com/office/drawing/2014/main" id="{CB72B53F-CF63-4720-B93E-B2ADA8DCF4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73" y="3677313"/>
            <a:ext cx="3234690" cy="32346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8" name="Image 2" descr="preencoded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  <p:pic>
        <p:nvPicPr>
          <p:cNvPr id="9" name="Slika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244" y="2056465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580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75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2"/>
          <p:cNvSpPr/>
          <p:nvPr/>
        </p:nvSpPr>
        <p:spPr>
          <a:xfrm>
            <a:off x="5912955" y="503614"/>
            <a:ext cx="7477601" cy="6665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4000" dirty="0">
                <a:solidFill>
                  <a:srgbClr val="404155"/>
                </a:solidFill>
                <a:ea typeface="Nobile" pitchFamily="34" charset="-122"/>
                <a:cs typeface="Nobile" pitchFamily="34" charset="-120"/>
              </a:rPr>
              <a:t>Religija je sustav vjerovanja i obreda po kojima želimo ući u odnos s Bogom i postići spasenje.</a:t>
            </a:r>
            <a:endParaRPr lang="en-US" sz="4000" dirty="0"/>
          </a:p>
        </p:txBody>
      </p:sp>
      <p:sp>
        <p:nvSpPr>
          <p:cNvPr id="7" name="Text 3"/>
          <p:cNvSpPr/>
          <p:nvPr/>
        </p:nvSpPr>
        <p:spPr>
          <a:xfrm>
            <a:off x="6107726" y="6566758"/>
            <a:ext cx="7477601" cy="102276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3200" dirty="0">
                <a:solidFill>
                  <a:srgbClr val="404155"/>
                </a:solidFill>
                <a:ea typeface="Nobile" pitchFamily="34" charset="-122"/>
                <a:cs typeface="Nobile" pitchFamily="34" charset="-120"/>
              </a:rPr>
              <a:t>Obredi su pokreti, čini i riječi kojima čovjek izražava svoj odnos prema svetomu.</a:t>
            </a:r>
            <a:endParaRPr lang="en-US" sz="3200" dirty="0"/>
          </a:p>
        </p:txBody>
      </p:sp>
      <p:pic>
        <p:nvPicPr>
          <p:cNvPr id="8" name="Image 2" descr="preencoded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8205D82-4FD2-43C0-BC9B-6660DA849B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819" y="2660619"/>
            <a:ext cx="3224761" cy="2143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454A8BDB-4D55-40FF-B083-7EED20F53E9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95" y="4703145"/>
            <a:ext cx="2675843" cy="1782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lika 10" descr="Slika na kojoj se prikazuje osoba, trava, krevet, muškarac&#10;&#10;Opis je automatski generiran">
            <a:extLst>
              <a:ext uri="{FF2B5EF4-FFF2-40B4-BE49-F238E27FC236}">
                <a16:creationId xmlns:a16="http://schemas.microsoft.com/office/drawing/2014/main" id="{5933BA77-591E-49C0-A44C-F464902705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366" y="2604779"/>
            <a:ext cx="2882033" cy="2017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2"/>
          <p:cNvSpPr>
            <a:spLocks noChangeArrowheads="1" noChangeShapeType="1" noTextEdit="1"/>
          </p:cNvSpPr>
          <p:nvPr/>
        </p:nvSpPr>
        <p:spPr bwMode="auto">
          <a:xfrm>
            <a:off x="2735580" y="485776"/>
            <a:ext cx="8382000" cy="241363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hr-HR" sz="432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Duga povijest religije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882766" y="4547236"/>
            <a:ext cx="5383205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r-HR" sz="3840" b="1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wis721 Md BT" pitchFamily="34" charset="-18"/>
                <a:hlinkClick r:id="" action="ppaction://noaction"/>
              </a:rPr>
              <a:t>PRIMITIVNE RELIGIJE</a:t>
            </a:r>
            <a:endParaRPr lang="hr-HR" sz="3840" b="1">
              <a:solidFill>
                <a:srgbClr val="66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wis721 Md BT" pitchFamily="34" charset="-18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4981576" y="5669280"/>
            <a:ext cx="7055136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r-HR" sz="432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wis721 Md BT" pitchFamily="34" charset="-18"/>
                <a:hlinkClick r:id="" action="ppaction://noaction"/>
              </a:rPr>
              <a:t>POLITEISTIČKE RELIGIJE</a:t>
            </a:r>
            <a:endParaRPr lang="hr-HR" sz="4320" b="1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wis721 Md BT" pitchFamily="34" charset="-18"/>
            </a:endParaRP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2649855" y="6880861"/>
            <a:ext cx="829425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r-HR" sz="4800" b="1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wis721 Md BT" pitchFamily="34" charset="-18"/>
                <a:hlinkClick r:id="" action="ppaction://noaction"/>
              </a:rPr>
              <a:t>MONOTEISTIČKE RELIGIJE</a:t>
            </a:r>
            <a:endParaRPr lang="hr-HR" sz="4800" b="1" dirty="0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wis721 Md BT" pitchFamily="34" charset="-18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5010150" y="3065146"/>
            <a:ext cx="4036490" cy="5355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80">
                <a:solidFill>
                  <a:srgbClr val="FFFF00"/>
                </a:solidFill>
              </a:rPr>
              <a:t>POČETAK RELIGIJE…</a:t>
            </a:r>
          </a:p>
        </p:txBody>
      </p:sp>
    </p:spTree>
    <p:extLst>
      <p:ext uri="{BB962C8B-B14F-4D97-AF65-F5344CB8AC3E}">
        <p14:creationId xmlns:p14="http://schemas.microsoft.com/office/powerpoint/2010/main" val="409747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/>
      <p:bldP spid="28676" grpId="0"/>
      <p:bldP spid="2867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75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277749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37993" y="4823103"/>
            <a:ext cx="5554980" cy="6943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POLITEIZAM</a:t>
            </a:r>
            <a:endParaRPr lang="en-US" sz="4374" dirty="0"/>
          </a:p>
        </p:txBody>
      </p:sp>
      <p:sp>
        <p:nvSpPr>
          <p:cNvPr id="6" name="Text 2"/>
          <p:cNvSpPr/>
          <p:nvPr/>
        </p:nvSpPr>
        <p:spPr>
          <a:xfrm>
            <a:off x="2393394" y="5850731"/>
            <a:ext cx="10199013" cy="3332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txBody>
          <a:bodyPr wrap="none" rtlCol="0" anchor="t"/>
          <a:lstStyle/>
          <a:p>
            <a:pPr marL="342900" indent="-342900" algn="l">
              <a:lnSpc>
                <a:spcPts val="2624"/>
              </a:lnSpc>
              <a:buSzPct val="100000"/>
              <a:buChar char="•"/>
            </a:pPr>
            <a:r>
              <a:rPr lang="en-US" sz="4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Politeizam je vjerovanje u više bogova.</a:t>
            </a:r>
            <a:endParaRPr lang="en-US" sz="4000" dirty="0"/>
          </a:p>
        </p:txBody>
      </p:sp>
      <p:pic>
        <p:nvPicPr>
          <p:cNvPr id="7" name="Image 2" descr="preencoded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0D7419EE-EE9C-4806-B6DB-706B07AFBA7B}"/>
              </a:ext>
            </a:extLst>
          </p:cNvPr>
          <p:cNvSpPr txBox="1"/>
          <p:nvPr/>
        </p:nvSpPr>
        <p:spPr>
          <a:xfrm>
            <a:off x="4634143" y="1772669"/>
            <a:ext cx="768096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2160" dirty="0"/>
          </a:p>
          <a:p>
            <a:r>
              <a:rPr lang="hr-HR" sz="5760" dirty="0">
                <a:solidFill>
                  <a:schemeClr val="accent1">
                    <a:lumMod val="75000"/>
                  </a:schemeClr>
                </a:solidFill>
              </a:rPr>
              <a:t>POLI</a:t>
            </a:r>
            <a:r>
              <a:rPr lang="hr-HR" sz="5760" dirty="0">
                <a:solidFill>
                  <a:srgbClr val="C00000"/>
                </a:solidFill>
              </a:rPr>
              <a:t>TEIZAM</a:t>
            </a:r>
            <a:endParaRPr lang="hr-HR" sz="576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4" name="Ravni poveznik sa strelicom 3">
            <a:extLst>
              <a:ext uri="{FF2B5EF4-FFF2-40B4-BE49-F238E27FC236}">
                <a16:creationId xmlns:a16="http://schemas.microsoft.com/office/drawing/2014/main" id="{1E267A37-0766-47D5-9990-58CED03E7AC8}"/>
              </a:ext>
            </a:extLst>
          </p:cNvPr>
          <p:cNvCxnSpPr/>
          <p:nvPr/>
        </p:nvCxnSpPr>
        <p:spPr>
          <a:xfrm flipH="1">
            <a:off x="3978971" y="3023456"/>
            <a:ext cx="1629941" cy="705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avni poveznik sa strelicom 5">
            <a:extLst>
              <a:ext uri="{FF2B5EF4-FFF2-40B4-BE49-F238E27FC236}">
                <a16:creationId xmlns:a16="http://schemas.microsoft.com/office/drawing/2014/main" id="{216B276F-1FE6-4F13-A58E-72C355BCC10E}"/>
              </a:ext>
            </a:extLst>
          </p:cNvPr>
          <p:cNvCxnSpPr/>
          <p:nvPr/>
        </p:nvCxnSpPr>
        <p:spPr>
          <a:xfrm>
            <a:off x="7670306" y="3062860"/>
            <a:ext cx="1608634" cy="705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kstniOkvir 7">
            <a:extLst>
              <a:ext uri="{FF2B5EF4-FFF2-40B4-BE49-F238E27FC236}">
                <a16:creationId xmlns:a16="http://schemas.microsoft.com/office/drawing/2014/main" id="{08982889-164F-4547-AA0F-239F086FF1A5}"/>
              </a:ext>
            </a:extLst>
          </p:cNvPr>
          <p:cNvSpPr txBox="1"/>
          <p:nvPr/>
        </p:nvSpPr>
        <p:spPr>
          <a:xfrm>
            <a:off x="1880290" y="3888545"/>
            <a:ext cx="372862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160" dirty="0">
                <a:solidFill>
                  <a:schemeClr val="accent1">
                    <a:lumMod val="75000"/>
                  </a:schemeClr>
                </a:solidFill>
              </a:rPr>
              <a:t>više, mnogo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87E673A1-6149-4E71-B8EE-AFC34EC3C2E9}"/>
              </a:ext>
            </a:extLst>
          </p:cNvPr>
          <p:cNvSpPr txBox="1"/>
          <p:nvPr/>
        </p:nvSpPr>
        <p:spPr>
          <a:xfrm>
            <a:off x="9768990" y="3888545"/>
            <a:ext cx="2162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160" dirty="0">
                <a:solidFill>
                  <a:srgbClr val="C00000"/>
                </a:solidFill>
              </a:rPr>
              <a:t>Bog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B70F42F3-42F9-4F25-B287-62F6A5451309}"/>
              </a:ext>
            </a:extLst>
          </p:cNvPr>
          <p:cNvSpPr txBox="1"/>
          <p:nvPr/>
        </p:nvSpPr>
        <p:spPr>
          <a:xfrm>
            <a:off x="2322399" y="5081579"/>
            <a:ext cx="979029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320" dirty="0">
                <a:solidFill>
                  <a:schemeClr val="accent1">
                    <a:lumMod val="75000"/>
                  </a:schemeClr>
                </a:solidFill>
              </a:rPr>
              <a:t>Politeizam je vjerovanje u više bogova.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584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83"/>
    </mc:Choice>
    <mc:Fallback xmlns="">
      <p:transition spd="slow" advTm="70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7|3.9|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12.3|1.3|16.8|4.9|14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362</Words>
  <Application>Microsoft Office PowerPoint</Application>
  <PresentationFormat>Prilagođeno</PresentationFormat>
  <Paragraphs>87</Paragraphs>
  <Slides>17</Slides>
  <Notes>11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17</vt:i4>
      </vt:variant>
    </vt:vector>
  </HeadingPairs>
  <TitlesOfParts>
    <vt:vector size="25" baseType="lpstr">
      <vt:lpstr>Arial</vt:lpstr>
      <vt:lpstr>Calibri</vt:lpstr>
      <vt:lpstr>Corben</vt:lpstr>
      <vt:lpstr>Impact</vt:lpstr>
      <vt:lpstr>Nobile</vt:lpstr>
      <vt:lpstr>Swis721 Md BT</vt:lpstr>
      <vt:lpstr>Office Theme</vt:lpstr>
      <vt:lpstr>Default Design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....ZAKLJUČIMO</vt:lpstr>
      <vt:lpstr>PowerPoint prezentacija</vt:lpstr>
      <vt:lpstr>PowerPoint prezentacija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uredila mc</dc:creator>
  <cp:lastModifiedBy>marica.celjak@gmail.com</cp:lastModifiedBy>
  <cp:revision>6</cp:revision>
  <dcterms:created xsi:type="dcterms:W3CDTF">2024-06-16T18:24:51Z</dcterms:created>
  <dcterms:modified xsi:type="dcterms:W3CDTF">2024-06-16T19:04:05Z</dcterms:modified>
</cp:coreProperties>
</file>