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7RPlFTvxE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613" y="2248431"/>
            <a:ext cx="6151164" cy="680800"/>
          </a:xfrm>
        </p:spPr>
        <p:txBody>
          <a:bodyPr anchor="b">
            <a:normAutofit fontScale="90000"/>
          </a:bodyPr>
          <a:lstStyle/>
          <a:p>
            <a:r>
              <a:rPr lang="hr-HR" sz="4200" b="1" dirty="0"/>
              <a:t>Papa Franjo – Papa naroda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8156" y="3110161"/>
            <a:ext cx="2862077" cy="378451"/>
          </a:xfrm>
        </p:spPr>
        <p:txBody>
          <a:bodyPr anchor="t">
            <a:normAutofit lnSpcReduction="10000"/>
          </a:bodyPr>
          <a:lstStyle/>
          <a:p>
            <a:r>
              <a:rPr lang="hr-HR" sz="2000" dirty="0">
                <a:solidFill>
                  <a:schemeClr val="tx1">
                    <a:alpha val="70000"/>
                  </a:schemeClr>
                </a:solidFill>
              </a:rPr>
              <a:t>Jorge Mario </a:t>
            </a:r>
            <a:r>
              <a:rPr lang="hr-HR" sz="2000" dirty="0" err="1">
                <a:solidFill>
                  <a:schemeClr val="tx1">
                    <a:alpha val="70000"/>
                  </a:schemeClr>
                </a:solidFill>
              </a:rPr>
              <a:t>Bergoglio</a:t>
            </a:r>
            <a:endParaRPr lang="hr-HR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94347AE-0279-F46C-42B8-E16D649E8ADA}"/>
              </a:ext>
            </a:extLst>
          </p:cNvPr>
          <p:cNvSpPr txBox="1">
            <a:spLocks/>
          </p:cNvSpPr>
          <p:nvPr/>
        </p:nvSpPr>
        <p:spPr>
          <a:xfrm>
            <a:off x="3138156" y="3739544"/>
            <a:ext cx="2862077" cy="378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700" b="1" dirty="0">
                <a:solidFill>
                  <a:schemeClr val="tx1">
                    <a:alpha val="70000"/>
                  </a:schemeClr>
                </a:solidFill>
              </a:rPr>
              <a:t>17.12.1936.-21.4.2025.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13" y="1600200"/>
            <a:ext cx="6151164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Citati Pape Franje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46058"/>
            <a:ext cx="73152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hr-HR" dirty="0"/>
          </a:p>
          <a:p>
            <a:pPr algn="ctr">
              <a:spcAft>
                <a:spcPts val="600"/>
              </a:spcAft>
              <a:defRPr sz="2000"/>
            </a:pPr>
            <a:r>
              <a:rPr sz="2800" dirty="0"/>
              <a:t>“Ne </a:t>
            </a:r>
            <a:r>
              <a:rPr sz="2800" dirty="0" err="1"/>
              <a:t>zaboravimo</a:t>
            </a:r>
            <a:r>
              <a:rPr sz="2800" dirty="0"/>
              <a:t> </a:t>
            </a:r>
            <a:r>
              <a:rPr sz="2800" dirty="0" err="1"/>
              <a:t>nikada</a:t>
            </a:r>
            <a:r>
              <a:rPr sz="2800" dirty="0"/>
              <a:t> da je </a:t>
            </a:r>
            <a:r>
              <a:rPr sz="2800" dirty="0" err="1"/>
              <a:t>prava</a:t>
            </a:r>
            <a:r>
              <a:rPr sz="2800" dirty="0"/>
              <a:t> </a:t>
            </a:r>
            <a:r>
              <a:rPr sz="2800" dirty="0" err="1"/>
              <a:t>moć</a:t>
            </a:r>
            <a:r>
              <a:rPr sz="2800" dirty="0"/>
              <a:t> </a:t>
            </a:r>
            <a:r>
              <a:rPr sz="2800" dirty="0" err="1"/>
              <a:t>služiti</a:t>
            </a:r>
            <a:r>
              <a:rPr sz="2800" dirty="0"/>
              <a:t>.”</a:t>
            </a:r>
            <a:br>
              <a:rPr sz="2800" dirty="0"/>
            </a:br>
            <a:endParaRPr lang="hr-HR" sz="2800" dirty="0"/>
          </a:p>
          <a:p>
            <a:pPr algn="ctr">
              <a:spcAft>
                <a:spcPts val="600"/>
              </a:spcAft>
              <a:defRPr sz="2000"/>
            </a:pPr>
            <a:endParaRPr lang="hr-HR" sz="2800" dirty="0"/>
          </a:p>
          <a:p>
            <a:pPr algn="ctr">
              <a:spcAft>
                <a:spcPts val="600"/>
              </a:spcAft>
              <a:defRPr sz="2000"/>
            </a:pPr>
            <a:endParaRPr lang="hr-HR" sz="2800" dirty="0"/>
          </a:p>
          <a:p>
            <a:pPr algn="ctr">
              <a:spcAft>
                <a:spcPts val="600"/>
              </a:spcAft>
              <a:defRPr sz="2000"/>
            </a:pPr>
            <a:endParaRPr lang="hr-HR" sz="2800" dirty="0"/>
          </a:p>
          <a:p>
            <a:pPr algn="ctr">
              <a:spcAft>
                <a:spcPts val="600"/>
              </a:spcAft>
              <a:defRPr sz="2000"/>
            </a:pPr>
            <a:br>
              <a:rPr sz="2800" dirty="0"/>
            </a:br>
            <a:r>
              <a:rPr sz="2800" dirty="0"/>
              <a:t>“</a:t>
            </a:r>
            <a:r>
              <a:rPr sz="2800" dirty="0" err="1"/>
              <a:t>Revolucija</a:t>
            </a:r>
            <a:r>
              <a:rPr sz="2800" dirty="0"/>
              <a:t> </a:t>
            </a:r>
            <a:r>
              <a:rPr sz="2800" dirty="0" err="1"/>
              <a:t>nježnosti</a:t>
            </a:r>
            <a:r>
              <a:rPr sz="2800" dirty="0"/>
              <a:t> </a:t>
            </a:r>
            <a:r>
              <a:rPr sz="2800" dirty="0" err="1"/>
              <a:t>počinje</a:t>
            </a:r>
            <a:r>
              <a:rPr sz="2800" dirty="0"/>
              <a:t> u </a:t>
            </a:r>
            <a:r>
              <a:rPr sz="2800" dirty="0" err="1"/>
              <a:t>srcu</a:t>
            </a:r>
            <a:r>
              <a:rPr sz="2800" dirty="0"/>
              <a:t>.”</a:t>
            </a:r>
            <a:endParaRPr lang="hr-H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Upoznajte papu Franju (za 4 minute)">
            <a:hlinkClick r:id="" action="ppaction://media"/>
            <a:extLst>
              <a:ext uri="{FF2B5EF4-FFF2-40B4-BE49-F238E27FC236}">
                <a16:creationId xmlns:a16="http://schemas.microsoft.com/office/drawing/2014/main" id="{6686F27F-DE1B-EB9E-32FE-6D6AD634D5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9144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08" y="1238864"/>
            <a:ext cx="2930775" cy="762703"/>
          </a:xfrm>
        </p:spPr>
        <p:txBody>
          <a:bodyPr anchor="b">
            <a:normAutofit/>
          </a:bodyPr>
          <a:lstStyle/>
          <a:p>
            <a:r>
              <a:rPr lang="hr-HR" sz="4200" dirty="0"/>
              <a:t>Rani život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91" y="2271252"/>
            <a:ext cx="4733163" cy="3549445"/>
          </a:xfrm>
        </p:spPr>
        <p:txBody>
          <a:bodyPr anchor="t">
            <a:normAutofit/>
          </a:bodyPr>
          <a:lstStyle/>
          <a:p>
            <a:r>
              <a:rPr lang="hr-HR" sz="2800" dirty="0"/>
              <a:t>rođen 17. prosinca 1936. u Buenos Airesu, Argentina</a:t>
            </a:r>
          </a:p>
          <a:p>
            <a:r>
              <a:rPr lang="hr-HR" sz="2800" dirty="0"/>
              <a:t>sin talijanskih imigranata</a:t>
            </a:r>
          </a:p>
          <a:p>
            <a:r>
              <a:rPr lang="hr-HR" sz="2800" dirty="0"/>
              <a:t>diplomirao kemiju prije nego što je stupio u isusovački red</a:t>
            </a:r>
          </a:p>
          <a:p>
            <a:r>
              <a:rPr lang="hr-HR" sz="2800" dirty="0"/>
              <a:t>zaređen za svećenika 1969. god.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CA589D-8C37-3DA4-EE17-9D133D8B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870"/>
          <a:stretch/>
        </p:blipFill>
        <p:spPr>
          <a:xfrm>
            <a:off x="5643719" y="1936165"/>
            <a:ext cx="2772698" cy="27923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9144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31" y="1133891"/>
            <a:ext cx="3766517" cy="713542"/>
          </a:xfrm>
        </p:spPr>
        <p:txBody>
          <a:bodyPr anchor="b">
            <a:normAutofit fontScale="90000"/>
          </a:bodyPr>
          <a:lstStyle/>
          <a:p>
            <a:r>
              <a:rPr lang="hr-HR" sz="4200" dirty="0"/>
              <a:t>Crkvena karijera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80" y="2550672"/>
            <a:ext cx="7495784" cy="2258415"/>
          </a:xfrm>
        </p:spPr>
        <p:txBody>
          <a:bodyPr anchor="t">
            <a:normAutofit/>
          </a:bodyPr>
          <a:lstStyle/>
          <a:p>
            <a:r>
              <a:rPr lang="hr-HR" sz="2800" dirty="0"/>
              <a:t>postaje nadbiskup Buenos Airesa 1998.</a:t>
            </a:r>
          </a:p>
          <a:p>
            <a:r>
              <a:rPr lang="hr-HR" sz="2800" dirty="0"/>
              <a:t>kardinal od 2001.</a:t>
            </a:r>
          </a:p>
          <a:p>
            <a:r>
              <a:rPr lang="hr-HR" sz="2800" dirty="0"/>
              <a:t>poznat po skromnosti, jednostavnom načinu života i brizi za siromašne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BA5E90-07D3-CD21-BD6A-EE4FD7B0B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95" y="4238053"/>
            <a:ext cx="2847975" cy="16002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6B50B5A-0B39-1765-A19C-9BA27F4D7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913" y="1155751"/>
            <a:ext cx="2209800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9144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28" y="1219198"/>
            <a:ext cx="3678027" cy="664381"/>
          </a:xfrm>
        </p:spPr>
        <p:txBody>
          <a:bodyPr anchor="b">
            <a:normAutofit fontScale="90000"/>
          </a:bodyPr>
          <a:lstStyle/>
          <a:p>
            <a:r>
              <a:rPr lang="hr-HR" sz="4200" dirty="0"/>
              <a:t>Izbor za papu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328" y="2226829"/>
            <a:ext cx="7495784" cy="2258415"/>
          </a:xfrm>
        </p:spPr>
        <p:txBody>
          <a:bodyPr anchor="t">
            <a:normAutofit/>
          </a:bodyPr>
          <a:lstStyle/>
          <a:p>
            <a:r>
              <a:rPr lang="hr-HR" sz="2800" dirty="0"/>
              <a:t>izabran 13. ožujka 2013. godine</a:t>
            </a:r>
          </a:p>
          <a:p>
            <a:r>
              <a:rPr lang="hr-HR" sz="2800" dirty="0"/>
              <a:t>prvi papa iz Latinske Amerike</a:t>
            </a:r>
          </a:p>
          <a:p>
            <a:r>
              <a:rPr lang="hr-HR" sz="2800" dirty="0"/>
              <a:t>prvi isusovac i prvi papa koji je uzeo ime Franjo, po svetom Franji Asiškom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77D2C6-9011-CA95-91B4-93E83E39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48" y="4290109"/>
            <a:ext cx="3982292" cy="22584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9144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51" y="1307689"/>
            <a:ext cx="4828401" cy="743039"/>
          </a:xfrm>
        </p:spPr>
        <p:txBody>
          <a:bodyPr anchor="b">
            <a:normAutofit/>
          </a:bodyPr>
          <a:lstStyle/>
          <a:p>
            <a:r>
              <a:rPr lang="hr-HR" sz="4200" dirty="0"/>
              <a:t>Poruke i djelovanje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8" y="2385647"/>
            <a:ext cx="7495784" cy="2258415"/>
          </a:xfrm>
        </p:spPr>
        <p:txBody>
          <a:bodyPr anchor="t">
            <a:normAutofit/>
          </a:bodyPr>
          <a:lstStyle/>
          <a:p>
            <a:r>
              <a:rPr lang="hr-HR" sz="2800" dirty="0"/>
              <a:t>fokus na siromaštvo, okoliš i društvenu pravdu</a:t>
            </a:r>
          </a:p>
          <a:p>
            <a:r>
              <a:rPr lang="hr-HR" sz="2800" dirty="0"/>
              <a:t>Enciklika Laudato si’ – o brizi za okoliš</a:t>
            </a:r>
          </a:p>
          <a:p>
            <a:r>
              <a:rPr lang="hr-HR" sz="2800" dirty="0"/>
              <a:t>zalaže se za mir, dijalog među religijama i pomoć migrantima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9144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98" y="1199534"/>
            <a:ext cx="4857898" cy="743039"/>
          </a:xfrm>
        </p:spPr>
        <p:txBody>
          <a:bodyPr anchor="b">
            <a:normAutofit/>
          </a:bodyPr>
          <a:lstStyle/>
          <a:p>
            <a:r>
              <a:rPr lang="hr-HR" sz="4200" dirty="0"/>
              <a:t>Papa blizak ljudima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98" y="2657013"/>
            <a:ext cx="7495784" cy="2258415"/>
          </a:xfrm>
        </p:spPr>
        <p:txBody>
          <a:bodyPr anchor="t">
            <a:normAutofit/>
          </a:bodyPr>
          <a:lstStyle/>
          <a:p>
            <a:r>
              <a:rPr lang="hr-HR" sz="2800" dirty="0"/>
              <a:t>poznat po tome što izlazi među ljude</a:t>
            </a:r>
          </a:p>
          <a:p>
            <a:r>
              <a:rPr lang="hr-HR" sz="2800" dirty="0"/>
              <a:t>odriče se mnogih privilegija koje su koristili prethodni pape</a:t>
            </a:r>
          </a:p>
          <a:p>
            <a:r>
              <a:rPr lang="hr-HR" sz="2800" dirty="0"/>
              <a:t>aktivno koristi društvene mreže (@Pontifex)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9144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96" y="1100005"/>
            <a:ext cx="4012323" cy="713542"/>
          </a:xfrm>
        </p:spPr>
        <p:txBody>
          <a:bodyPr anchor="b">
            <a:normAutofit fontScale="90000"/>
          </a:bodyPr>
          <a:lstStyle/>
          <a:p>
            <a:r>
              <a:rPr lang="hr-HR" sz="4200" dirty="0"/>
              <a:t>Zanimljivosti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27" y="3322308"/>
            <a:ext cx="7495784" cy="2258415"/>
          </a:xfrm>
        </p:spPr>
        <p:txBody>
          <a:bodyPr anchor="t">
            <a:normAutofit/>
          </a:bodyPr>
          <a:lstStyle/>
          <a:p>
            <a:r>
              <a:rPr lang="hr-HR" sz="2800" dirty="0"/>
              <a:t>veliki navijač nogometa (klub: San Lorenzo)</a:t>
            </a:r>
          </a:p>
          <a:p>
            <a:r>
              <a:rPr lang="hr-HR" sz="2800" dirty="0"/>
              <a:t>volio kuhati i živjeti jednostavno</a:t>
            </a:r>
          </a:p>
          <a:p>
            <a:r>
              <a:rPr lang="hr-HR" sz="2800" dirty="0"/>
              <a:t>govorio španjolski, talijanski, njemački i engleski jezik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612700-F0EC-06E9-6C8F-663407F5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061" y="986913"/>
            <a:ext cx="3856089" cy="2159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13" y="1600200"/>
            <a:ext cx="6151164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Citati Pape Franje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204</Words>
  <Application>Microsoft Office PowerPoint</Application>
  <PresentationFormat>Prikaz na zaslonu (4:3)</PresentationFormat>
  <Paragraphs>36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Papa Franjo – Papa naroda</vt:lpstr>
      <vt:lpstr>PowerPoint prezentacija</vt:lpstr>
      <vt:lpstr>Rani život</vt:lpstr>
      <vt:lpstr>Crkvena karijera</vt:lpstr>
      <vt:lpstr>Izbor za papu</vt:lpstr>
      <vt:lpstr>Poruke i djelovanje</vt:lpstr>
      <vt:lpstr>Papa blizak ljudima</vt:lpstr>
      <vt:lpstr>Zanimljivosti</vt:lpstr>
      <vt:lpstr>Citati Pape Franje</vt:lpstr>
      <vt:lpstr>Citati Pape Franje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Korisnik</dc:creator>
  <cp:keywords/>
  <dc:description>generated using python-pptx</dc:description>
  <cp:lastModifiedBy>Martina Horvat</cp:lastModifiedBy>
  <cp:revision>2</cp:revision>
  <dcterms:created xsi:type="dcterms:W3CDTF">2013-01-27T09:14:16Z</dcterms:created>
  <dcterms:modified xsi:type="dcterms:W3CDTF">2025-04-21T19:50:17Z</dcterms:modified>
  <cp:category/>
</cp:coreProperties>
</file>