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2" r:id="rId3"/>
    <p:sldId id="261" r:id="rId4"/>
    <p:sldId id="257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33A10E-5F8B-464B-989D-1B41B6FDFC82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5C147-6CC6-41A9-B0B4-446A9603D43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19969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err="1" smtClean="0"/>
              <a:t>Bubamarac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5C147-6CC6-41A9-B0B4-446A9603D43D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20831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Kliknite da biste uredili stil podnaslova matrice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F1EB-329A-4318-95D0-CF69BB717038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5B5A7-1003-4EAB-B390-9CCC17B5450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7755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F1EB-329A-4318-95D0-CF69BB717038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5B5A7-1003-4EAB-B390-9CCC17B5450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81021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F1EB-329A-4318-95D0-CF69BB717038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5B5A7-1003-4EAB-B390-9CCC17B5450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5052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F1EB-329A-4318-95D0-CF69BB717038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5B5A7-1003-4EAB-B390-9CCC17B5450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79776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F1EB-329A-4318-95D0-CF69BB717038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5B5A7-1003-4EAB-B390-9CCC17B5450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31683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F1EB-329A-4318-95D0-CF69BB717038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5B5A7-1003-4EAB-B390-9CCC17B5450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19057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F1EB-329A-4318-95D0-CF69BB717038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5B5A7-1003-4EAB-B390-9CCC17B5450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24759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F1EB-329A-4318-95D0-CF69BB717038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5B5A7-1003-4EAB-B390-9CCC17B5450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4112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F1EB-329A-4318-95D0-CF69BB717038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5B5A7-1003-4EAB-B390-9CCC17B5450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64205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F1EB-329A-4318-95D0-CF69BB717038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5B5A7-1003-4EAB-B390-9CCC17B5450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46041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F1EB-329A-4318-95D0-CF69BB717038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5B5A7-1003-4EAB-B390-9CCC17B5450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65425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DF1EB-329A-4318-95D0-CF69BB717038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5B5A7-1003-4EAB-B390-9CCC17B5450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48033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b="1" dirty="0" smtClean="0">
                <a:solidFill>
                  <a:srgbClr val="FF0000"/>
                </a:solidFill>
              </a:rPr>
              <a:t>Brak i duhovni poziv</a:t>
            </a:r>
            <a:endParaRPr lang="hr-HR" b="1" dirty="0">
              <a:solidFill>
                <a:srgbClr val="FF0000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38399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813" y="365125"/>
            <a:ext cx="4169168" cy="6253752"/>
          </a:xfrm>
        </p:spPr>
      </p:pic>
    </p:spTree>
    <p:extLst>
      <p:ext uri="{BB962C8B-B14F-4D97-AF65-F5344CB8AC3E}">
        <p14:creationId xmlns:p14="http://schemas.microsoft.com/office/powerpoint/2010/main" val="3789436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7" y="0"/>
            <a:ext cx="91440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17460" y="826904"/>
            <a:ext cx="5683171" cy="61345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prstTxWarp prst="textStop">
              <a:avLst>
                <a:gd name="adj" fmla="val 14286"/>
              </a:avLst>
            </a:prstTxWarp>
            <a:spAutoFit/>
          </a:bodyPr>
          <a:lstStyle/>
          <a:p>
            <a:r>
              <a:rPr lang="hr-HR" sz="4800" b="1" dirty="0">
                <a:ln w="38100">
                  <a:solidFill>
                    <a:schemeClr val="bg1"/>
                  </a:solidFill>
                  <a:prstDash val="solid"/>
                </a:ln>
                <a:solidFill>
                  <a:srgbClr val="FF3399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SVETO PISMO O BRAKU</a:t>
            </a:r>
          </a:p>
        </p:txBody>
      </p:sp>
      <p:sp>
        <p:nvSpPr>
          <p:cNvPr id="3" name="Rectangle 2"/>
          <p:cNvSpPr/>
          <p:nvPr/>
        </p:nvSpPr>
        <p:spPr>
          <a:xfrm>
            <a:off x="907306" y="2187615"/>
            <a:ext cx="817172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400" b="1" dirty="0"/>
              <a:t>»Nije dobro da čovjek bude sam!« </a:t>
            </a:r>
            <a:r>
              <a:rPr lang="hr-HR" sz="2400" dirty="0"/>
              <a:t>- čovjek ima potrebu za drugim bićem; za mnoge je samoća teško stanje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400" b="1" dirty="0"/>
              <a:t>Bog načini životinje, a čovjek im daje imena </a:t>
            </a:r>
            <a:r>
              <a:rPr lang="hr-HR" sz="2400" dirty="0"/>
              <a:t>– čovjek je gospodar životinjama, ali osjeća da je on drukčiji i njegova se samoća nije smanjila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400" b="1" dirty="0"/>
              <a:t>Bog načini ženu od čovjekova rebra </a:t>
            </a:r>
            <a:r>
              <a:rPr lang="hr-HR" sz="2400" dirty="0"/>
              <a:t>– rebro je blizu srca, što simbolizira tijesnu povezanost muškarca i žene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400" b="1" dirty="0"/>
              <a:t>»Stoga će čovjek ostaviti oca i majku da prione uza svoju ženu, i bit će njih dvoje jedno tijelo« </a:t>
            </a:r>
            <a:r>
              <a:rPr lang="hr-HR" sz="2400" dirty="0"/>
              <a:t>- u iskrenom braku muž i žena u spolnom životu postaju jedno tijelo </a:t>
            </a:r>
          </a:p>
        </p:txBody>
      </p:sp>
      <p:sp>
        <p:nvSpPr>
          <p:cNvPr id="2" name="Elipsasti oblačić 1"/>
          <p:cNvSpPr/>
          <p:nvPr/>
        </p:nvSpPr>
        <p:spPr>
          <a:xfrm>
            <a:off x="8091948" y="550605"/>
            <a:ext cx="3460955" cy="1789471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Što tekst govori o čovjeku? Koje riječi povezuješ s brakom? Zašto je zajedništvo više od samog osjećaja?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34197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i="1" dirty="0"/>
              <a:t>Mt 19,5–6: „</a:t>
            </a:r>
            <a:r>
              <a:rPr lang="en-US" sz="3200" i="1" dirty="0" err="1"/>
              <a:t>Što</a:t>
            </a:r>
            <a:r>
              <a:rPr lang="en-US" sz="3200" i="1" dirty="0"/>
              <a:t>, </a:t>
            </a:r>
            <a:r>
              <a:rPr lang="en-US" sz="3200" i="1" dirty="0" err="1"/>
              <a:t>dakle</a:t>
            </a:r>
            <a:r>
              <a:rPr lang="en-US" sz="3200" i="1" dirty="0"/>
              <a:t>, Bog </a:t>
            </a:r>
            <a:r>
              <a:rPr lang="en-US" sz="3200" i="1" dirty="0" err="1"/>
              <a:t>združi</a:t>
            </a:r>
            <a:r>
              <a:rPr lang="en-US" sz="3200" i="1" dirty="0"/>
              <a:t>, </a:t>
            </a:r>
            <a:r>
              <a:rPr lang="en-US" sz="3200" i="1" dirty="0" err="1"/>
              <a:t>čovjek</a:t>
            </a:r>
            <a:r>
              <a:rPr lang="en-US" sz="3200" i="1" dirty="0"/>
              <a:t> </a:t>
            </a:r>
            <a:r>
              <a:rPr lang="en-US" sz="3200" i="1" dirty="0" err="1"/>
              <a:t>neka</a:t>
            </a:r>
            <a:r>
              <a:rPr lang="en-US" sz="3200" i="1" dirty="0"/>
              <a:t> ne </a:t>
            </a:r>
            <a:r>
              <a:rPr lang="en-US" sz="3200" i="1" dirty="0" err="1"/>
              <a:t>rastavlja</a:t>
            </a:r>
            <a:r>
              <a:rPr lang="en-US" sz="3200" i="1" dirty="0"/>
              <a:t>.“</a:t>
            </a:r>
            <a:r>
              <a:rPr lang="hr-HR" sz="3200" i="1" dirty="0"/>
              <a:t/>
            </a:r>
            <a:br>
              <a:rPr lang="hr-HR" sz="3200" i="1" dirty="0"/>
            </a:br>
            <a:endParaRPr lang="hr-HR" sz="3200" i="1" dirty="0"/>
          </a:p>
        </p:txBody>
      </p:sp>
      <p:pic>
        <p:nvPicPr>
          <p:cNvPr id="4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122" y="0"/>
            <a:ext cx="11375922" cy="6858000"/>
          </a:xfrm>
          <a:prstGeom prst="rect">
            <a:avLst/>
          </a:prstGeom>
        </p:spPr>
      </p:pic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838200" y="2477805"/>
            <a:ext cx="10498067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r-Latn-RS" altLang="sr-Latn-R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5</a:t>
            </a:r>
            <a:r>
              <a:rPr kumimoji="0" lang="sr-Latn-RS" altLang="sr-Latn-R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i reče: </a:t>
            </a:r>
            <a:r>
              <a:rPr kumimoji="0" lang="sr-Latn-RS" altLang="sr-Latn-R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Stoga će </a:t>
            </a:r>
            <a:r>
              <a:rPr kumimoji="0" lang="sr-Latn-RS" altLang="sr-Latn-RS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čovjek</a:t>
            </a:r>
            <a:r>
              <a:rPr kumimoji="0" lang="sr-Latn-RS" altLang="sr-Latn-R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ostaviti oca i majku da prione uza svoju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r-Latn-RS" altLang="sr-Latn-R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ženu;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r-Latn-RS" altLang="sr-Latn-R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i dvoje njih bit će jedno </a:t>
            </a:r>
            <a:r>
              <a:rPr kumimoji="0" lang="sr-Latn-RS" altLang="sr-Latn-RS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tijelo</a:t>
            </a:r>
            <a:r>
              <a:rPr kumimoji="0" lang="sr-Latn-RS" altLang="sr-Latn-R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?</a:t>
            </a:r>
            <a:endParaRPr kumimoji="0" lang="sr-Latn-RS" altLang="sr-Latn-R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r-Latn-RS" altLang="sr-Latn-R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6</a:t>
            </a:r>
            <a:r>
              <a:rPr kumimoji="0" lang="sr-Latn-RS" altLang="sr-Latn-R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sr-Latn-RS" altLang="sr-Latn-R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Tako više nisu dvoje, nego jedno </a:t>
            </a:r>
            <a:r>
              <a:rPr kumimoji="0" lang="sr-Latn-RS" altLang="sr-Latn-RS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tijelo</a:t>
            </a:r>
            <a:r>
              <a:rPr kumimoji="0" lang="sr-Latn-RS" altLang="sr-Latn-R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sr-Latn-RS" altLang="sr-Latn-R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Što je Bog sjedinio, </a:t>
            </a:r>
            <a:r>
              <a:rPr kumimoji="0" lang="sr-Latn-RS" altLang="sr-Latn-RS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čovjek</a:t>
            </a:r>
            <a:r>
              <a:rPr kumimoji="0" lang="sr-Latn-RS" altLang="sr-Latn-R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neka ne rastavlja</a:t>
            </a:r>
            <a:endParaRPr kumimoji="0" lang="sr-Latn-RS" altLang="sr-Latn-R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997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„LABORATORIJ ŽIVOTNOG POZIVA“ (15 min)</a:t>
            </a:r>
            <a:r>
              <a:rPr lang="hr-HR" b="1" dirty="0" smtClean="0"/>
              <a:t/>
            </a:r>
            <a:br>
              <a:rPr lang="hr-HR" b="1" dirty="0" smtClean="0"/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Učenici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dijele</a:t>
            </a:r>
            <a:r>
              <a:rPr lang="en-US" dirty="0"/>
              <a:t> u </a:t>
            </a:r>
            <a:r>
              <a:rPr lang="en-US" dirty="0" err="1"/>
              <a:t>četiri</a:t>
            </a:r>
            <a:r>
              <a:rPr lang="en-US" dirty="0"/>
              <a:t> </a:t>
            </a:r>
            <a:r>
              <a:rPr lang="en-US" dirty="0" err="1"/>
              <a:t>skupine</a:t>
            </a:r>
            <a:r>
              <a:rPr lang="en-US" dirty="0"/>
              <a:t>. </a:t>
            </a:r>
            <a:r>
              <a:rPr lang="en-US" dirty="0" err="1"/>
              <a:t>Svaka</a:t>
            </a:r>
            <a:r>
              <a:rPr lang="en-US" dirty="0"/>
              <a:t> </a:t>
            </a:r>
            <a:r>
              <a:rPr lang="en-US" dirty="0" err="1"/>
              <a:t>skupina</a:t>
            </a:r>
            <a:r>
              <a:rPr lang="en-US" dirty="0"/>
              <a:t> </a:t>
            </a:r>
            <a:r>
              <a:rPr lang="en-US" dirty="0" err="1"/>
              <a:t>dobiva</a:t>
            </a:r>
            <a:r>
              <a:rPr lang="en-US" dirty="0"/>
              <a:t> A3 </a:t>
            </a:r>
            <a:r>
              <a:rPr lang="en-US" dirty="0" err="1"/>
              <a:t>papir</a:t>
            </a:r>
            <a:r>
              <a:rPr lang="en-US" dirty="0"/>
              <a:t>, </a:t>
            </a:r>
            <a:r>
              <a:rPr lang="en-US" dirty="0" err="1"/>
              <a:t>materijale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svoj</a:t>
            </a:r>
            <a:r>
              <a:rPr lang="en-US" dirty="0"/>
              <a:t> </a:t>
            </a:r>
            <a:r>
              <a:rPr lang="en-US" dirty="0" err="1"/>
              <a:t>zadatak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Dodatka</a:t>
            </a:r>
            <a:r>
              <a:rPr lang="en-US" dirty="0"/>
              <a:t> 2</a:t>
            </a:r>
            <a:r>
              <a:rPr lang="en-US" dirty="0" smtClean="0"/>
              <a:t>.</a:t>
            </a:r>
            <a:endParaRPr lang="hr-HR" dirty="0" smtClean="0"/>
          </a:p>
          <a:p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skupini</a:t>
            </a:r>
            <a:r>
              <a:rPr lang="en-US" dirty="0"/>
              <a:t> se </a:t>
            </a:r>
            <a:r>
              <a:rPr lang="en-US" dirty="0" err="1"/>
              <a:t>dijele</a:t>
            </a:r>
            <a:r>
              <a:rPr lang="en-US" dirty="0"/>
              <a:t> </a:t>
            </a:r>
            <a:r>
              <a:rPr lang="en-US" dirty="0" err="1"/>
              <a:t>uloge</a:t>
            </a:r>
            <a:r>
              <a:rPr lang="en-US" dirty="0"/>
              <a:t>: </a:t>
            </a:r>
            <a:r>
              <a:rPr lang="en-US" dirty="0" err="1"/>
              <a:t>voditelj</a:t>
            </a:r>
            <a:r>
              <a:rPr lang="en-US" dirty="0"/>
              <a:t>, </a:t>
            </a:r>
            <a:r>
              <a:rPr lang="en-US" dirty="0" err="1"/>
              <a:t>čitač</a:t>
            </a:r>
            <a:r>
              <a:rPr lang="en-US" dirty="0"/>
              <a:t>, </a:t>
            </a:r>
            <a:r>
              <a:rPr lang="en-US" dirty="0" err="1"/>
              <a:t>zapisničar</a:t>
            </a:r>
            <a:r>
              <a:rPr lang="en-US" dirty="0"/>
              <a:t>, </a:t>
            </a:r>
            <a:r>
              <a:rPr lang="en-US" dirty="0" err="1"/>
              <a:t>kreativac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govornik</a:t>
            </a:r>
            <a:r>
              <a:rPr lang="en-US" dirty="0"/>
              <a:t>.</a:t>
            </a:r>
            <a:endParaRPr lang="hr-HR" dirty="0"/>
          </a:p>
          <a:p>
            <a:r>
              <a:rPr lang="en-US" dirty="0" err="1"/>
              <a:t>Važno</a:t>
            </a:r>
            <a:r>
              <a:rPr lang="en-US" dirty="0"/>
              <a:t> </a:t>
            </a:r>
            <a:r>
              <a:rPr lang="en-US" dirty="0" err="1"/>
              <a:t>pravilo</a:t>
            </a:r>
            <a:r>
              <a:rPr lang="en-US" dirty="0"/>
              <a:t>: </a:t>
            </a:r>
            <a:r>
              <a:rPr lang="en-US" dirty="0" err="1"/>
              <a:t>svaki</a:t>
            </a:r>
            <a:r>
              <a:rPr lang="en-US" dirty="0"/>
              <a:t> </a:t>
            </a:r>
            <a:r>
              <a:rPr lang="en-US" dirty="0" err="1"/>
              <a:t>učenik</a:t>
            </a:r>
            <a:r>
              <a:rPr lang="en-US" dirty="0"/>
              <a:t> mora </a:t>
            </a:r>
            <a:r>
              <a:rPr lang="en-US" dirty="0" err="1"/>
              <a:t>pridonijeti</a:t>
            </a:r>
            <a:r>
              <a:rPr lang="en-US" dirty="0"/>
              <a:t> </a:t>
            </a:r>
            <a:r>
              <a:rPr lang="en-US" dirty="0" err="1"/>
              <a:t>barem</a:t>
            </a:r>
            <a:r>
              <a:rPr lang="en-US" dirty="0"/>
              <a:t> </a:t>
            </a:r>
            <a:r>
              <a:rPr lang="en-US" dirty="0" err="1"/>
              <a:t>jednom</a:t>
            </a:r>
            <a:r>
              <a:rPr lang="en-US" dirty="0"/>
              <a:t> </a:t>
            </a:r>
            <a:r>
              <a:rPr lang="en-US" dirty="0" err="1"/>
              <a:t>idejom</a:t>
            </a:r>
            <a:r>
              <a:rPr lang="en-US" dirty="0"/>
              <a:t>. </a:t>
            </a:r>
            <a:r>
              <a:rPr lang="en-US" dirty="0" err="1"/>
              <a:t>Skupina</a:t>
            </a:r>
            <a:r>
              <a:rPr lang="en-US" dirty="0"/>
              <a:t> ne </a:t>
            </a:r>
            <a:r>
              <a:rPr lang="en-US" dirty="0" err="1"/>
              <a:t>prepisuje</a:t>
            </a:r>
            <a:r>
              <a:rPr lang="en-US" dirty="0"/>
              <a:t> </a:t>
            </a:r>
            <a:r>
              <a:rPr lang="en-US" dirty="0" err="1"/>
              <a:t>definicije</a:t>
            </a:r>
            <a:r>
              <a:rPr lang="en-US" dirty="0"/>
              <a:t>, </a:t>
            </a:r>
            <a:r>
              <a:rPr lang="en-US" dirty="0" err="1"/>
              <a:t>nego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teksta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 </a:t>
            </a:r>
            <a:r>
              <a:rPr lang="en-US" dirty="0" err="1"/>
              <a:t>izvodi</a:t>
            </a:r>
            <a:r>
              <a:rPr lang="en-US" dirty="0"/>
              <a:t> </a:t>
            </a:r>
            <a:r>
              <a:rPr lang="en-US" dirty="0" err="1"/>
              <a:t>zaključke</a:t>
            </a:r>
            <a:r>
              <a:rPr lang="en-US" dirty="0"/>
              <a:t>.</a:t>
            </a:r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58722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zervirano mjesto sadržaja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6282633"/>
              </p:ext>
            </p:extLst>
          </p:nvPr>
        </p:nvGraphicFramePr>
        <p:xfrm>
          <a:off x="1759974" y="207370"/>
          <a:ext cx="8701548" cy="46694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50774">
                  <a:extLst>
                    <a:ext uri="{9D8B030D-6E8A-4147-A177-3AD203B41FA5}">
                      <a16:colId xmlns:a16="http://schemas.microsoft.com/office/drawing/2014/main" val="2698441922"/>
                    </a:ext>
                  </a:extLst>
                </a:gridCol>
                <a:gridCol w="4350774">
                  <a:extLst>
                    <a:ext uri="{9D8B030D-6E8A-4147-A177-3AD203B41FA5}">
                      <a16:colId xmlns:a16="http://schemas.microsoft.com/office/drawing/2014/main" val="3280018274"/>
                    </a:ext>
                  </a:extLst>
                </a:gridCol>
              </a:tblGrid>
              <a:tr h="6670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dirty="0">
                          <a:effectLst/>
                        </a:rPr>
                        <a:t>BRAK</a:t>
                      </a:r>
                      <a:endParaRPr lang="hr-HR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>
                          <a:effectLst/>
                        </a:rPr>
                        <a:t>CELIBAT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4492731"/>
                  </a:ext>
                </a:extLst>
              </a:tr>
              <a:tr h="6670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>
                          <a:effectLst/>
                        </a:rPr>
                        <a:t>ljubav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>
                          <a:effectLst/>
                        </a:rPr>
                        <a:t>ljubav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0996812"/>
                  </a:ext>
                </a:extLst>
              </a:tr>
              <a:tr h="6670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dirty="0" err="1">
                          <a:effectLst/>
                        </a:rPr>
                        <a:t>zajedništvo</a:t>
                      </a:r>
                      <a:endParaRPr lang="hr-HR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>
                          <a:effectLst/>
                        </a:rPr>
                        <a:t>predanje Bogu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1744671"/>
                  </a:ext>
                </a:extLst>
              </a:tr>
              <a:tr h="6670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>
                          <a:effectLst/>
                        </a:rPr>
                        <a:t>vjernost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>
                          <a:effectLst/>
                        </a:rPr>
                        <a:t>služenje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3614590"/>
                  </a:ext>
                </a:extLst>
              </a:tr>
              <a:tr h="6670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>
                          <a:effectLst/>
                        </a:rPr>
                        <a:t>obitelj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>
                          <a:effectLst/>
                        </a:rPr>
                        <a:t>služenje Crkvi i ljudima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1281521"/>
                  </a:ext>
                </a:extLst>
              </a:tr>
              <a:tr h="6670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>
                          <a:effectLst/>
                        </a:rPr>
                        <a:t>otvorenost životu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>
                          <a:effectLst/>
                        </a:rPr>
                        <a:t>svjedočenje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1635191"/>
                  </a:ext>
                </a:extLst>
              </a:tr>
              <a:tr h="6670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>
                          <a:effectLst/>
                        </a:rPr>
                        <a:t>odgovornost</a:t>
                      </a:r>
                      <a:endParaRPr lang="hr-H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dirty="0" err="1">
                          <a:effectLst/>
                        </a:rPr>
                        <a:t>odgovornost</a:t>
                      </a:r>
                      <a:endParaRPr lang="hr-HR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6552358"/>
                  </a:ext>
                </a:extLst>
              </a:tr>
            </a:tbl>
          </a:graphicData>
        </a:graphic>
      </p:graphicFrame>
      <p:sp>
        <p:nvSpPr>
          <p:cNvPr id="5" name="Oblačić sa strelicom gore 4"/>
          <p:cNvSpPr/>
          <p:nvPr/>
        </p:nvSpPr>
        <p:spPr>
          <a:xfrm>
            <a:off x="2025445" y="5270090"/>
            <a:ext cx="9242323" cy="1189704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LJUBAV – DARIVANJE – SLUŽENJE.</a:t>
            </a:r>
            <a:endParaRPr lang="hr-HR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495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DOMAĆA ZADAĆA – „POZIV KOJI SE VIDI“</a:t>
            </a:r>
            <a:r>
              <a:rPr lang="hr-HR" b="1" dirty="0" smtClean="0"/>
              <a:t/>
            </a:r>
            <a:br>
              <a:rPr lang="hr-HR" b="1" dirty="0" smtClean="0"/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Odaberi</a:t>
            </a:r>
            <a:r>
              <a:rPr lang="en-US" dirty="0" smtClean="0"/>
              <a:t> </a:t>
            </a:r>
            <a:r>
              <a:rPr lang="en-US" dirty="0" err="1"/>
              <a:t>jednu</a:t>
            </a:r>
            <a:r>
              <a:rPr lang="en-US" dirty="0"/>
              <a:t> </a:t>
            </a:r>
            <a:r>
              <a:rPr lang="en-US" dirty="0" err="1"/>
              <a:t>osobu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svojim</a:t>
            </a:r>
            <a:r>
              <a:rPr lang="en-US" dirty="0"/>
              <a:t> </a:t>
            </a:r>
            <a:r>
              <a:rPr lang="en-US" dirty="0" err="1"/>
              <a:t>životom</a:t>
            </a:r>
            <a:r>
              <a:rPr lang="en-US" dirty="0"/>
              <a:t> </a:t>
            </a:r>
            <a:r>
              <a:rPr lang="en-US" dirty="0" err="1"/>
              <a:t>služi</a:t>
            </a:r>
            <a:r>
              <a:rPr lang="en-US" dirty="0"/>
              <a:t> </a:t>
            </a:r>
            <a:r>
              <a:rPr lang="en-US" dirty="0" err="1"/>
              <a:t>drugima</a:t>
            </a:r>
            <a:r>
              <a:rPr lang="en-US" dirty="0"/>
              <a:t>. To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član</a:t>
            </a:r>
            <a:r>
              <a:rPr lang="en-US" dirty="0"/>
              <a:t> </a:t>
            </a:r>
            <a:r>
              <a:rPr lang="en-US" dirty="0" err="1"/>
              <a:t>obitelji</a:t>
            </a:r>
            <a:r>
              <a:rPr lang="en-US" dirty="0"/>
              <a:t>, </a:t>
            </a:r>
            <a:r>
              <a:rPr lang="en-US" dirty="0" err="1"/>
              <a:t>učitelj</a:t>
            </a:r>
            <a:r>
              <a:rPr lang="en-US" dirty="0"/>
              <a:t>, </a:t>
            </a:r>
            <a:r>
              <a:rPr lang="en-US" dirty="0" err="1"/>
              <a:t>liječnik</a:t>
            </a:r>
            <a:r>
              <a:rPr lang="en-US" dirty="0"/>
              <a:t>, </a:t>
            </a:r>
            <a:r>
              <a:rPr lang="en-US" dirty="0" err="1"/>
              <a:t>svećenik</a:t>
            </a:r>
            <a:r>
              <a:rPr lang="en-US" dirty="0"/>
              <a:t>, </a:t>
            </a:r>
            <a:r>
              <a:rPr lang="en-US" dirty="0" err="1"/>
              <a:t>redovnik</a:t>
            </a:r>
            <a:r>
              <a:rPr lang="en-US" dirty="0"/>
              <a:t>/</a:t>
            </a:r>
            <a:r>
              <a:rPr lang="en-US" dirty="0" err="1"/>
              <a:t>redovnica</a:t>
            </a:r>
            <a:r>
              <a:rPr lang="en-US" dirty="0"/>
              <a:t>, </a:t>
            </a:r>
            <a:r>
              <a:rPr lang="en-US" dirty="0" err="1"/>
              <a:t>volonter</a:t>
            </a:r>
            <a:r>
              <a:rPr lang="en-US" dirty="0"/>
              <a:t>, </a:t>
            </a:r>
            <a:r>
              <a:rPr lang="en-US" dirty="0" err="1"/>
              <a:t>trener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druga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.</a:t>
            </a:r>
            <a:endParaRPr lang="hr-HR" dirty="0"/>
          </a:p>
          <a:p>
            <a:pPr lvl="0"/>
            <a:r>
              <a:rPr lang="en-US" dirty="0" err="1"/>
              <a:t>Čemu</a:t>
            </a:r>
            <a:r>
              <a:rPr lang="en-US" dirty="0"/>
              <a:t> ta </a:t>
            </a:r>
            <a:r>
              <a:rPr lang="en-US" dirty="0" err="1"/>
              <a:t>osoba</a:t>
            </a:r>
            <a:r>
              <a:rPr lang="en-US" dirty="0"/>
              <a:t> </a:t>
            </a:r>
            <a:r>
              <a:rPr lang="en-US" dirty="0" err="1"/>
              <a:t>služi</a:t>
            </a:r>
            <a:r>
              <a:rPr lang="en-US" dirty="0"/>
              <a:t>?</a:t>
            </a:r>
            <a:endParaRPr lang="hr-HR" dirty="0"/>
          </a:p>
          <a:p>
            <a:pPr lvl="0"/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osobine</a:t>
            </a:r>
            <a:r>
              <a:rPr lang="en-US" dirty="0"/>
              <a:t> </a:t>
            </a:r>
            <a:r>
              <a:rPr lang="en-US" dirty="0" err="1"/>
              <a:t>pokazuje</a:t>
            </a:r>
            <a:r>
              <a:rPr lang="en-US" dirty="0"/>
              <a:t>?</a:t>
            </a:r>
            <a:endParaRPr lang="hr-HR" dirty="0"/>
          </a:p>
          <a:p>
            <a:pPr lvl="0"/>
            <a:r>
              <a:rPr lang="en-US" dirty="0" err="1"/>
              <a:t>Što</a:t>
            </a:r>
            <a:r>
              <a:rPr lang="en-US" dirty="0"/>
              <a:t> od </a:t>
            </a:r>
            <a:r>
              <a:rPr lang="en-US" dirty="0" err="1"/>
              <a:t>njezina</a:t>
            </a:r>
            <a:r>
              <a:rPr lang="en-US" dirty="0"/>
              <a:t> </a:t>
            </a:r>
            <a:r>
              <a:rPr lang="en-US" dirty="0" err="1"/>
              <a:t>načina</a:t>
            </a:r>
            <a:r>
              <a:rPr lang="en-US" dirty="0"/>
              <a:t> </a:t>
            </a:r>
            <a:r>
              <a:rPr lang="en-US" dirty="0" err="1"/>
              <a:t>života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naučiti</a:t>
            </a:r>
            <a:r>
              <a:rPr lang="en-US" dirty="0"/>
              <a:t>?</a:t>
            </a:r>
            <a:endParaRPr lang="hr-HR" dirty="0"/>
          </a:p>
          <a:p>
            <a:pPr lvl="0"/>
            <a:r>
              <a:rPr lang="en-US" dirty="0" err="1"/>
              <a:t>Koja</a:t>
            </a:r>
            <a:r>
              <a:rPr lang="en-US" dirty="0"/>
              <a:t> bi </a:t>
            </a:r>
            <a:r>
              <a:rPr lang="en-US" dirty="0" err="1"/>
              <a:t>vrijednost</a:t>
            </a:r>
            <a:r>
              <a:rPr lang="en-US" dirty="0"/>
              <a:t> </a:t>
            </a:r>
            <a:r>
              <a:rPr lang="en-US" dirty="0" err="1"/>
              <a:t>trebala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temelj</a:t>
            </a:r>
            <a:r>
              <a:rPr lang="en-US" dirty="0"/>
              <a:t> </a:t>
            </a:r>
            <a:r>
              <a:rPr lang="en-US" dirty="0" err="1"/>
              <a:t>svakoga</a:t>
            </a:r>
            <a:r>
              <a:rPr lang="en-US" dirty="0"/>
              <a:t> </a:t>
            </a:r>
            <a:r>
              <a:rPr lang="en-US" dirty="0" err="1"/>
              <a:t>životnog</a:t>
            </a:r>
            <a:r>
              <a:rPr lang="en-US" dirty="0"/>
              <a:t> </a:t>
            </a:r>
            <a:r>
              <a:rPr lang="en-US" dirty="0" err="1"/>
              <a:t>poziva</a:t>
            </a:r>
            <a:r>
              <a:rPr lang="en-US" dirty="0"/>
              <a:t>?</a:t>
            </a:r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001406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356</Words>
  <Application>Microsoft Office PowerPoint</Application>
  <PresentationFormat>Široki zaslon</PresentationFormat>
  <Paragraphs>41</Paragraphs>
  <Slides>7</Slides>
  <Notes>1</Notes>
  <HiddenSlides>0</HiddenSlides>
  <MMClips>0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Google Sans</vt:lpstr>
      <vt:lpstr>Times New Roman</vt:lpstr>
      <vt:lpstr>Tema sustava Office</vt:lpstr>
      <vt:lpstr>Brak i duhovni poziv</vt:lpstr>
      <vt:lpstr>PowerPoint prezentacija</vt:lpstr>
      <vt:lpstr>PowerPoint prezentacija</vt:lpstr>
      <vt:lpstr>Mt 19,5–6: „Što, dakle, Bog združi, čovjek neka ne rastavlja.“ </vt:lpstr>
      <vt:lpstr> „LABORATORIJ ŽIVOTNOG POZIVA“ (15 min) </vt:lpstr>
      <vt:lpstr>PowerPoint prezentacija</vt:lpstr>
      <vt:lpstr>DOMAĆA ZADAĆA – „POZIV KOJI SE VIDI“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marica.celjak@gmail.com</dc:creator>
  <cp:lastModifiedBy>marica.celjak@gmail.com</cp:lastModifiedBy>
  <cp:revision>3</cp:revision>
  <dcterms:created xsi:type="dcterms:W3CDTF">2026-10-07T13:46:37Z</dcterms:created>
  <dcterms:modified xsi:type="dcterms:W3CDTF">2026-10-08T15:43:59Z</dcterms:modified>
</cp:coreProperties>
</file>