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59" r:id="rId3"/>
    <p:sldId id="260" r:id="rId4"/>
    <p:sldId id="262" r:id="rId5"/>
    <p:sldId id="261" r:id="rId6"/>
    <p:sldId id="257" r:id="rId7"/>
    <p:sldId id="263" r:id="rId8"/>
    <p:sldId id="264" r:id="rId9"/>
    <p:sldId id="258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25D40-062F-4CF1-B0B2-1076A414F8B4}" type="datetimeFigureOut">
              <a:rPr lang="hr-HR" smtClean="0"/>
              <a:t>12.2.2016.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FB1DD-BDFE-40BB-88CF-36674F21B49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9093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Priredila:Marica</a:t>
            </a:r>
            <a:r>
              <a:rPr lang="hr-HR" dirty="0" smtClean="0"/>
              <a:t> </a:t>
            </a:r>
            <a:r>
              <a:rPr lang="hr-HR" dirty="0" err="1" smtClean="0"/>
              <a:t>Celjak,vjeroučiteljica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FB1DD-BDFE-40BB-88CF-36674F21B495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461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1292-51E1-440C-8CFE-412493406C79}" type="datetimeFigureOut">
              <a:rPr lang="hr-HR" smtClean="0"/>
              <a:t>12.2.2016.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355-9C7E-499A-9267-CCEEB0A5B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336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1292-51E1-440C-8CFE-412493406C79}" type="datetimeFigureOut">
              <a:rPr lang="hr-HR" smtClean="0"/>
              <a:t>12.2.2016.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355-9C7E-499A-9267-CCEEB0A5B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340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1292-51E1-440C-8CFE-412493406C79}" type="datetimeFigureOut">
              <a:rPr lang="hr-HR" smtClean="0"/>
              <a:t>12.2.2016.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355-9C7E-499A-9267-CCEEB0A5B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295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1292-51E1-440C-8CFE-412493406C79}" type="datetimeFigureOut">
              <a:rPr lang="hr-HR" smtClean="0"/>
              <a:t>12.2.2016.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355-9C7E-499A-9267-CCEEB0A5B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337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1292-51E1-440C-8CFE-412493406C79}" type="datetimeFigureOut">
              <a:rPr lang="hr-HR" smtClean="0"/>
              <a:t>12.2.2016.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355-9C7E-499A-9267-CCEEB0A5B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957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1292-51E1-440C-8CFE-412493406C79}" type="datetimeFigureOut">
              <a:rPr lang="hr-HR" smtClean="0"/>
              <a:t>12.2.2016.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355-9C7E-499A-9267-CCEEB0A5B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739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1292-51E1-440C-8CFE-412493406C79}" type="datetimeFigureOut">
              <a:rPr lang="hr-HR" smtClean="0"/>
              <a:t>12.2.2016.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355-9C7E-499A-9267-CCEEB0A5B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190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1292-51E1-440C-8CFE-412493406C79}" type="datetimeFigureOut">
              <a:rPr lang="hr-HR" smtClean="0"/>
              <a:t>12.2.2016.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355-9C7E-499A-9267-CCEEB0A5B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786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1292-51E1-440C-8CFE-412493406C79}" type="datetimeFigureOut">
              <a:rPr lang="hr-HR" smtClean="0"/>
              <a:t>12.2.2016.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355-9C7E-499A-9267-CCEEB0A5B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84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1292-51E1-440C-8CFE-412493406C79}" type="datetimeFigureOut">
              <a:rPr lang="hr-HR" smtClean="0"/>
              <a:t>12.2.2016.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355-9C7E-499A-9267-CCEEB0A5B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818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1292-51E1-440C-8CFE-412493406C79}" type="datetimeFigureOut">
              <a:rPr lang="hr-HR" smtClean="0"/>
              <a:t>12.2.2016.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355-9C7E-499A-9267-CCEEB0A5B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892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E1292-51E1-440C-8CFE-412493406C79}" type="datetimeFigureOut">
              <a:rPr lang="hr-HR" smtClean="0"/>
              <a:t>12.2.2016.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8355-9C7E-499A-9267-CCEEB0A5B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854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19736" y="1484784"/>
            <a:ext cx="6172200" cy="1894362"/>
          </a:xfrm>
        </p:spPr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ISUSU JE VAŽAN ČOVJEK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719736" y="4005064"/>
            <a:ext cx="6172200" cy="1371600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002060"/>
                </a:solidFill>
              </a:rPr>
              <a:t>Ozdravljenje uzetoga</a:t>
            </a:r>
          </a:p>
          <a:p>
            <a:r>
              <a:rPr lang="hr-HR" sz="2800" dirty="0">
                <a:solidFill>
                  <a:srgbClr val="002060"/>
                </a:solidFill>
              </a:rPr>
              <a:t>       </a:t>
            </a:r>
            <a:r>
              <a:rPr lang="hr-HR" sz="2800" i="1" dirty="0">
                <a:solidFill>
                  <a:srgbClr val="002060"/>
                </a:solidFill>
              </a:rPr>
              <a:t>Ivanovo evanđelje</a:t>
            </a:r>
            <a:endParaRPr lang="hr-H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8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981200" y="836712"/>
            <a:ext cx="7467600" cy="56372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/>
              <a:t>Zašto je Isus svake godine dolazio u Jeruzalem?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S kim se Isus najviše družio?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Komu je posebno pomagao?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Što se dogodilo u susretu Isusa i bolesnika kod kupališta u Jeruzalemu?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Isus je ozdravljao bolesnike i subotom, što je prema židovskom zakonu bilo strogo zabranjeno. Zašto je Isus prekršio zakon?</a:t>
            </a:r>
          </a:p>
          <a:p>
            <a:pPr marL="457200" indent="-457200">
              <a:buFont typeface="+mj-lt"/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556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hr-HR" dirty="0" smtClean="0"/>
              <a:t>Što je Isus poručio ozdravljenom čovjeku?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hr-HR" dirty="0" smtClean="0"/>
              <a:t>Kako se ponašaju Židovi prema ozdravljenom čovjeku koji nosi svoju postelju?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hr-HR" dirty="0" smtClean="0"/>
              <a:t>Kako se Židovi ponašaju prema Isusu? Zašto?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hr-HR" dirty="0" smtClean="0"/>
              <a:t>Zašto je Isusu uvijek na prvome mjestu čovjek, a ne zakon?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hr-HR" dirty="0" smtClean="0"/>
              <a:t>Što to znači za tebe?</a:t>
            </a:r>
          </a:p>
          <a:p>
            <a:pPr marL="457200" indent="-457200">
              <a:buFont typeface="+mj-lt"/>
              <a:buAutoNum type="arabicPeriod" startAt="6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15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Rješavajući sljedeći zadatak otkriti ćemo kako možemo pomoći drugima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dirty="0"/>
              <a:t> </a:t>
            </a:r>
          </a:p>
          <a:p>
            <a:pPr hangingPunct="0"/>
            <a:r>
              <a:rPr lang="hr-HR" sz="3400" b="1" dirty="0"/>
              <a:t>Nadopuni rečenice </a:t>
            </a:r>
            <a:r>
              <a:rPr lang="hr-HR" sz="3400" b="1" dirty="0" smtClean="0"/>
              <a:t>ponuđenim </a:t>
            </a:r>
            <a:r>
              <a:rPr lang="hr-HR" sz="3400" b="1" dirty="0"/>
              <a:t>riječima: </a:t>
            </a:r>
            <a:r>
              <a:rPr lang="hr-HR" sz="3400" b="1" dirty="0" smtClean="0"/>
              <a:t>ODJEĆU , </a:t>
            </a:r>
            <a:r>
              <a:rPr lang="hr-HR" sz="3400" b="1" dirty="0"/>
              <a:t>UČENJU, </a:t>
            </a:r>
            <a:r>
              <a:rPr lang="hr-HR" sz="3400" b="1" dirty="0" smtClean="0"/>
              <a:t>POSJETITI, TRGOVINU,NJOM, </a:t>
            </a:r>
            <a:r>
              <a:rPr lang="hr-HR" sz="3400" b="1" dirty="0"/>
              <a:t>UTJEŠITI</a:t>
            </a:r>
            <a:r>
              <a:rPr lang="hr-HR" sz="3400" b="1" dirty="0" smtClean="0"/>
              <a:t>.</a:t>
            </a:r>
          </a:p>
          <a:p>
            <a:pPr marL="0" indent="0" hangingPunct="0">
              <a:buNone/>
            </a:pPr>
            <a:endParaRPr lang="hr-HR" dirty="0"/>
          </a:p>
          <a:p>
            <a:pPr hangingPunct="0"/>
            <a:r>
              <a:rPr lang="hr-HR" sz="3300" dirty="0" smtClean="0"/>
              <a:t>Prijatelj iz razreda je slomio </a:t>
            </a:r>
            <a:r>
              <a:rPr lang="hr-HR" sz="3300" dirty="0" err="1" smtClean="0"/>
              <a:t>nogu,ja</a:t>
            </a:r>
            <a:r>
              <a:rPr lang="hr-HR" sz="3300" dirty="0" smtClean="0"/>
              <a:t> ću ga __________. </a:t>
            </a:r>
          </a:p>
          <a:p>
            <a:pPr hangingPunct="0"/>
            <a:r>
              <a:rPr lang="hr-HR" sz="3300" dirty="0" smtClean="0"/>
              <a:t> </a:t>
            </a:r>
            <a:r>
              <a:rPr lang="hr-HR" sz="3300" dirty="0"/>
              <a:t>I</a:t>
            </a:r>
            <a:r>
              <a:rPr lang="hr-HR" sz="3300" dirty="0" smtClean="0"/>
              <a:t>mam </a:t>
            </a:r>
            <a:r>
              <a:rPr lang="hr-HR" sz="3300" dirty="0"/>
              <a:t>staru i bolesnu susjedu mogu umjesto nje otići u </a:t>
            </a:r>
            <a:r>
              <a:rPr lang="hr-HR" sz="3300" dirty="0" smtClean="0"/>
              <a:t>______________.</a:t>
            </a:r>
          </a:p>
          <a:p>
            <a:pPr hangingPunct="0"/>
            <a:r>
              <a:rPr lang="hr-HR" sz="3300" dirty="0" smtClean="0"/>
              <a:t>  Prijateljica  </a:t>
            </a:r>
            <a:r>
              <a:rPr lang="hr-HR" sz="3300" dirty="0"/>
              <a:t>iz razreda ima poteškoća u ____________ pomoći ću </a:t>
            </a:r>
            <a:r>
              <a:rPr lang="hr-HR" sz="3300" dirty="0" smtClean="0"/>
              <a:t>joj  </a:t>
            </a:r>
            <a:r>
              <a:rPr lang="hr-HR" sz="3300" dirty="0"/>
              <a:t>tako što ću učiti s </a:t>
            </a:r>
            <a:r>
              <a:rPr lang="hr-HR" sz="3300" dirty="0" smtClean="0"/>
              <a:t>_____________. </a:t>
            </a:r>
          </a:p>
          <a:p>
            <a:pPr hangingPunct="0"/>
            <a:r>
              <a:rPr lang="hr-HR" sz="3300" dirty="0"/>
              <a:t> </a:t>
            </a:r>
            <a:r>
              <a:rPr lang="hr-HR" sz="3300" dirty="0" smtClean="0"/>
              <a:t> Vjeroučiteljica nas je pozvala da pomognemo  siromašnima, ja ću donijeti______________.</a:t>
            </a:r>
          </a:p>
          <a:p>
            <a:pPr hangingPunct="0"/>
            <a:r>
              <a:rPr lang="hr-HR" sz="3300" dirty="0" smtClean="0"/>
              <a:t> Katarina je tužna    </a:t>
            </a:r>
            <a:r>
              <a:rPr lang="hr-HR" sz="3300" dirty="0"/>
              <a:t>pokušat  ću  </a:t>
            </a:r>
            <a:r>
              <a:rPr lang="hr-HR" sz="3300" dirty="0" smtClean="0"/>
              <a:t>je___________________.</a:t>
            </a:r>
            <a:endParaRPr lang="hr-HR" sz="3300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 </a:t>
            </a:r>
          </a:p>
          <a:p>
            <a:pPr hangingPunct="0"/>
            <a:r>
              <a:rPr lang="hr-HR" dirty="0"/>
              <a:t>Napiši još jednu situaciju u kojoj možeš pomoći drugima________________________________________________________________.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r>
              <a:rPr lang="hr-HR" b="1" dirty="0">
                <a:solidFill>
                  <a:srgbClr val="FF0000"/>
                </a:solidFill>
              </a:rPr>
              <a:t>Neka nam Isusov primjer bude poticaj za pomaganje drugima.</a:t>
            </a:r>
          </a:p>
        </p:txBody>
      </p:sp>
    </p:spTree>
    <p:extLst>
      <p:ext uri="{BB962C8B-B14F-4D97-AF65-F5344CB8AC3E}">
        <p14:creationId xmlns:p14="http://schemas.microsoft.com/office/powerpoint/2010/main" val="19948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3D411-A3C3-4DD6-B21A-E783FC9D39B9}" type="slidenum">
              <a:rPr lang="en-GB" altLang="sr-Latn-RS"/>
              <a:pPr/>
              <a:t>2</a:t>
            </a:fld>
            <a:endParaRPr lang="en-GB" altLang="sr-Latn-RS"/>
          </a:p>
        </p:txBody>
      </p:sp>
      <p:pic>
        <p:nvPicPr>
          <p:cNvPr id="5125" name="Picture 5" descr="D:\Documents and Settings\Ivanka Lenac\My Documents\Biblija slike-Novi zavjet\Isus i samarijanci\put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94515" y="5121037"/>
            <a:ext cx="660980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800" b="1" dirty="0" smtClean="0"/>
              <a:t>Blagdan je Pashe, subota…</a:t>
            </a:r>
          </a:p>
          <a:p>
            <a:pPr>
              <a:spcBef>
                <a:spcPct val="50000"/>
              </a:spcBef>
            </a:pPr>
            <a:r>
              <a:rPr lang="hr-HR" altLang="sr-Latn-RS" sz="2800" b="1" dirty="0" smtClean="0"/>
              <a:t>Isus </a:t>
            </a:r>
            <a:r>
              <a:rPr lang="hr-HR" altLang="sr-Latn-RS" sz="2800" b="1" dirty="0"/>
              <a:t>i njegovi učenici </a:t>
            </a:r>
            <a:r>
              <a:rPr lang="hr-HR" altLang="sr-Latn-RS" sz="2800" b="1" dirty="0" smtClean="0"/>
              <a:t>dolaze </a:t>
            </a:r>
            <a:r>
              <a:rPr lang="hr-HR" altLang="sr-Latn-RS" sz="2800" b="1" dirty="0"/>
              <a:t>u </a:t>
            </a:r>
            <a:r>
              <a:rPr lang="hr-HR" altLang="sr-Latn-RS" sz="2800" b="1" dirty="0" err="1" smtClean="0"/>
              <a:t>Jeruzalem,u</a:t>
            </a:r>
            <a:r>
              <a:rPr lang="hr-HR" altLang="sr-Latn-RS" sz="2800" b="1" dirty="0" smtClean="0"/>
              <a:t> Hram proslaviti blagdan.</a:t>
            </a:r>
            <a:endParaRPr lang="en-GB" altLang="sr-Latn-RS" sz="2800" b="1" dirty="0"/>
          </a:p>
        </p:txBody>
      </p:sp>
    </p:spTree>
    <p:extLst>
      <p:ext uri="{BB962C8B-B14F-4D97-AF65-F5344CB8AC3E}">
        <p14:creationId xmlns:p14="http://schemas.microsoft.com/office/powerpoint/2010/main" val="1007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11" y="0"/>
            <a:ext cx="5105399" cy="6858000"/>
          </a:xfrm>
          <a:prstGeom prst="rect">
            <a:avLst/>
          </a:prstGeom>
        </p:spPr>
      </p:pic>
      <p:sp>
        <p:nvSpPr>
          <p:cNvPr id="3" name="Vodoravni svitak 2"/>
          <p:cNvSpPr/>
          <p:nvPr/>
        </p:nvSpPr>
        <p:spPr>
          <a:xfrm>
            <a:off x="836023" y="849086"/>
            <a:ext cx="5159827" cy="3135085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rgbClr val="FF0000"/>
                </a:solidFill>
              </a:rPr>
              <a:t>U blizini židovskoga Hrama nalazilo se kupalište </a:t>
            </a:r>
            <a:r>
              <a:rPr lang="hr-HR" sz="2400" dirty="0" smtClean="0">
                <a:solidFill>
                  <a:srgbClr val="FF0000"/>
                </a:solidFill>
              </a:rPr>
              <a:t>. Tu </a:t>
            </a:r>
            <a:r>
              <a:rPr lang="hr-HR" sz="2400" dirty="0">
                <a:solidFill>
                  <a:srgbClr val="FF0000"/>
                </a:solidFill>
              </a:rPr>
              <a:t>je ležalo mnoštvo bolesnika – slijepih, hromih, uzetih. </a:t>
            </a:r>
            <a:endParaRPr lang="hr-H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222069"/>
            <a:ext cx="9966959" cy="6531428"/>
          </a:xfrm>
          <a:prstGeom prst="rect">
            <a:avLst/>
          </a:prstGeom>
        </p:spPr>
      </p:pic>
      <p:sp>
        <p:nvSpPr>
          <p:cNvPr id="4" name="Vodoravni svitak 3"/>
          <p:cNvSpPr/>
          <p:nvPr/>
        </p:nvSpPr>
        <p:spPr>
          <a:xfrm>
            <a:off x="1528355" y="5277394"/>
            <a:ext cx="9274628" cy="158060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smtClean="0"/>
              <a:t>Bijaše ondje neki čovjek koji je trpio od svoje bolesti trideset i osam godina. </a:t>
            </a:r>
            <a:endParaRPr lang="hr-HR" sz="3600" b="1" dirty="0"/>
          </a:p>
        </p:txBody>
      </p:sp>
      <p:sp>
        <p:nvSpPr>
          <p:cNvPr id="5" name="Elipsasti oblačić 4"/>
          <p:cNvSpPr/>
          <p:nvPr/>
        </p:nvSpPr>
        <p:spPr>
          <a:xfrm>
            <a:off x="7197634" y="613954"/>
            <a:ext cx="4519749" cy="1892808"/>
          </a:xfrm>
          <a:prstGeom prst="wedgeEllipseCallout">
            <a:avLst>
              <a:gd name="adj1" fmla="val -125636"/>
              <a:gd name="adj2" fmla="val 15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smtClean="0"/>
              <a:t>„Želiš li ozdraviti?“ 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176257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222069"/>
            <a:ext cx="9966959" cy="6531428"/>
          </a:xfrm>
          <a:prstGeom prst="rect">
            <a:avLst/>
          </a:prstGeom>
        </p:spPr>
      </p:pic>
      <p:sp>
        <p:nvSpPr>
          <p:cNvPr id="4" name="Vodoravni svitak 3"/>
          <p:cNvSpPr/>
          <p:nvPr/>
        </p:nvSpPr>
        <p:spPr>
          <a:xfrm>
            <a:off x="2011680" y="5277394"/>
            <a:ext cx="7798526" cy="1580606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/>
              <a:t>Isus ozdravlja uzetog čovjeka.</a:t>
            </a:r>
            <a:endParaRPr lang="hr-HR" sz="3600" b="1" dirty="0"/>
          </a:p>
        </p:txBody>
      </p:sp>
      <p:sp>
        <p:nvSpPr>
          <p:cNvPr id="5" name="Elipsasti oblačić 4"/>
          <p:cNvSpPr/>
          <p:nvPr/>
        </p:nvSpPr>
        <p:spPr>
          <a:xfrm>
            <a:off x="7197634" y="613954"/>
            <a:ext cx="4519749" cy="1892808"/>
          </a:xfrm>
          <a:prstGeom prst="wedgeEllipseCallout">
            <a:avLst>
              <a:gd name="adj1" fmla="val -125636"/>
              <a:gd name="adj2" fmla="val 155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/>
              <a:t>Uzmi </a:t>
            </a:r>
            <a:r>
              <a:rPr lang="hr-HR" sz="3200" b="1" dirty="0" err="1" smtClean="0"/>
              <a:t>postelju,ustani</a:t>
            </a:r>
            <a:r>
              <a:rPr lang="hr-HR" sz="3200" b="1" dirty="0" smtClean="0"/>
              <a:t> i hodaj…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409548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C0E-B0F6-4AA3-856F-C71D0F2ACB75}" type="slidenum">
              <a:rPr lang="en-GB" altLang="sr-Latn-RS"/>
              <a:pPr/>
              <a:t>6</a:t>
            </a:fld>
            <a:endParaRPr lang="en-GB" altLang="sr-Latn-RS"/>
          </a:p>
        </p:txBody>
      </p:sp>
      <p:pic>
        <p:nvPicPr>
          <p:cNvPr id="17412" name="Picture 4" descr="D:\Documents and Settings\Ivanka Lenac\My Documents\Biblija slike-Novi zavjet\Isus liječi i oprašta\Uzeti čovjek ho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99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odoravni svitak 1"/>
          <p:cNvSpPr/>
          <p:nvPr/>
        </p:nvSpPr>
        <p:spPr>
          <a:xfrm>
            <a:off x="8610599" y="1463040"/>
            <a:ext cx="3289663" cy="26400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Čovjek odmah ozdravi, uzme svoju postelju i prohoda.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4694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C0E-B0F6-4AA3-856F-C71D0F2ACB75}" type="slidenum">
              <a:rPr lang="en-GB" altLang="sr-Latn-RS"/>
              <a:pPr/>
              <a:t>7</a:t>
            </a:fld>
            <a:endParaRPr lang="en-GB" altLang="sr-Latn-RS"/>
          </a:p>
        </p:txBody>
      </p:sp>
      <p:pic>
        <p:nvPicPr>
          <p:cNvPr id="17412" name="Picture 4" descr="D:\Documents and Settings\Ivanka Lenac\My Documents\Biblija slike-Novi zavjet\Isus liječi i oprašta\Uzeti čovjek hod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2" r="15325"/>
          <a:stretch/>
        </p:blipFill>
        <p:spPr bwMode="auto">
          <a:xfrm>
            <a:off x="7027816" y="673689"/>
            <a:ext cx="3892733" cy="586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odoravni svitak 1"/>
          <p:cNvSpPr/>
          <p:nvPr/>
        </p:nvSpPr>
        <p:spPr>
          <a:xfrm>
            <a:off x="292372" y="168512"/>
            <a:ext cx="2163445" cy="27053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Toga dana bijaše subota. Židovi su stoga govorili ozdravljenomu</a:t>
            </a:r>
            <a:r>
              <a:rPr lang="hr-HR" dirty="0" smtClean="0"/>
              <a:t>:</a:t>
            </a:r>
            <a:endParaRPr lang="hr-HR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44404"/>
          <a:stretch/>
        </p:blipFill>
        <p:spPr>
          <a:xfrm>
            <a:off x="2560770" y="313509"/>
            <a:ext cx="3343639" cy="7028451"/>
          </a:xfrm>
          <a:prstGeom prst="rect">
            <a:avLst/>
          </a:prstGeom>
        </p:spPr>
      </p:pic>
      <p:sp>
        <p:nvSpPr>
          <p:cNvPr id="4" name="Elipsasti oblačić 3"/>
          <p:cNvSpPr/>
          <p:nvPr/>
        </p:nvSpPr>
        <p:spPr>
          <a:xfrm>
            <a:off x="4950821" y="168512"/>
            <a:ext cx="2560321" cy="1239665"/>
          </a:xfrm>
          <a:prstGeom prst="wedgeEllipseCallout">
            <a:avLst>
              <a:gd name="adj1" fmla="val -26955"/>
              <a:gd name="adj2" fmla="val 65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„Subota je! Ne smiješ nositi postelju svoju!“ </a:t>
            </a:r>
            <a:endParaRPr lang="hr-HR" sz="2800" dirty="0"/>
          </a:p>
        </p:txBody>
      </p:sp>
      <p:sp>
        <p:nvSpPr>
          <p:cNvPr id="7" name="Elipsasti oblačić 6"/>
          <p:cNvSpPr/>
          <p:nvPr/>
        </p:nvSpPr>
        <p:spPr>
          <a:xfrm>
            <a:off x="9287691" y="3004457"/>
            <a:ext cx="2756265" cy="2428385"/>
          </a:xfrm>
          <a:prstGeom prst="wedgeEllipseCallout">
            <a:avLst>
              <a:gd name="adj1" fmla="val -51889"/>
              <a:gd name="adj2" fmla="val -105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:“Onaj koji me ozdravi reče mi: ̓Uzmi svoju postelju i hodi !̓“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9294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C0E-B0F6-4AA3-856F-C71D0F2ACB75}" type="slidenum">
              <a:rPr lang="en-GB" altLang="sr-Latn-RS"/>
              <a:pPr/>
              <a:t>8</a:t>
            </a:fld>
            <a:endParaRPr lang="en-GB" altLang="sr-Latn-RS"/>
          </a:p>
        </p:txBody>
      </p:sp>
      <p:pic>
        <p:nvPicPr>
          <p:cNvPr id="17412" name="Picture 4" descr="D:\Documents and Settings\Ivanka Lenac\My Documents\Biblija slike-Novi zavjet\Isus liječi i oprašta\Uzeti čovjek hod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2" r="15325"/>
          <a:stretch/>
        </p:blipFill>
        <p:spPr bwMode="auto">
          <a:xfrm>
            <a:off x="7027816" y="673689"/>
            <a:ext cx="3892733" cy="58652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odoravni svitak 1"/>
          <p:cNvSpPr/>
          <p:nvPr/>
        </p:nvSpPr>
        <p:spPr>
          <a:xfrm>
            <a:off x="292372" y="168512"/>
            <a:ext cx="2163445" cy="27053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Nakon toga nađe ga Isus u Hramu i reče mu: </a:t>
            </a:r>
            <a:endParaRPr lang="hr-HR" sz="2800" dirty="0"/>
          </a:p>
        </p:txBody>
      </p:sp>
      <p:sp>
        <p:nvSpPr>
          <p:cNvPr id="4" name="Elipsasti oblačić 3"/>
          <p:cNvSpPr/>
          <p:nvPr/>
        </p:nvSpPr>
        <p:spPr>
          <a:xfrm>
            <a:off x="4558937" y="168512"/>
            <a:ext cx="3370217" cy="2143614"/>
          </a:xfrm>
          <a:prstGeom prst="wedgeEllipseCallout">
            <a:avLst>
              <a:gd name="adj1" fmla="val -26955"/>
              <a:gd name="adj2" fmla="val 65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„</a:t>
            </a:r>
            <a:r>
              <a:rPr lang="it-IT" sz="2400" dirty="0" err="1" smtClean="0"/>
              <a:t>Eto</a:t>
            </a:r>
            <a:r>
              <a:rPr lang="it-IT" sz="2400" dirty="0" smtClean="0"/>
              <a:t>, </a:t>
            </a:r>
            <a:r>
              <a:rPr lang="it-IT" sz="2400" dirty="0" err="1" smtClean="0"/>
              <a:t>ozdravio</a:t>
            </a:r>
            <a:r>
              <a:rPr lang="it-IT" sz="2400" dirty="0" smtClean="0"/>
              <a:t> si! </a:t>
            </a:r>
            <a:r>
              <a:rPr lang="it-IT" sz="2400" dirty="0" err="1" smtClean="0"/>
              <a:t>Više</a:t>
            </a:r>
            <a:r>
              <a:rPr lang="it-IT" sz="2400" dirty="0" smtClean="0"/>
              <a:t> ne </a:t>
            </a:r>
            <a:r>
              <a:rPr lang="it-IT" sz="2400" dirty="0" err="1" smtClean="0"/>
              <a:t>griješi</a:t>
            </a:r>
            <a:r>
              <a:rPr lang="it-IT" sz="2400" dirty="0" smtClean="0"/>
              <a:t> da te </a:t>
            </a:r>
            <a:r>
              <a:rPr lang="it-IT" sz="2400" dirty="0" err="1" smtClean="0"/>
              <a:t>što</a:t>
            </a:r>
            <a:r>
              <a:rPr lang="it-IT" sz="2400" dirty="0" smtClean="0"/>
              <a:t> gore ne </a:t>
            </a:r>
            <a:r>
              <a:rPr lang="it-IT" sz="2400" dirty="0" err="1" smtClean="0"/>
              <a:t>sna</a:t>
            </a:r>
            <a:r>
              <a:rPr lang="hr-HR" sz="2400" dirty="0" smtClean="0"/>
              <a:t>đ</a:t>
            </a:r>
            <a:r>
              <a:rPr lang="it-IT" sz="2400" dirty="0" smtClean="0"/>
              <a:t>e!“ </a:t>
            </a:r>
            <a:endParaRPr lang="hr-HR" sz="2400" dirty="0"/>
          </a:p>
        </p:txBody>
      </p:sp>
      <p:pic>
        <p:nvPicPr>
          <p:cNvPr id="8" name="Picture 5" descr="D:\Documents and Settings\Ivanka Lenac\My Documents\Biblija slike-Novi zavjet\Gospodar subote\Farizeji i Isu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3" r="24239"/>
          <a:stretch/>
        </p:blipFill>
        <p:spPr bwMode="auto">
          <a:xfrm>
            <a:off x="2585290" y="788344"/>
            <a:ext cx="2783544" cy="59331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07C77-D872-4825-96B1-4DFD679D7B5A}" type="slidenum">
              <a:rPr lang="en-GB" altLang="sr-Latn-RS"/>
              <a:pPr/>
              <a:t>9</a:t>
            </a:fld>
            <a:endParaRPr lang="en-GB" altLang="sr-Latn-RS"/>
          </a:p>
        </p:txBody>
      </p:sp>
      <p:pic>
        <p:nvPicPr>
          <p:cNvPr id="18437" name="Picture 5" descr="D:\Documents and Settings\Ivanka Lenac\My Documents\Biblija slike-Novi zavjet\Gospodar subote\Farizeji i Isu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811"/>
          <a:stretch/>
        </p:blipFill>
        <p:spPr bwMode="auto">
          <a:xfrm>
            <a:off x="4838700" y="227511"/>
            <a:ext cx="4589416" cy="556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448800" y="820103"/>
            <a:ext cx="222939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sr-Latn-RS" sz="2400" b="1" dirty="0" smtClean="0"/>
              <a:t> </a:t>
            </a:r>
            <a:r>
              <a:rPr lang="en-GB" altLang="sr-Latn-RS" sz="2400" b="1" dirty="0" err="1" smtClean="0"/>
              <a:t>Čovjek</a:t>
            </a:r>
            <a:r>
              <a:rPr lang="en-GB" altLang="sr-Latn-RS" sz="2400" b="1" dirty="0" smtClean="0"/>
              <a:t> ode </a:t>
            </a:r>
            <a:r>
              <a:rPr lang="en-GB" altLang="sr-Latn-RS" sz="2400" b="1" dirty="0" err="1" smtClean="0"/>
              <a:t>i</a:t>
            </a:r>
            <a:r>
              <a:rPr lang="en-GB" altLang="sr-Latn-RS" sz="2400" b="1" dirty="0" smtClean="0"/>
              <a:t> </a:t>
            </a:r>
            <a:r>
              <a:rPr lang="en-GB" altLang="sr-Latn-RS" sz="2400" b="1" dirty="0" err="1" smtClean="0"/>
              <a:t>javi</a:t>
            </a:r>
            <a:r>
              <a:rPr lang="en-GB" altLang="sr-Latn-RS" sz="2400" b="1" dirty="0" smtClean="0"/>
              <a:t> </a:t>
            </a:r>
            <a:r>
              <a:rPr lang="en-GB" altLang="sr-Latn-RS" sz="2400" b="1" dirty="0" err="1" smtClean="0"/>
              <a:t>Židovima</a:t>
            </a:r>
            <a:r>
              <a:rPr lang="en-GB" altLang="sr-Latn-RS" sz="2400" b="1" dirty="0" smtClean="0"/>
              <a:t> da je </a:t>
            </a:r>
            <a:r>
              <a:rPr lang="en-GB" altLang="sr-Latn-RS" sz="2400" b="1" dirty="0" err="1" smtClean="0"/>
              <a:t>Isus</a:t>
            </a:r>
            <a:r>
              <a:rPr lang="en-GB" altLang="sr-Latn-RS" sz="2400" b="1" dirty="0" smtClean="0"/>
              <a:t> </a:t>
            </a:r>
            <a:r>
              <a:rPr lang="en-GB" altLang="sr-Latn-RS" sz="2400" b="1" dirty="0" err="1" smtClean="0"/>
              <a:t>onaj</a:t>
            </a:r>
            <a:r>
              <a:rPr lang="en-GB" altLang="sr-Latn-RS" sz="2400" b="1" dirty="0" smtClean="0"/>
              <a:t> </a:t>
            </a:r>
            <a:r>
              <a:rPr lang="en-GB" altLang="sr-Latn-RS" sz="2400" b="1" dirty="0" err="1" smtClean="0"/>
              <a:t>koji</a:t>
            </a:r>
            <a:r>
              <a:rPr lang="en-GB" altLang="sr-Latn-RS" sz="2400" b="1" dirty="0" smtClean="0"/>
              <a:t> </a:t>
            </a:r>
            <a:r>
              <a:rPr lang="en-GB" altLang="sr-Latn-RS" sz="2400" b="1" dirty="0" err="1" smtClean="0"/>
              <a:t>ga</a:t>
            </a:r>
            <a:r>
              <a:rPr lang="en-GB" altLang="sr-Latn-RS" sz="2400" b="1" dirty="0" smtClean="0"/>
              <a:t> je </a:t>
            </a:r>
            <a:r>
              <a:rPr lang="en-GB" altLang="sr-Latn-RS" sz="2400" b="1" dirty="0" err="1" smtClean="0"/>
              <a:t>ozdravio</a:t>
            </a:r>
            <a:r>
              <a:rPr lang="en-GB" altLang="sr-Latn-RS" sz="2400" b="1" dirty="0" smtClean="0"/>
              <a:t>.</a:t>
            </a:r>
            <a:endParaRPr lang="hr-HR" altLang="sr-Latn-RS" sz="2400" b="1" dirty="0" smtClean="0"/>
          </a:p>
          <a:p>
            <a:pPr>
              <a:spcBef>
                <a:spcPct val="50000"/>
              </a:spcBef>
            </a:pPr>
            <a:r>
              <a:rPr lang="en-GB" altLang="sr-Latn-RS" sz="2400" b="1" dirty="0" smtClean="0"/>
              <a:t> </a:t>
            </a:r>
            <a:r>
              <a:rPr lang="en-GB" altLang="sr-Latn-RS" sz="2400" b="1" dirty="0" err="1" smtClean="0"/>
              <a:t>Zbog</a:t>
            </a:r>
            <a:r>
              <a:rPr lang="en-GB" altLang="sr-Latn-RS" sz="2400" b="1" dirty="0" smtClean="0"/>
              <a:t> toga </a:t>
            </a:r>
            <a:r>
              <a:rPr lang="en-GB" altLang="sr-Latn-RS" sz="2400" b="1" dirty="0" err="1" smtClean="0"/>
              <a:t>su</a:t>
            </a:r>
            <a:r>
              <a:rPr lang="en-GB" altLang="sr-Latn-RS" sz="2400" b="1" dirty="0" smtClean="0"/>
              <a:t> </a:t>
            </a:r>
            <a:r>
              <a:rPr lang="en-GB" altLang="sr-Latn-RS" sz="2400" b="1" dirty="0" err="1" smtClean="0"/>
              <a:t>Židovi</a:t>
            </a:r>
            <a:r>
              <a:rPr lang="en-GB" altLang="sr-Latn-RS" sz="2400" b="1" dirty="0" smtClean="0"/>
              <a:t> </a:t>
            </a:r>
            <a:r>
              <a:rPr lang="en-GB" altLang="sr-Latn-RS" sz="2400" b="1" dirty="0" err="1" smtClean="0"/>
              <a:t>počeli</a:t>
            </a:r>
            <a:r>
              <a:rPr lang="en-GB" altLang="sr-Latn-RS" sz="2400" b="1" dirty="0" smtClean="0"/>
              <a:t> </a:t>
            </a:r>
            <a:r>
              <a:rPr lang="en-GB" altLang="sr-Latn-RS" sz="2400" b="1" dirty="0" err="1" smtClean="0"/>
              <a:t>Isusa</a:t>
            </a:r>
            <a:r>
              <a:rPr lang="en-GB" altLang="sr-Latn-RS" sz="2400" b="1" dirty="0" smtClean="0"/>
              <a:t> </a:t>
            </a:r>
            <a:r>
              <a:rPr lang="en-GB" altLang="sr-Latn-RS" sz="2400" b="1" dirty="0" err="1" smtClean="0"/>
              <a:t>napadati</a:t>
            </a:r>
            <a:r>
              <a:rPr lang="en-GB" altLang="sr-Latn-RS" sz="2400" b="1" dirty="0" smtClean="0"/>
              <a:t> </a:t>
            </a:r>
            <a:r>
              <a:rPr lang="en-GB" altLang="sr-Latn-RS" sz="2400" b="1" dirty="0" err="1" smtClean="0"/>
              <a:t>što</a:t>
            </a:r>
            <a:r>
              <a:rPr lang="en-GB" altLang="sr-Latn-RS" sz="2400" b="1" dirty="0" smtClean="0"/>
              <a:t> to </a:t>
            </a:r>
            <a:r>
              <a:rPr lang="en-GB" altLang="sr-Latn-RS" sz="2400" b="1" dirty="0" err="1" smtClean="0"/>
              <a:t>radi</a:t>
            </a:r>
            <a:r>
              <a:rPr lang="en-GB" altLang="sr-Latn-RS" sz="2400" b="1" dirty="0" smtClean="0"/>
              <a:t> </a:t>
            </a:r>
            <a:r>
              <a:rPr lang="en-GB" altLang="sr-Latn-RS" sz="2400" b="1" dirty="0" err="1" smtClean="0"/>
              <a:t>subotom</a:t>
            </a:r>
            <a:r>
              <a:rPr lang="en-GB" altLang="sr-Latn-RS" sz="2400" b="1" dirty="0" smtClean="0"/>
              <a:t>. </a:t>
            </a:r>
            <a:endParaRPr lang="en-GB" altLang="sr-Latn-RS" sz="2400" b="1" dirty="0"/>
          </a:p>
        </p:txBody>
      </p:sp>
      <p:pic>
        <p:nvPicPr>
          <p:cNvPr id="6" name="Picture 5" descr="D:\Documents and Settings\Ivanka Lenac\My Documents\Biblija slike-Novi zavjet\Gospodar subote\Farizeji i Isu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3" r="24239"/>
          <a:stretch/>
        </p:blipFill>
        <p:spPr bwMode="auto">
          <a:xfrm>
            <a:off x="1083065" y="227511"/>
            <a:ext cx="2404719" cy="51075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asti oblačić 1"/>
          <p:cNvSpPr/>
          <p:nvPr/>
        </p:nvSpPr>
        <p:spPr>
          <a:xfrm>
            <a:off x="2965269" y="227510"/>
            <a:ext cx="2651760" cy="3129643"/>
          </a:xfrm>
          <a:prstGeom prst="wedgeEllipseCallout">
            <a:avLst>
              <a:gd name="adj1" fmla="val -70066"/>
              <a:gd name="adj2" fmla="val -20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sr-Latn-RS" sz="2800" b="1" dirty="0"/>
              <a:t> „</a:t>
            </a:r>
            <a:r>
              <a:rPr lang="en-GB" altLang="sr-Latn-RS" sz="2800" b="1" dirty="0" err="1"/>
              <a:t>Otac</a:t>
            </a:r>
            <a:r>
              <a:rPr lang="en-GB" altLang="sr-Latn-RS" sz="2800" b="1" dirty="0"/>
              <a:t> </a:t>
            </a:r>
            <a:r>
              <a:rPr lang="en-GB" altLang="sr-Latn-RS" sz="2800" b="1" dirty="0" err="1"/>
              <a:t>moj</a:t>
            </a:r>
            <a:r>
              <a:rPr lang="en-GB" altLang="sr-Latn-RS" sz="2800" b="1" dirty="0"/>
              <a:t> </a:t>
            </a:r>
            <a:r>
              <a:rPr lang="en-GB" altLang="sr-Latn-RS" sz="2800" b="1" dirty="0" err="1"/>
              <a:t>sve</a:t>
            </a:r>
            <a:r>
              <a:rPr lang="en-GB" altLang="sr-Latn-RS" sz="2800" b="1" dirty="0"/>
              <a:t> do </a:t>
            </a:r>
            <a:r>
              <a:rPr lang="en-GB" altLang="sr-Latn-RS" sz="2800" b="1" dirty="0" err="1"/>
              <a:t>sada</a:t>
            </a:r>
            <a:r>
              <a:rPr lang="en-GB" altLang="sr-Latn-RS" sz="2800" b="1" dirty="0"/>
              <a:t> </a:t>
            </a:r>
            <a:r>
              <a:rPr lang="en-GB" altLang="sr-Latn-RS" sz="2800" b="1" dirty="0" err="1"/>
              <a:t>radi</a:t>
            </a:r>
            <a:r>
              <a:rPr lang="en-GB" altLang="sr-Latn-RS" sz="2800" b="1" dirty="0"/>
              <a:t> pa </a:t>
            </a:r>
            <a:r>
              <a:rPr lang="en-GB" altLang="sr-Latn-RS" sz="2800" b="1" dirty="0" err="1"/>
              <a:t>i</a:t>
            </a:r>
            <a:r>
              <a:rPr lang="en-GB" altLang="sr-Latn-RS" sz="2800" b="1" dirty="0"/>
              <a:t> </a:t>
            </a:r>
            <a:r>
              <a:rPr lang="en-GB" altLang="sr-Latn-RS" sz="2800" b="1" dirty="0" err="1"/>
              <a:t>ja</a:t>
            </a:r>
            <a:r>
              <a:rPr lang="en-GB" altLang="sr-Latn-RS" sz="2800" b="1" dirty="0"/>
              <a:t> </a:t>
            </a:r>
            <a:r>
              <a:rPr lang="en-GB" altLang="sr-Latn-RS" sz="2800" b="1" dirty="0" err="1"/>
              <a:t>radim</a:t>
            </a:r>
            <a:r>
              <a:rPr lang="en-GB" altLang="sr-Latn-RS" sz="2800" b="1" dirty="0"/>
              <a:t>.“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36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314</Words>
  <Application>Microsoft Office PowerPoint</Application>
  <PresentationFormat>Široki zaslon</PresentationFormat>
  <Paragraphs>50</Paragraphs>
  <Slides>12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ISUSU JE VAŽAN ČOVJEK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Rješavajući sljedeći zadatak otkriti ćemo kako možemo pomoći drugima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marica celjak</dc:creator>
  <cp:lastModifiedBy>marica celjak</cp:lastModifiedBy>
  <cp:revision>9</cp:revision>
  <dcterms:created xsi:type="dcterms:W3CDTF">2016-02-12T18:37:43Z</dcterms:created>
  <dcterms:modified xsi:type="dcterms:W3CDTF">2016-02-12T20:12:37Z</dcterms:modified>
</cp:coreProperties>
</file>