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15" r:id="rId2"/>
    <p:sldId id="430" r:id="rId3"/>
    <p:sldId id="446" r:id="rId4"/>
    <p:sldId id="439" r:id="rId5"/>
    <p:sldId id="440" r:id="rId6"/>
    <p:sldId id="448" r:id="rId7"/>
    <p:sldId id="450" r:id="rId8"/>
    <p:sldId id="441" r:id="rId9"/>
    <p:sldId id="442" r:id="rId10"/>
    <p:sldId id="443" r:id="rId11"/>
    <p:sldId id="444" r:id="rId12"/>
    <p:sldId id="445" r:id="rId13"/>
    <p:sldId id="451" r:id="rId14"/>
    <p:sldId id="457" r:id="rId15"/>
    <p:sldId id="454" r:id="rId16"/>
    <p:sldId id="455" r:id="rId17"/>
    <p:sldId id="456" r:id="rId18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CC00"/>
    <a:srgbClr val="009900"/>
    <a:srgbClr val="00FF00"/>
    <a:srgbClr val="99FF99"/>
    <a:srgbClr val="33CC33"/>
    <a:srgbClr val="339966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90" autoAdjust="0"/>
    <p:restoredTop sz="92963" autoAdjust="0"/>
  </p:normalViewPr>
  <p:slideViewPr>
    <p:cSldViewPr>
      <p:cViewPr varScale="1">
        <p:scale>
          <a:sx n="69" d="100"/>
          <a:sy n="69" d="100"/>
        </p:scale>
        <p:origin x="1384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3C182-A6F8-43CE-AAC5-0A2B8921743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505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9E0EE-F061-4588-9BD7-193A03353E6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503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2C035-45F4-4BCF-BBC5-56ACF0C2C26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934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113B8-4848-4E80-BEA1-340F68A4B2E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729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75968B-C95C-4F06-A227-DECC1A2C0F0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57071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5DE20-57D1-4FF8-82D1-37DA69FA8AC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7333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25B3F-4E6D-49FC-983B-A307B2DB9E0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7808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98FCB-D291-4664-849C-47199623994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0669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001B4-0EED-4E1A-80B7-A93B74918AA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7116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87915-7536-4FE8-8F78-5E1B1309FF2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0316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574E6-A8A9-4FA6-A488-C9F8C5F7BE7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6657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text styles</a:t>
            </a:r>
          </a:p>
          <a:p>
            <a:pPr lvl="1"/>
            <a:r>
              <a:rPr lang="en-US" altLang="sr-Latn-RS" smtClean="0"/>
              <a:t>Second level</a:t>
            </a:r>
          </a:p>
          <a:p>
            <a:pPr lvl="2"/>
            <a:r>
              <a:rPr lang="en-US" altLang="sr-Latn-RS" smtClean="0"/>
              <a:t>Third level</a:t>
            </a:r>
          </a:p>
          <a:p>
            <a:pPr lvl="3"/>
            <a:r>
              <a:rPr lang="en-US" altLang="sr-Latn-RS" smtClean="0"/>
              <a:t>Fourth level</a:t>
            </a:r>
          </a:p>
          <a:p>
            <a:pPr lvl="4"/>
            <a:r>
              <a:rPr lang="en-US" altLang="sr-Latn-R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E664DD8C-9A33-49F7-8520-AEA202B18AC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95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Rectangle 6"/>
          <p:cNvSpPr>
            <a:spLocks noRot="1" noChangeArrowheads="1"/>
          </p:cNvSpPr>
          <p:nvPr/>
        </p:nvSpPr>
        <p:spPr bwMode="auto">
          <a:xfrm>
            <a:off x="4929188" y="0"/>
            <a:ext cx="4214812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hr-HR" sz="4800" b="0" dirty="0">
                <a:effectLst>
                  <a:outerShdw blurRad="38100" dist="38100" dir="2700000" algn="tl">
                    <a:srgbClr val="000000"/>
                  </a:outerShdw>
                </a:effectLst>
                <a:latin typeface="Stencil" pitchFamily="82" charset="0"/>
              </a:rPr>
              <a:t>ISUS </a:t>
            </a:r>
          </a:p>
          <a:p>
            <a:pPr algn="ctr">
              <a:defRPr/>
            </a:pPr>
            <a:r>
              <a:rPr lang="hr-HR" sz="4800" b="0" dirty="0">
                <a:effectLst>
                  <a:outerShdw blurRad="38100" dist="38100" dir="2700000" algn="tl">
                    <a:srgbClr val="000000"/>
                  </a:outerShdw>
                </a:effectLst>
                <a:latin typeface="Stencil" pitchFamily="82" charset="0"/>
              </a:rPr>
              <a:t>OZDRAVLJA ...</a:t>
            </a:r>
            <a:endParaRPr lang="en-US" sz="4800" b="0" dirty="0">
              <a:effectLst>
                <a:outerShdw blurRad="38100" dist="38100" dir="2700000" algn="tl">
                  <a:srgbClr val="000000"/>
                </a:outerShdw>
              </a:effectLst>
              <a:latin typeface="Stencil" pitchFamily="82" charset="0"/>
            </a:endParaRP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4929188" y="4786313"/>
            <a:ext cx="42148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4000">
                <a:solidFill>
                  <a:srgbClr val="99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r>
              <a:rPr lang="hr-HR" sz="4000">
                <a:solidFill>
                  <a:srgbClr val="99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</a:t>
            </a:r>
            <a:r>
              <a:rPr lang="it-IT" sz="4000">
                <a:solidFill>
                  <a:srgbClr val="99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10,46-52</a:t>
            </a:r>
          </a:p>
        </p:txBody>
      </p:sp>
      <p:pic>
        <p:nvPicPr>
          <p:cNvPr id="3076" name="Picture 4" descr="Isus Milosrđe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76"/>
          <a:stretch>
            <a:fillRect/>
          </a:stretch>
        </p:blipFill>
        <p:spPr bwMode="auto">
          <a:xfrm>
            <a:off x="714375" y="428625"/>
            <a:ext cx="3643313" cy="642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000">
    <p:dissolve/>
    <p:sndAc>
      <p:stSnd>
        <p:snd r:embed="rId2" name="180 (20)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Callout 6"/>
          <p:cNvSpPr/>
          <p:nvPr/>
        </p:nvSpPr>
        <p:spPr bwMode="auto">
          <a:xfrm rot="15002262">
            <a:off x="566738" y="688975"/>
            <a:ext cx="3111500" cy="3832225"/>
          </a:xfrm>
          <a:prstGeom prst="wedgeEllipseCallo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291" name="Text Box 8"/>
          <p:cNvSpPr txBox="1">
            <a:spLocks noChangeArrowheads="1"/>
          </p:cNvSpPr>
          <p:nvPr/>
        </p:nvSpPr>
        <p:spPr bwMode="auto">
          <a:xfrm>
            <a:off x="285750" y="2143125"/>
            <a:ext cx="35718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hr-HR" altLang="sr-Latn-RS" sz="2800">
                <a:solidFill>
                  <a:srgbClr val="FF0000"/>
                </a:solidFill>
              </a:rPr>
              <a:t>"Što hoćeš da ti učinim?" </a:t>
            </a:r>
            <a:endParaRPr lang="it-IT" altLang="sr-Latn-RS" sz="2800">
              <a:solidFill>
                <a:srgbClr val="FF0000"/>
              </a:solidFill>
            </a:endParaRPr>
          </a:p>
        </p:txBody>
      </p:sp>
      <p:pic>
        <p:nvPicPr>
          <p:cNvPr id="12292" name="Picture 3" descr="TENLEPER_TI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357188"/>
            <a:ext cx="3511550" cy="516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lowchart: Connector 4"/>
          <p:cNvSpPr/>
          <p:nvPr/>
        </p:nvSpPr>
        <p:spPr bwMode="auto">
          <a:xfrm>
            <a:off x="6300192" y="2996953"/>
            <a:ext cx="200621" cy="146298"/>
          </a:xfrm>
          <a:prstGeom prst="flowChartConnector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294" name="Rectangle 8"/>
          <p:cNvSpPr>
            <a:spLocks noChangeArrowheads="1"/>
          </p:cNvSpPr>
          <p:nvPr/>
        </p:nvSpPr>
        <p:spPr bwMode="auto">
          <a:xfrm>
            <a:off x="285750" y="142875"/>
            <a:ext cx="397986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hr-HR" altLang="sr-Latn-RS"/>
              <a:t>Isus ga upita: </a:t>
            </a:r>
          </a:p>
        </p:txBody>
      </p:sp>
    </p:spTree>
  </p:cSld>
  <p:clrMapOvr>
    <a:masterClrMapping/>
  </p:clrMapOvr>
  <p:transition advTm="13000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8"/>
          <p:cNvSpPr txBox="1">
            <a:spLocks noChangeArrowheads="1"/>
          </p:cNvSpPr>
          <p:nvPr/>
        </p:nvSpPr>
        <p:spPr bwMode="auto">
          <a:xfrm>
            <a:off x="1143000" y="0"/>
            <a:ext cx="40005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r>
              <a:rPr lang="hr-HR" altLang="sr-Latn-RS"/>
              <a:t>Slijepac mu reče:." </a:t>
            </a:r>
            <a:endParaRPr lang="it-IT" altLang="sr-Latn-RS"/>
          </a:p>
        </p:txBody>
      </p:sp>
      <p:pic>
        <p:nvPicPr>
          <p:cNvPr id="13315" name="Picture 3" descr="TENLEPER_TI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285875"/>
            <a:ext cx="3511550" cy="516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Callout 4"/>
          <p:cNvSpPr/>
          <p:nvPr/>
        </p:nvSpPr>
        <p:spPr bwMode="auto">
          <a:xfrm rot="817256">
            <a:off x="4386263" y="1317625"/>
            <a:ext cx="4697412" cy="3389313"/>
          </a:xfrm>
          <a:prstGeom prst="wedgeEllipseCallo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hr-HR" dirty="0">
                <a:solidFill>
                  <a:srgbClr val="FF0000"/>
                </a:solidFill>
              </a:rPr>
              <a:t>"Učitelju moj, da progledam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/>
          <p:cNvSpPr/>
          <p:nvPr/>
        </p:nvSpPr>
        <p:spPr bwMode="auto">
          <a:xfrm rot="21162355">
            <a:off x="2079625" y="3938588"/>
            <a:ext cx="150813" cy="1412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12000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8"/>
          <p:cNvSpPr txBox="1">
            <a:spLocks noChangeArrowheads="1"/>
          </p:cNvSpPr>
          <p:nvPr/>
        </p:nvSpPr>
        <p:spPr bwMode="auto">
          <a:xfrm>
            <a:off x="6000750" y="2276475"/>
            <a:ext cx="3000375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r>
              <a:rPr lang="hr-HR" altLang="sr-Latn-RS"/>
              <a:t>Isus će mu: "Idi, vjera te tvoja spasila!" </a:t>
            </a:r>
            <a:endParaRPr lang="it-IT" altLang="sr-Latn-RS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13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2000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Isu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00775" cy="657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8"/>
          <p:cNvSpPr txBox="1">
            <a:spLocks noChangeArrowheads="1"/>
          </p:cNvSpPr>
          <p:nvPr/>
        </p:nvSpPr>
        <p:spPr bwMode="auto">
          <a:xfrm>
            <a:off x="6143625" y="1357313"/>
            <a:ext cx="3000375" cy="347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hr-HR" altLang="sr-Latn-RS"/>
              <a:t>I on odmah progleda </a:t>
            </a:r>
          </a:p>
          <a:p>
            <a:pPr algn="ctr" eaLnBrk="1" hangingPunct="1"/>
            <a:r>
              <a:rPr lang="hr-HR" altLang="sr-Latn-RS"/>
              <a:t>i uputi se za njim.</a:t>
            </a:r>
            <a:endParaRPr lang="it-IT" altLang="sr-Latn-RS"/>
          </a:p>
        </p:txBody>
      </p:sp>
    </p:spTree>
  </p:cSld>
  <p:clrMapOvr>
    <a:masterClrMapping/>
  </p:clrMapOvr>
  <p:transition advTm="12000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2667000"/>
            <a:ext cx="5216692" cy="3210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8937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hr-HR" dirty="0" smtClean="0"/>
              <a:t>ponovimo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1973"/>
          </a:xfrm>
        </p:spPr>
        <p:txBody>
          <a:bodyPr/>
          <a:lstStyle/>
          <a:p>
            <a:r>
              <a:rPr lang="en-US" dirty="0" err="1"/>
              <a:t>Bartimej</a:t>
            </a:r>
            <a:r>
              <a:rPr lang="en-US" dirty="0"/>
              <a:t> je </a:t>
            </a:r>
            <a:r>
              <a:rPr lang="en-US" dirty="0" err="1"/>
              <a:t>bio____________od</a:t>
            </a:r>
            <a:r>
              <a:rPr lang="en-US" dirty="0"/>
              <a:t> </a:t>
            </a:r>
            <a:r>
              <a:rPr lang="en-US" dirty="0" err="1"/>
              <a:t>rođenja</a:t>
            </a:r>
            <a:r>
              <a:rPr lang="en-US" dirty="0"/>
              <a:t>.</a:t>
            </a:r>
            <a:endParaRPr lang="hr-HR" dirty="0"/>
          </a:p>
          <a:p>
            <a:r>
              <a:rPr lang="en-US" dirty="0" err="1"/>
              <a:t>Kad</a:t>
            </a:r>
            <a:r>
              <a:rPr lang="en-US" dirty="0"/>
              <a:t> je </a:t>
            </a:r>
            <a:r>
              <a:rPr lang="en-US" dirty="0" err="1"/>
              <a:t>čuo</a:t>
            </a:r>
            <a:r>
              <a:rPr lang="en-US" dirty="0"/>
              <a:t> da </a:t>
            </a:r>
            <a:r>
              <a:rPr lang="en-US" dirty="0" err="1"/>
              <a:t>Isus</a:t>
            </a:r>
            <a:r>
              <a:rPr lang="en-US" dirty="0"/>
              <a:t> </a:t>
            </a:r>
            <a:r>
              <a:rPr lang="en-US" dirty="0" err="1"/>
              <a:t>dolazi</a:t>
            </a:r>
            <a:r>
              <a:rPr lang="en-US" dirty="0"/>
              <a:t>:</a:t>
            </a:r>
            <a:endParaRPr lang="hr-HR" dirty="0"/>
          </a:p>
          <a:p>
            <a:pPr marL="136525" indent="0">
              <a:buNone/>
            </a:pPr>
            <a:r>
              <a:rPr lang="en-US" dirty="0" err="1"/>
              <a:t>Molio</a:t>
            </a:r>
            <a:r>
              <a:rPr lang="en-US" dirty="0"/>
              <a:t> je, „ _ _ _ _ _ , _ _ _ _ </a:t>
            </a:r>
            <a:r>
              <a:rPr lang="en-US" dirty="0" err="1"/>
              <a:t>Davidov</a:t>
            </a:r>
            <a:r>
              <a:rPr lang="en-US" dirty="0"/>
              <a:t>, _ _ _ _ _ </a:t>
            </a:r>
            <a:r>
              <a:rPr lang="en-US" dirty="0" smtClean="0"/>
              <a:t>_</a:t>
            </a:r>
            <a:r>
              <a:rPr lang="hr-HR" dirty="0" smtClean="0"/>
              <a:t> </a:t>
            </a:r>
            <a:r>
              <a:rPr lang="en-US" dirty="0" smtClean="0"/>
              <a:t> </a:t>
            </a:r>
            <a:r>
              <a:rPr lang="hr-HR" dirty="0"/>
              <a:t> </a:t>
            </a:r>
            <a:r>
              <a:rPr lang="hr-HR" dirty="0" smtClean="0"/>
              <a:t> </a:t>
            </a:r>
            <a:r>
              <a:rPr lang="en-US" dirty="0" smtClean="0"/>
              <a:t> </a:t>
            </a:r>
            <a:r>
              <a:rPr lang="en-US" dirty="0"/>
              <a:t>_ _ !“</a:t>
            </a:r>
            <a:endParaRPr lang="hr-HR" dirty="0"/>
          </a:p>
          <a:p>
            <a:r>
              <a:rPr lang="en-US" dirty="0"/>
              <a:t> </a:t>
            </a:r>
            <a:r>
              <a:rPr lang="en-US" dirty="0" err="1"/>
              <a:t>Isus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je </a:t>
            </a:r>
            <a:r>
              <a:rPr lang="en-US" dirty="0" err="1"/>
              <a:t>pitao</a:t>
            </a:r>
            <a:r>
              <a:rPr lang="en-US" dirty="0"/>
              <a:t>: „ _ _ _ _ _ _ _ _ _ _ _ _ _ _ _ _ _ _ ?“</a:t>
            </a:r>
            <a:endParaRPr lang="hr-HR" dirty="0"/>
          </a:p>
          <a:p>
            <a:r>
              <a:rPr lang="en-US" dirty="0"/>
              <a:t> „ _ _ _ _ _ _ _, _ _ _ _ _ _ _ _ _ _ _ !“ </a:t>
            </a:r>
            <a:r>
              <a:rPr lang="en-US" dirty="0" err="1"/>
              <a:t>odgovori</a:t>
            </a:r>
            <a:r>
              <a:rPr lang="en-US" dirty="0"/>
              <a:t> mu </a:t>
            </a:r>
            <a:r>
              <a:rPr lang="en-US" dirty="0" err="1"/>
              <a:t>slijepac</a:t>
            </a:r>
            <a:r>
              <a:rPr lang="en-US" dirty="0"/>
              <a:t>.</a:t>
            </a:r>
            <a:endParaRPr lang="hr-HR" dirty="0"/>
          </a:p>
          <a:p>
            <a:r>
              <a:rPr lang="en-US" dirty="0" err="1"/>
              <a:t>Progledao</a:t>
            </a:r>
            <a:r>
              <a:rPr lang="en-US" dirty="0"/>
              <a:t> je, </a:t>
            </a:r>
            <a:r>
              <a:rPr lang="en-US" dirty="0" err="1"/>
              <a:t>spasila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je </a:t>
            </a:r>
            <a:r>
              <a:rPr lang="en-US" dirty="0" err="1"/>
              <a:t>njegova</a:t>
            </a:r>
            <a:r>
              <a:rPr lang="en-US" dirty="0"/>
              <a:t> _ _ _ _ _ _ _ </a:t>
            </a:r>
            <a:r>
              <a:rPr lang="en-US" dirty="0" smtClean="0"/>
              <a:t>_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29255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Poznaješ</a:t>
            </a:r>
            <a:r>
              <a:rPr lang="en-US" dirty="0"/>
              <a:t> li </a:t>
            </a:r>
            <a:r>
              <a:rPr lang="en-US" dirty="0" err="1"/>
              <a:t>koga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okolice</a:t>
            </a:r>
            <a:r>
              <a:rPr lang="en-US" dirty="0"/>
              <a:t> da je </a:t>
            </a:r>
            <a:r>
              <a:rPr lang="en-US" dirty="0" err="1"/>
              <a:t>cudesno</a:t>
            </a:r>
            <a:r>
              <a:rPr lang="en-US" dirty="0"/>
              <a:t> </a:t>
            </a:r>
            <a:r>
              <a:rPr lang="en-US" dirty="0" err="1"/>
              <a:t>ozdravio</a:t>
            </a:r>
            <a:r>
              <a:rPr lang="en-US" dirty="0"/>
              <a:t>?</a:t>
            </a:r>
            <a:endParaRPr lang="hr-HR" dirty="0"/>
          </a:p>
          <a:p>
            <a:r>
              <a:rPr lang="en-US" dirty="0" smtClean="0"/>
              <a:t>_________________________________________</a:t>
            </a:r>
            <a:endParaRPr lang="hr-HR" dirty="0"/>
          </a:p>
          <a:p>
            <a:r>
              <a:rPr lang="en-US" dirty="0" err="1"/>
              <a:t>Poznaješ</a:t>
            </a:r>
            <a:r>
              <a:rPr lang="en-US" dirty="0"/>
              <a:t> li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primjer</a:t>
            </a:r>
            <a:r>
              <a:rPr lang="en-US" dirty="0"/>
              <a:t> </a:t>
            </a:r>
            <a:r>
              <a:rPr lang="en-US" dirty="0" err="1"/>
              <a:t>uslišanja</a:t>
            </a:r>
            <a:r>
              <a:rPr lang="en-US" dirty="0"/>
              <a:t> </a:t>
            </a:r>
            <a:r>
              <a:rPr lang="en-US" dirty="0" err="1"/>
              <a:t>ustrajne</a:t>
            </a:r>
            <a:r>
              <a:rPr lang="en-US" dirty="0"/>
              <a:t> </a:t>
            </a:r>
            <a:r>
              <a:rPr lang="en-US" dirty="0" err="1"/>
              <a:t>molitve</a:t>
            </a:r>
            <a:r>
              <a:rPr lang="en-US" dirty="0"/>
              <a:t>?</a:t>
            </a:r>
            <a:endParaRPr lang="hr-HR" dirty="0"/>
          </a:p>
          <a:p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595965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Priredila Marica </a:t>
            </a:r>
            <a:r>
              <a:rPr lang="hr-HR" dirty="0" err="1" smtClean="0"/>
              <a:t>Celjak</a:t>
            </a:r>
            <a:r>
              <a:rPr lang="hr-HR" dirty="0" smtClean="0"/>
              <a:t>,vjeroučiteljica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171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8"/>
          <p:cNvSpPr txBox="1">
            <a:spLocks noChangeArrowheads="1"/>
          </p:cNvSpPr>
          <p:nvPr/>
        </p:nvSpPr>
        <p:spPr bwMode="auto">
          <a:xfrm>
            <a:off x="3000375" y="3286125"/>
            <a:ext cx="614362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altLang="sr-Latn-RS" sz="4000"/>
              <a:t> </a:t>
            </a:r>
            <a:r>
              <a:rPr lang="hr-HR" altLang="sr-Latn-RS"/>
              <a:t>U ono vrijeme: Kad je Isus s učenicima i sa silnim mnoštvom izlazio iz Jerihona, </a:t>
            </a:r>
            <a:endParaRPr lang="it-IT" altLang="sr-Latn-RS"/>
          </a:p>
        </p:txBody>
      </p:sp>
      <p:pic>
        <p:nvPicPr>
          <p:cNvPr id="4099" name="Picture 3" descr="New Ima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33" b="18816"/>
          <a:stretch>
            <a:fillRect/>
          </a:stretch>
        </p:blipFill>
        <p:spPr bwMode="auto">
          <a:xfrm>
            <a:off x="571500" y="285750"/>
            <a:ext cx="2000250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2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8"/>
          <p:cNvSpPr txBox="1">
            <a:spLocks noChangeArrowheads="1"/>
          </p:cNvSpPr>
          <p:nvPr/>
        </p:nvSpPr>
        <p:spPr bwMode="auto">
          <a:xfrm>
            <a:off x="285750" y="2286000"/>
            <a:ext cx="4143375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hr-HR" altLang="sr-Latn-RS"/>
              <a:t>kraj puta je sjedio slijepi prosjak Bartimej, sin Timejev.</a:t>
            </a:r>
            <a:endParaRPr lang="it-IT" altLang="sr-Latn-RS"/>
          </a:p>
        </p:txBody>
      </p:sp>
      <p:pic>
        <p:nvPicPr>
          <p:cNvPr id="5123" name="Picture 3" descr="New Ima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16"/>
          <a:stretch>
            <a:fillRect/>
          </a:stretch>
        </p:blipFill>
        <p:spPr bwMode="auto">
          <a:xfrm>
            <a:off x="4429125" y="214313"/>
            <a:ext cx="4572000" cy="642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3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8"/>
          <p:cNvSpPr txBox="1">
            <a:spLocks noChangeArrowheads="1"/>
          </p:cNvSpPr>
          <p:nvPr/>
        </p:nvSpPr>
        <p:spPr bwMode="auto">
          <a:xfrm>
            <a:off x="0" y="285750"/>
            <a:ext cx="3429000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r>
              <a:rPr lang="hr-HR" altLang="sr-Latn-RS" sz="3600"/>
              <a:t>Kad je čuo da je to Isus Nazarećanin, </a:t>
            </a:r>
          </a:p>
          <a:p>
            <a:pPr eaLnBrk="1" hangingPunct="1"/>
            <a:r>
              <a:rPr lang="hr-HR" altLang="sr-Latn-RS" sz="3600"/>
              <a:t>stane vikati</a:t>
            </a:r>
            <a:r>
              <a:rPr lang="hr-HR" altLang="sr-Latn-RS"/>
              <a:t>: </a:t>
            </a:r>
            <a:endParaRPr lang="it-IT" altLang="sr-Latn-RS"/>
          </a:p>
        </p:txBody>
      </p:sp>
      <p:pic>
        <p:nvPicPr>
          <p:cNvPr id="6147" name="Picture 4" descr="New Ima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67" b="18816"/>
          <a:stretch>
            <a:fillRect/>
          </a:stretch>
        </p:blipFill>
        <p:spPr bwMode="auto">
          <a:xfrm>
            <a:off x="6429375" y="0"/>
            <a:ext cx="2500313" cy="642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Flowchart: Sequential Access Storage 5"/>
          <p:cNvSpPr>
            <a:spLocks noChangeArrowheads="1"/>
          </p:cNvSpPr>
          <p:nvPr/>
        </p:nvSpPr>
        <p:spPr bwMode="auto">
          <a:xfrm>
            <a:off x="3500438" y="2071688"/>
            <a:ext cx="3500437" cy="2041525"/>
          </a:xfrm>
          <a:prstGeom prst="flowChartMagneticTap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4400" b="1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hr-HR" altLang="sr-Latn-RS" sz="2800">
                <a:solidFill>
                  <a:srgbClr val="FF0000"/>
                </a:solidFill>
              </a:rPr>
              <a:t>"SineDavidov,Isuse, </a:t>
            </a:r>
          </a:p>
          <a:p>
            <a:pPr algn="ctr" eaLnBrk="1" hangingPunct="1"/>
            <a:r>
              <a:rPr lang="hr-HR" altLang="sr-Latn-RS" sz="2800">
                <a:solidFill>
                  <a:srgbClr val="FF0000"/>
                </a:solidFill>
              </a:rPr>
              <a:t>smiluj mi se!" </a:t>
            </a:r>
            <a:endParaRPr lang="it-IT" altLang="sr-Latn-R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10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8"/>
          <p:cNvSpPr txBox="1">
            <a:spLocks noChangeArrowheads="1"/>
          </p:cNvSpPr>
          <p:nvPr/>
        </p:nvSpPr>
        <p:spPr bwMode="auto">
          <a:xfrm>
            <a:off x="928688" y="428625"/>
            <a:ext cx="35718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r>
              <a:rPr lang="hr-HR" altLang="sr-Latn-RS"/>
              <a:t>Mnogi ga ušutkivahu, ali on još jače vikaše: </a:t>
            </a:r>
            <a:endParaRPr lang="it-IT" altLang="sr-Latn-RS"/>
          </a:p>
        </p:txBody>
      </p:sp>
      <p:pic>
        <p:nvPicPr>
          <p:cNvPr id="7171" name="Picture 4" descr="EMAUSDIS_TI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78"/>
          <a:stretch>
            <a:fillRect/>
          </a:stretch>
        </p:blipFill>
        <p:spPr bwMode="auto">
          <a:xfrm>
            <a:off x="6715125" y="571500"/>
            <a:ext cx="1966913" cy="508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2000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Callout 5"/>
          <p:cNvSpPr/>
          <p:nvPr/>
        </p:nvSpPr>
        <p:spPr bwMode="auto">
          <a:xfrm rot="16200000">
            <a:off x="1203326" y="1011237"/>
            <a:ext cx="3714750" cy="5407025"/>
          </a:xfrm>
          <a:prstGeom prst="wedgeEllipseCallo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5" name="Picture 3" descr="New Ima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67" b="18816"/>
          <a:stretch>
            <a:fillRect/>
          </a:stretch>
        </p:blipFill>
        <p:spPr bwMode="auto">
          <a:xfrm>
            <a:off x="6429375" y="0"/>
            <a:ext cx="2500313" cy="642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571500" y="2366963"/>
            <a:ext cx="5786438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hr-HR" altLang="sr-Latn-RS">
                <a:solidFill>
                  <a:srgbClr val="FF0000"/>
                </a:solidFill>
              </a:rPr>
              <a:t>"SineDavidov,</a:t>
            </a:r>
          </a:p>
          <a:p>
            <a:pPr algn="ctr" eaLnBrk="1" hangingPunct="1"/>
            <a:r>
              <a:rPr lang="hr-HR" altLang="sr-Latn-RS">
                <a:solidFill>
                  <a:srgbClr val="FF0000"/>
                </a:solidFill>
              </a:rPr>
              <a:t>Isuse, </a:t>
            </a:r>
          </a:p>
          <a:p>
            <a:pPr algn="ctr" eaLnBrk="1" hangingPunct="1"/>
            <a:r>
              <a:rPr lang="hr-HR" altLang="sr-Latn-RS">
                <a:solidFill>
                  <a:srgbClr val="FF0000"/>
                </a:solidFill>
              </a:rPr>
              <a:t>smiluj mi se!" </a:t>
            </a:r>
            <a:endParaRPr lang="it-IT" altLang="sr-Latn-RS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1000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Callout 4"/>
          <p:cNvSpPr/>
          <p:nvPr/>
        </p:nvSpPr>
        <p:spPr bwMode="auto">
          <a:xfrm rot="3565213">
            <a:off x="4925219" y="304006"/>
            <a:ext cx="2949575" cy="4386263"/>
          </a:xfrm>
          <a:prstGeom prst="wedgeEllipseCallo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19" name="Text Box 8"/>
          <p:cNvSpPr txBox="1">
            <a:spLocks noChangeArrowheads="1"/>
          </p:cNvSpPr>
          <p:nvPr/>
        </p:nvSpPr>
        <p:spPr bwMode="auto">
          <a:xfrm>
            <a:off x="4357688" y="1285875"/>
            <a:ext cx="3786187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hr-HR" altLang="sr-Latn-RS">
                <a:solidFill>
                  <a:srgbClr val="FF0000"/>
                </a:solidFill>
              </a:rPr>
              <a:t>"Pozovite ga!" </a:t>
            </a:r>
            <a:endParaRPr lang="it-IT" altLang="sr-Latn-RS">
              <a:solidFill>
                <a:srgbClr val="FF0000"/>
              </a:solidFill>
            </a:endParaRPr>
          </a:p>
        </p:txBody>
      </p:sp>
      <p:pic>
        <p:nvPicPr>
          <p:cNvPr id="9220" name="Picture 3" descr="70AGAIN_TI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785938"/>
            <a:ext cx="289560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2500313" y="214313"/>
            <a:ext cx="457200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r>
              <a:rPr lang="hr-HR" altLang="sr-Latn-RS"/>
              <a:t>Isus se zaustavi i reče: </a:t>
            </a:r>
            <a:endParaRPr lang="en-US" altLang="sr-Latn-RS"/>
          </a:p>
        </p:txBody>
      </p:sp>
    </p:spTree>
  </p:cSld>
  <p:clrMapOvr>
    <a:masterClrMapping/>
  </p:clrMapOvr>
  <p:transition advTm="1000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8"/>
          <p:cNvSpPr txBox="1">
            <a:spLocks noChangeArrowheads="1"/>
          </p:cNvSpPr>
          <p:nvPr/>
        </p:nvSpPr>
        <p:spPr bwMode="auto">
          <a:xfrm>
            <a:off x="0" y="5357813"/>
            <a:ext cx="9144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hr-HR" altLang="sr-Latn-RS" dirty="0"/>
              <a:t>I pozovu slijepca sokoleći ga</a:t>
            </a:r>
            <a:r>
              <a:rPr lang="hr-HR" altLang="sr-Latn-RS" dirty="0" smtClean="0"/>
              <a:t>:</a:t>
            </a:r>
            <a:endParaRPr lang="it-IT" altLang="sr-Latn-RS" dirty="0"/>
          </a:p>
        </p:txBody>
      </p:sp>
      <p:sp>
        <p:nvSpPr>
          <p:cNvPr id="4" name="Oval Callout 3"/>
          <p:cNvSpPr/>
          <p:nvPr/>
        </p:nvSpPr>
        <p:spPr bwMode="auto">
          <a:xfrm>
            <a:off x="1571625" y="1340768"/>
            <a:ext cx="5643563" cy="3516982"/>
          </a:xfrm>
          <a:prstGeom prst="wedgeEllipseCallo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hr-HR" altLang="sr-Latn-RS" dirty="0"/>
              <a:t>"Ustani</a:t>
            </a:r>
            <a:r>
              <a:rPr lang="hr-HR" altLang="sr-Latn-RS" dirty="0" smtClean="0"/>
              <a:t>!</a:t>
            </a:r>
          </a:p>
          <a:p>
            <a:pPr>
              <a:defRPr/>
            </a:pPr>
            <a:r>
              <a:rPr lang="hr-HR" altLang="sr-Latn-RS" dirty="0" smtClean="0"/>
              <a:t> </a:t>
            </a:r>
            <a:r>
              <a:rPr lang="hr-HR" altLang="sr-Latn-RS" dirty="0"/>
              <a:t>Zove te!"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13000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8"/>
          <p:cNvSpPr txBox="1">
            <a:spLocks noChangeArrowheads="1"/>
          </p:cNvSpPr>
          <p:nvPr/>
        </p:nvSpPr>
        <p:spPr bwMode="auto">
          <a:xfrm>
            <a:off x="0" y="2143125"/>
            <a:ext cx="3357563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hr-HR" altLang="sr-Latn-RS"/>
              <a:t>On baci sa sebe ogrtač, skoči i dođe Isusu. </a:t>
            </a:r>
            <a:endParaRPr lang="it-IT" altLang="sr-Latn-RS"/>
          </a:p>
        </p:txBody>
      </p:sp>
      <p:pic>
        <p:nvPicPr>
          <p:cNvPr id="1126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0"/>
            <a:ext cx="59293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2000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1105</TotalTime>
  <Words>279</Words>
  <Application>Microsoft Office PowerPoint</Application>
  <PresentationFormat>Prikaz na zaslonu (4:3)</PresentationFormat>
  <Paragraphs>37</Paragraphs>
  <Slides>17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7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17</vt:i4>
      </vt:variant>
    </vt:vector>
  </HeadingPairs>
  <TitlesOfParts>
    <vt:vector size="25" baseType="lpstr">
      <vt:lpstr>Arial</vt:lpstr>
      <vt:lpstr>Book Antiqua</vt:lpstr>
      <vt:lpstr>Lucida Sans</vt:lpstr>
      <vt:lpstr>Stencil</vt:lpstr>
      <vt:lpstr>Wingdings</vt:lpstr>
      <vt:lpstr>Wingdings 2</vt:lpstr>
      <vt:lpstr>Wingdings 3</vt:lpstr>
      <vt:lpstr>Apex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ponovimo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EVANĐELJE Mk 1046-52</dc:title>
  <dc:creator>marica celjak</dc:creator>
  <cp:lastModifiedBy>marica.celjak@gmail.com</cp:lastModifiedBy>
  <cp:revision>110</cp:revision>
  <dcterms:created xsi:type="dcterms:W3CDTF">2004-11-18T10:16:01Z</dcterms:created>
  <dcterms:modified xsi:type="dcterms:W3CDTF">2021-01-27T10:56:38Z</dcterms:modified>
</cp:coreProperties>
</file>