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0"/>
    <p:sldId id="257" r:id="rId21"/>
    <p:sldId id="258" r:id="rId22"/>
    <p:sldId id="259" r:id="rId23"/>
    <p:sldId id="260" r:id="rId24"/>
    <p:sldId id="261" r:id="rId25"/>
    <p:sldId id="262" r:id="rId26"/>
    <p:sldId id="263" r:id="rId27"/>
    <p:sldId id="264" r:id="rId28"/>
    <p:sldId id="265" r:id="rId29"/>
    <p:sldId id="266" r:id="rId30"/>
    <p:sldId id="267" r:id="rId31"/>
    <p:sldId id="268" r:id="rId32"/>
    <p:sldId id="269" r:id="rId33"/>
    <p:sldId id="270" r:id="rId34"/>
    <p:sldId id="271" r:id="rId35"/>
    <p:sldId id="272" r:id="rId36"/>
    <p:sldId id="273" r:id="rId37"/>
    <p:sldId id="274" r:id="rId38"/>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BM Hanna" charset="1" panose="02000503000000020003"/>
      <p:regular r:id="rId10"/>
    </p:embeddedFont>
    <p:embeddedFont>
      <p:font typeface="Open Sans" charset="1" panose="020B0606030504020204"/>
      <p:regular r:id="rId11"/>
    </p:embeddedFont>
    <p:embeddedFont>
      <p:font typeface="Open Sans Bold" charset="1" panose="020B0806030504020204"/>
      <p:regular r:id="rId12"/>
    </p:embeddedFont>
    <p:embeddedFont>
      <p:font typeface="Open Sans Italics" charset="1" panose="020B0606030504020204"/>
      <p:regular r:id="rId13"/>
    </p:embeddedFont>
    <p:embeddedFont>
      <p:font typeface="Open Sans Bold Italics" charset="1" panose="020B0806030504020204"/>
      <p:regular r:id="rId14"/>
    </p:embeddedFont>
    <p:embeddedFont>
      <p:font typeface="Open Sans Light" charset="1" panose="020B0306030504020204"/>
      <p:regular r:id="rId15"/>
    </p:embeddedFont>
    <p:embeddedFont>
      <p:font typeface="Open Sans Light Italics" charset="1" panose="020B0306030504020204"/>
      <p:regular r:id="rId16"/>
    </p:embeddedFont>
    <p:embeddedFont>
      <p:font typeface="Open Sans Ultra-Bold" charset="1" panose="00000000000000000000"/>
      <p:regular r:id="rId17"/>
    </p:embeddedFont>
    <p:embeddedFont>
      <p:font typeface="Open Sans Ultra-Bold Italics" charset="1" panose="00000000000000000000"/>
      <p:regular r:id="rId18"/>
    </p:embeddedFont>
    <p:embeddedFont>
      <p:font typeface="Bryndan Write" charset="1" panose="02000503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slides/slide1.xml" Type="http://schemas.openxmlformats.org/officeDocument/2006/relationships/slide"/><Relationship Id="rId21" Target="slides/slide2.xml" Type="http://schemas.openxmlformats.org/officeDocument/2006/relationships/slide"/><Relationship Id="rId22" Target="slides/slide3.xml" Type="http://schemas.openxmlformats.org/officeDocument/2006/relationships/slide"/><Relationship Id="rId23" Target="slides/slide4.xml" Type="http://schemas.openxmlformats.org/officeDocument/2006/relationships/slide"/><Relationship Id="rId24" Target="slides/slide5.xml" Type="http://schemas.openxmlformats.org/officeDocument/2006/relationships/slide"/><Relationship Id="rId25" Target="slides/slide6.xml" Type="http://schemas.openxmlformats.org/officeDocument/2006/relationships/slide"/><Relationship Id="rId26" Target="slides/slide7.xml" Type="http://schemas.openxmlformats.org/officeDocument/2006/relationships/slide"/><Relationship Id="rId27" Target="slides/slide8.xml" Type="http://schemas.openxmlformats.org/officeDocument/2006/relationships/slide"/><Relationship Id="rId28" Target="slides/slide9.xml" Type="http://schemas.openxmlformats.org/officeDocument/2006/relationships/slide"/><Relationship Id="rId29" Target="slides/slide10.xml" Type="http://schemas.openxmlformats.org/officeDocument/2006/relationships/slide"/><Relationship Id="rId3" Target="viewProps.xml" Type="http://schemas.openxmlformats.org/officeDocument/2006/relationships/viewProps"/><Relationship Id="rId30" Target="slides/slide11.xml" Type="http://schemas.openxmlformats.org/officeDocument/2006/relationships/slide"/><Relationship Id="rId31" Target="slides/slide12.xml" Type="http://schemas.openxmlformats.org/officeDocument/2006/relationships/slide"/><Relationship Id="rId32" Target="slides/slide13.xml" Type="http://schemas.openxmlformats.org/officeDocument/2006/relationships/slide"/><Relationship Id="rId33" Target="slides/slide14.xml" Type="http://schemas.openxmlformats.org/officeDocument/2006/relationships/slide"/><Relationship Id="rId34" Target="slides/slide15.xml" Type="http://schemas.openxmlformats.org/officeDocument/2006/relationships/slide"/><Relationship Id="rId35" Target="slides/slide16.xml" Type="http://schemas.openxmlformats.org/officeDocument/2006/relationships/slide"/><Relationship Id="rId36" Target="slides/slide17.xml" Type="http://schemas.openxmlformats.org/officeDocument/2006/relationships/slide"/><Relationship Id="rId37" Target="slides/slide18.xml" Type="http://schemas.openxmlformats.org/officeDocument/2006/relationships/slide"/><Relationship Id="rId38" Target="slides/slide19.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svg" Type="http://schemas.openxmlformats.org/officeDocument/2006/relationships/image"/><Relationship Id="rId24" Target="../media/image23.png" Type="http://schemas.openxmlformats.org/officeDocument/2006/relationships/image"/><Relationship Id="rId25" Target="../media/image24.svg" Type="http://schemas.openxmlformats.org/officeDocument/2006/relationships/image"/><Relationship Id="rId26" Target="../media/image25.png" Type="http://schemas.openxmlformats.org/officeDocument/2006/relationships/image"/><Relationship Id="rId27" Target="../media/image26.svg" Type="http://schemas.openxmlformats.org/officeDocument/2006/relationships/image"/><Relationship Id="rId28" Target="../media/image27.png" Type="http://schemas.openxmlformats.org/officeDocument/2006/relationships/image"/><Relationship Id="rId29" Target="../media/image28.sv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 Id="rId3" Target="../media/image43.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4.png" Type="http://schemas.openxmlformats.org/officeDocument/2006/relationships/image"/><Relationship Id="rId3" Target="../media/image45.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6.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7.png" Type="http://schemas.openxmlformats.org/officeDocument/2006/relationships/image"/><Relationship Id="rId3" Target="../media/image48.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9.png" Type="http://schemas.openxmlformats.org/officeDocument/2006/relationships/image"/><Relationship Id="rId3" Target="../media/image50.sv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1.png" Type="http://schemas.openxmlformats.org/officeDocument/2006/relationships/image"/><Relationship Id="rId3" Target="../media/image52.sv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3.pn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4.pn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1.png" Type="http://schemas.openxmlformats.org/officeDocument/2006/relationships/image"/><Relationship Id="rId3" Target="../media/image32.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34.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5.png" Type="http://schemas.openxmlformats.org/officeDocument/2006/relationships/image"/><Relationship Id="rId3" Target="../media/image36.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7.png" Type="http://schemas.openxmlformats.org/officeDocument/2006/relationships/image"/><Relationship Id="rId3" Target="../media/image38.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0.png" Type="http://schemas.openxmlformats.org/officeDocument/2006/relationships/image"/><Relationship Id="rId3" Target="../media/image41.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FB39A"/>
        </a:solidFill>
      </p:bgPr>
    </p:bg>
    <p:spTree>
      <p:nvGrpSpPr>
        <p:cNvPr id="1" name=""/>
        <p:cNvGrpSpPr/>
        <p:nvPr/>
      </p:nvGrpSpPr>
      <p:grpSpPr>
        <a:xfrm>
          <a:off x="0" y="0"/>
          <a:ext cx="0" cy="0"/>
          <a:chOff x="0" y="0"/>
          <a:chExt cx="0" cy="0"/>
        </a:xfrm>
      </p:grpSpPr>
      <p:grpSp>
        <p:nvGrpSpPr>
          <p:cNvPr name="Group 2" id="2"/>
          <p:cNvGrpSpPr/>
          <p:nvPr/>
        </p:nvGrpSpPr>
        <p:grpSpPr>
          <a:xfrm rot="0">
            <a:off x="235855" y="265813"/>
            <a:ext cx="17816454" cy="3039978"/>
            <a:chOff x="0" y="0"/>
            <a:chExt cx="23755272" cy="4053304"/>
          </a:xfrm>
        </p:grpSpPr>
        <p:sp>
          <p:nvSpPr>
            <p:cNvPr name="Freeform 3" id="3"/>
            <p:cNvSpPr/>
            <p:nvPr/>
          </p:nvSpPr>
          <p:spPr>
            <a:xfrm flipH="false" flipV="false" rot="0">
              <a:off x="3983187" y="0"/>
              <a:ext cx="3748015" cy="4053304"/>
            </a:xfrm>
            <a:custGeom>
              <a:avLst/>
              <a:gdLst/>
              <a:ahLst/>
              <a:cxnLst/>
              <a:rect r="r" b="b" t="t" l="l"/>
              <a:pathLst>
                <a:path h="4053304" w="3748015">
                  <a:moveTo>
                    <a:pt x="0" y="0"/>
                  </a:moveTo>
                  <a:lnTo>
                    <a:pt x="3748015" y="0"/>
                  </a:lnTo>
                  <a:lnTo>
                    <a:pt x="3748015" y="4053304"/>
                  </a:lnTo>
                  <a:lnTo>
                    <a:pt x="0" y="405330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7979358" y="0"/>
              <a:ext cx="3761089" cy="4053304"/>
            </a:xfrm>
            <a:custGeom>
              <a:avLst/>
              <a:gdLst/>
              <a:ahLst/>
              <a:cxnLst/>
              <a:rect r="r" b="b" t="t" l="l"/>
              <a:pathLst>
                <a:path h="4053304" w="3761089">
                  <a:moveTo>
                    <a:pt x="0" y="0"/>
                  </a:moveTo>
                  <a:lnTo>
                    <a:pt x="3761089" y="0"/>
                  </a:lnTo>
                  <a:lnTo>
                    <a:pt x="3761089" y="4053304"/>
                  </a:lnTo>
                  <a:lnTo>
                    <a:pt x="0" y="405330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1988604" y="0"/>
              <a:ext cx="3778664" cy="4053304"/>
            </a:xfrm>
            <a:custGeom>
              <a:avLst/>
              <a:gdLst/>
              <a:ahLst/>
              <a:cxnLst/>
              <a:rect r="r" b="b" t="t" l="l"/>
              <a:pathLst>
                <a:path h="4053304" w="3778664">
                  <a:moveTo>
                    <a:pt x="0" y="0"/>
                  </a:moveTo>
                  <a:lnTo>
                    <a:pt x="3778664" y="0"/>
                  </a:lnTo>
                  <a:lnTo>
                    <a:pt x="3778664" y="4053304"/>
                  </a:lnTo>
                  <a:lnTo>
                    <a:pt x="0" y="405330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0" y="0"/>
              <a:ext cx="3735031" cy="4053304"/>
            </a:xfrm>
            <a:custGeom>
              <a:avLst/>
              <a:gdLst/>
              <a:ahLst/>
              <a:cxnLst/>
              <a:rect r="r" b="b" t="t" l="l"/>
              <a:pathLst>
                <a:path h="4053304" w="3735031">
                  <a:moveTo>
                    <a:pt x="0" y="0"/>
                  </a:moveTo>
                  <a:lnTo>
                    <a:pt x="3735031" y="0"/>
                  </a:lnTo>
                  <a:lnTo>
                    <a:pt x="3735031" y="4053304"/>
                  </a:lnTo>
                  <a:lnTo>
                    <a:pt x="0" y="405330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6015424" y="0"/>
              <a:ext cx="3748015" cy="4053304"/>
            </a:xfrm>
            <a:custGeom>
              <a:avLst/>
              <a:gdLst/>
              <a:ahLst/>
              <a:cxnLst/>
              <a:rect r="r" b="b" t="t" l="l"/>
              <a:pathLst>
                <a:path h="4053304" w="3748015">
                  <a:moveTo>
                    <a:pt x="0" y="0"/>
                  </a:moveTo>
                  <a:lnTo>
                    <a:pt x="3748015" y="0"/>
                  </a:lnTo>
                  <a:lnTo>
                    <a:pt x="3748015" y="4053304"/>
                  </a:lnTo>
                  <a:lnTo>
                    <a:pt x="0" y="405330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20011595" y="0"/>
              <a:ext cx="3743677" cy="4053304"/>
            </a:xfrm>
            <a:custGeom>
              <a:avLst/>
              <a:gdLst/>
              <a:ahLst/>
              <a:cxnLst/>
              <a:rect r="r" b="b" t="t" l="l"/>
              <a:pathLst>
                <a:path h="4053304" w="3743677">
                  <a:moveTo>
                    <a:pt x="0" y="0"/>
                  </a:moveTo>
                  <a:lnTo>
                    <a:pt x="3743677" y="0"/>
                  </a:lnTo>
                  <a:lnTo>
                    <a:pt x="3743677" y="4053304"/>
                  </a:lnTo>
                  <a:lnTo>
                    <a:pt x="0" y="405330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grpSp>
        <p:nvGrpSpPr>
          <p:cNvPr name="Group 9" id="9"/>
          <p:cNvGrpSpPr/>
          <p:nvPr/>
        </p:nvGrpSpPr>
        <p:grpSpPr>
          <a:xfrm rot="0">
            <a:off x="235855" y="6981120"/>
            <a:ext cx="17803809" cy="3040067"/>
            <a:chOff x="0" y="0"/>
            <a:chExt cx="23738412" cy="4053423"/>
          </a:xfrm>
        </p:grpSpPr>
        <p:sp>
          <p:nvSpPr>
            <p:cNvPr name="Freeform 10" id="10"/>
            <p:cNvSpPr/>
            <p:nvPr/>
          </p:nvSpPr>
          <p:spPr>
            <a:xfrm flipH="false" flipV="false" rot="0">
              <a:off x="8014249" y="325"/>
              <a:ext cx="3747523" cy="4052772"/>
            </a:xfrm>
            <a:custGeom>
              <a:avLst/>
              <a:gdLst/>
              <a:ahLst/>
              <a:cxnLst/>
              <a:rect r="r" b="b" t="t" l="l"/>
              <a:pathLst>
                <a:path h="4052772" w="3747523">
                  <a:moveTo>
                    <a:pt x="0" y="0"/>
                  </a:moveTo>
                  <a:lnTo>
                    <a:pt x="3747523" y="0"/>
                  </a:lnTo>
                  <a:lnTo>
                    <a:pt x="3747523" y="4052773"/>
                  </a:lnTo>
                  <a:lnTo>
                    <a:pt x="0" y="405277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1" id="11"/>
            <p:cNvSpPr/>
            <p:nvPr/>
          </p:nvSpPr>
          <p:spPr>
            <a:xfrm flipH="false" flipV="false" rot="0">
              <a:off x="0" y="0"/>
              <a:ext cx="3743786" cy="4053423"/>
            </a:xfrm>
            <a:custGeom>
              <a:avLst/>
              <a:gdLst/>
              <a:ahLst/>
              <a:cxnLst/>
              <a:rect r="r" b="b" t="t" l="l"/>
              <a:pathLst>
                <a:path h="4053423" w="3743786">
                  <a:moveTo>
                    <a:pt x="0" y="0"/>
                  </a:moveTo>
                  <a:lnTo>
                    <a:pt x="3743786" y="0"/>
                  </a:lnTo>
                  <a:lnTo>
                    <a:pt x="3743786" y="4053423"/>
                  </a:lnTo>
                  <a:lnTo>
                    <a:pt x="0" y="4053423"/>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2" id="12"/>
            <p:cNvSpPr/>
            <p:nvPr/>
          </p:nvSpPr>
          <p:spPr>
            <a:xfrm flipH="false" flipV="false" rot="0">
              <a:off x="16021589" y="5756"/>
              <a:ext cx="3728837" cy="4041910"/>
            </a:xfrm>
            <a:custGeom>
              <a:avLst/>
              <a:gdLst/>
              <a:ahLst/>
              <a:cxnLst/>
              <a:rect r="r" b="b" t="t" l="l"/>
              <a:pathLst>
                <a:path h="4041910" w="3728837">
                  <a:moveTo>
                    <a:pt x="0" y="0"/>
                  </a:moveTo>
                  <a:lnTo>
                    <a:pt x="3728837" y="0"/>
                  </a:lnTo>
                  <a:lnTo>
                    <a:pt x="3728837" y="4041910"/>
                  </a:lnTo>
                  <a:lnTo>
                    <a:pt x="0" y="4041910"/>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3" id="13"/>
            <p:cNvSpPr/>
            <p:nvPr/>
          </p:nvSpPr>
          <p:spPr>
            <a:xfrm flipH="false" flipV="false" rot="0">
              <a:off x="4004956" y="0"/>
              <a:ext cx="3748125" cy="4053423"/>
            </a:xfrm>
            <a:custGeom>
              <a:avLst/>
              <a:gdLst/>
              <a:ahLst/>
              <a:cxnLst/>
              <a:rect r="r" b="b" t="t" l="l"/>
              <a:pathLst>
                <a:path h="4053423" w="3748125">
                  <a:moveTo>
                    <a:pt x="0" y="0"/>
                  </a:moveTo>
                  <a:lnTo>
                    <a:pt x="3748124" y="0"/>
                  </a:lnTo>
                  <a:lnTo>
                    <a:pt x="3748124" y="4053423"/>
                  </a:lnTo>
                  <a:lnTo>
                    <a:pt x="0" y="4053423"/>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4" id="14"/>
            <p:cNvSpPr/>
            <p:nvPr/>
          </p:nvSpPr>
          <p:spPr>
            <a:xfrm flipH="false" flipV="false" rot="0">
              <a:off x="12022941" y="5756"/>
              <a:ext cx="3737479" cy="4041910"/>
            </a:xfrm>
            <a:custGeom>
              <a:avLst/>
              <a:gdLst/>
              <a:ahLst/>
              <a:cxnLst/>
              <a:rect r="r" b="b" t="t" l="l"/>
              <a:pathLst>
                <a:path h="4041910" w="3737479">
                  <a:moveTo>
                    <a:pt x="0" y="0"/>
                  </a:moveTo>
                  <a:lnTo>
                    <a:pt x="3737479" y="0"/>
                  </a:lnTo>
                  <a:lnTo>
                    <a:pt x="3737479" y="4041910"/>
                  </a:lnTo>
                  <a:lnTo>
                    <a:pt x="0" y="4041910"/>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15" id="15"/>
            <p:cNvSpPr/>
            <p:nvPr/>
          </p:nvSpPr>
          <p:spPr>
            <a:xfrm flipH="false" flipV="false" rot="0">
              <a:off x="20011595" y="6851"/>
              <a:ext cx="3726817" cy="4039720"/>
            </a:xfrm>
            <a:custGeom>
              <a:avLst/>
              <a:gdLst/>
              <a:ahLst/>
              <a:cxnLst/>
              <a:rect r="r" b="b" t="t" l="l"/>
              <a:pathLst>
                <a:path h="4039720" w="3726817">
                  <a:moveTo>
                    <a:pt x="0" y="0"/>
                  </a:moveTo>
                  <a:lnTo>
                    <a:pt x="3726817" y="0"/>
                  </a:lnTo>
                  <a:lnTo>
                    <a:pt x="3726817" y="4039720"/>
                  </a:lnTo>
                  <a:lnTo>
                    <a:pt x="0" y="4039720"/>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grpSp>
      <p:grpSp>
        <p:nvGrpSpPr>
          <p:cNvPr name="Group 16" id="16"/>
          <p:cNvGrpSpPr/>
          <p:nvPr/>
        </p:nvGrpSpPr>
        <p:grpSpPr>
          <a:xfrm rot="0">
            <a:off x="235773" y="3635781"/>
            <a:ext cx="17816536" cy="3015437"/>
            <a:chOff x="0" y="0"/>
            <a:chExt cx="23755382" cy="4020583"/>
          </a:xfrm>
        </p:grpSpPr>
        <p:sp>
          <p:nvSpPr>
            <p:cNvPr name="Freeform 17" id="17"/>
            <p:cNvSpPr/>
            <p:nvPr/>
          </p:nvSpPr>
          <p:spPr>
            <a:xfrm flipH="false" flipV="false" rot="0">
              <a:off x="0" y="0"/>
              <a:ext cx="3743786" cy="4020583"/>
            </a:xfrm>
            <a:custGeom>
              <a:avLst/>
              <a:gdLst/>
              <a:ahLst/>
              <a:cxnLst/>
              <a:rect r="r" b="b" t="t" l="l"/>
              <a:pathLst>
                <a:path h="4020583" w="3743786">
                  <a:moveTo>
                    <a:pt x="0" y="0"/>
                  </a:moveTo>
                  <a:lnTo>
                    <a:pt x="3743786" y="0"/>
                  </a:lnTo>
                  <a:lnTo>
                    <a:pt x="3743786" y="4020583"/>
                  </a:lnTo>
                  <a:lnTo>
                    <a:pt x="0" y="4020583"/>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18" id="18"/>
            <p:cNvSpPr/>
            <p:nvPr/>
          </p:nvSpPr>
          <p:spPr>
            <a:xfrm flipH="false" flipV="false" rot="0">
              <a:off x="20011595" y="16420"/>
              <a:ext cx="3743786" cy="3987742"/>
            </a:xfrm>
            <a:custGeom>
              <a:avLst/>
              <a:gdLst/>
              <a:ahLst/>
              <a:cxnLst/>
              <a:rect r="r" b="b" t="t" l="l"/>
              <a:pathLst>
                <a:path h="3987742" w="3743786">
                  <a:moveTo>
                    <a:pt x="0" y="0"/>
                  </a:moveTo>
                  <a:lnTo>
                    <a:pt x="3743787" y="0"/>
                  </a:lnTo>
                  <a:lnTo>
                    <a:pt x="3743787" y="3987743"/>
                  </a:lnTo>
                  <a:lnTo>
                    <a:pt x="0" y="3987743"/>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grpSp>
      <p:grpSp>
        <p:nvGrpSpPr>
          <p:cNvPr name="Group 19" id="19"/>
          <p:cNvGrpSpPr/>
          <p:nvPr/>
        </p:nvGrpSpPr>
        <p:grpSpPr>
          <a:xfrm rot="0">
            <a:off x="3239531" y="3655929"/>
            <a:ext cx="11809103" cy="3015437"/>
            <a:chOff x="0" y="0"/>
            <a:chExt cx="4661628" cy="1190340"/>
          </a:xfrm>
        </p:grpSpPr>
        <p:sp>
          <p:nvSpPr>
            <p:cNvPr name="Freeform 20" id="20"/>
            <p:cNvSpPr/>
            <p:nvPr/>
          </p:nvSpPr>
          <p:spPr>
            <a:xfrm flipH="false" flipV="false" rot="0">
              <a:off x="0" y="0"/>
              <a:ext cx="4661628" cy="1190340"/>
            </a:xfrm>
            <a:custGeom>
              <a:avLst/>
              <a:gdLst/>
              <a:ahLst/>
              <a:cxnLst/>
              <a:rect r="r" b="b" t="t" l="l"/>
              <a:pathLst>
                <a:path h="1190340" w="4661628">
                  <a:moveTo>
                    <a:pt x="0" y="0"/>
                  </a:moveTo>
                  <a:lnTo>
                    <a:pt x="4661628" y="0"/>
                  </a:lnTo>
                  <a:lnTo>
                    <a:pt x="4661628" y="1190340"/>
                  </a:lnTo>
                  <a:lnTo>
                    <a:pt x="0" y="1190340"/>
                  </a:lnTo>
                  <a:close/>
                </a:path>
              </a:pathLst>
            </a:custGeom>
            <a:solidFill>
              <a:srgbClr val="7A1A20"/>
            </a:solidFill>
          </p:spPr>
        </p:sp>
      </p:grpSp>
      <p:sp>
        <p:nvSpPr>
          <p:cNvPr name="TextBox 21" id="21"/>
          <p:cNvSpPr txBox="true"/>
          <p:nvPr/>
        </p:nvSpPr>
        <p:spPr>
          <a:xfrm rot="0">
            <a:off x="4117837" y="4660812"/>
            <a:ext cx="9774377" cy="910403"/>
          </a:xfrm>
          <a:prstGeom prst="rect">
            <a:avLst/>
          </a:prstGeom>
        </p:spPr>
        <p:txBody>
          <a:bodyPr anchor="t" rtlCol="false" tIns="0" lIns="0" bIns="0" rIns="0">
            <a:spAutoFit/>
          </a:bodyPr>
          <a:lstStyle/>
          <a:p>
            <a:pPr algn="ctr">
              <a:lnSpc>
                <a:spcPts val="6774"/>
              </a:lnSpc>
            </a:pPr>
            <a:r>
              <a:rPr lang="en-US" sz="7056">
                <a:solidFill>
                  <a:srgbClr val="CC944C"/>
                </a:solidFill>
                <a:latin typeface="BM Hanna"/>
              </a:rPr>
              <a:t>Ljudska shvaćanja Boga</a:t>
            </a:r>
          </a:p>
        </p:txBody>
      </p:sp>
      <p:sp>
        <p:nvSpPr>
          <p:cNvPr name="TextBox 22" id="22"/>
          <p:cNvSpPr txBox="true"/>
          <p:nvPr/>
        </p:nvSpPr>
        <p:spPr>
          <a:xfrm rot="0">
            <a:off x="4702130" y="3939412"/>
            <a:ext cx="8605792" cy="559507"/>
          </a:xfrm>
          <a:prstGeom prst="rect">
            <a:avLst/>
          </a:prstGeom>
        </p:spPr>
        <p:txBody>
          <a:bodyPr anchor="t" rtlCol="false" tIns="0" lIns="0" bIns="0" rIns="0">
            <a:spAutoFit/>
          </a:bodyPr>
          <a:lstStyle/>
          <a:p>
            <a:pPr algn="ctr">
              <a:lnSpc>
                <a:spcPts val="4336"/>
              </a:lnSpc>
              <a:spcBef>
                <a:spcPct val="0"/>
              </a:spcBef>
            </a:pPr>
            <a:r>
              <a:rPr lang="en-US" sz="3097">
                <a:solidFill>
                  <a:srgbClr val="C7B8BF"/>
                </a:solidFill>
                <a:latin typeface="Bryndan Write"/>
              </a:rPr>
              <a:t>8. razred Katolički vjeronauk</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DFB39A"/>
        </a:solidFill>
      </p:bgPr>
    </p:bg>
    <p:spTree>
      <p:nvGrpSpPr>
        <p:cNvPr id="1" name=""/>
        <p:cNvGrpSpPr/>
        <p:nvPr/>
      </p:nvGrpSpPr>
      <p:grpSpPr>
        <a:xfrm>
          <a:off x="0" y="0"/>
          <a:ext cx="0" cy="0"/>
          <a:chOff x="0" y="0"/>
          <a:chExt cx="0" cy="0"/>
        </a:xfrm>
      </p:grpSpPr>
      <p:sp>
        <p:nvSpPr>
          <p:cNvPr name="TextBox 2" id="2"/>
          <p:cNvSpPr txBox="true"/>
          <p:nvPr/>
        </p:nvSpPr>
        <p:spPr>
          <a:xfrm rot="0">
            <a:off x="540302" y="2056131"/>
            <a:ext cx="14875893" cy="6544944"/>
          </a:xfrm>
          <a:prstGeom prst="rect">
            <a:avLst/>
          </a:prstGeom>
        </p:spPr>
        <p:txBody>
          <a:bodyPr anchor="t" rtlCol="false" tIns="0" lIns="0" bIns="0" rIns="0">
            <a:spAutoFit/>
          </a:bodyPr>
          <a:lstStyle/>
          <a:p>
            <a:pPr>
              <a:lnSpc>
                <a:spcPts val="5180"/>
              </a:lnSpc>
            </a:pPr>
            <a:r>
              <a:rPr lang="en-US" sz="3700">
                <a:solidFill>
                  <a:srgbClr val="000000"/>
                </a:solidFill>
                <a:latin typeface="Open Sans Bold"/>
              </a:rPr>
              <a:t>SLIKA: Kad sam izgubio svaku nadu u sebe, znanost, tehniku, drugoga, onda se mogu obratiti i Bogu. Kad opasnost prođe, onda i Bog postaje suvišan.</a:t>
            </a:r>
          </a:p>
          <a:p>
            <a:pPr>
              <a:lnSpc>
                <a:spcPts val="5180"/>
              </a:lnSpc>
            </a:pPr>
          </a:p>
          <a:p>
            <a:pPr>
              <a:lnSpc>
                <a:spcPts val="5180"/>
              </a:lnSpc>
            </a:pPr>
            <a:r>
              <a:rPr lang="en-US" sz="3700">
                <a:solidFill>
                  <a:srgbClr val="000000"/>
                </a:solidFill>
                <a:latin typeface="Open Sans Bold"/>
              </a:rPr>
              <a:t>NEGATIVNO: Bog je instrumentaliziran do te mjere da se u njemu ne gleda osoba, nego sredstvo. Odnos je vrlo površan i neosoban.</a:t>
            </a:r>
          </a:p>
          <a:p>
            <a:pPr>
              <a:lnSpc>
                <a:spcPts val="5180"/>
              </a:lnSpc>
            </a:pPr>
          </a:p>
          <a:p>
            <a:pPr>
              <a:lnSpc>
                <a:spcPts val="5180"/>
              </a:lnSpc>
            </a:pPr>
            <a:r>
              <a:rPr lang="en-US" sz="3700">
                <a:solidFill>
                  <a:srgbClr val="000000"/>
                </a:solidFill>
                <a:latin typeface="Open Sans Bold"/>
              </a:rPr>
              <a:t>POZITIVNO: Ipak je to iskaz stanovite vjere da je Bog naklonjen čovjeku.</a:t>
            </a:r>
          </a:p>
        </p:txBody>
      </p:sp>
      <p:sp>
        <p:nvSpPr>
          <p:cNvPr name="Freeform 3" id="3"/>
          <p:cNvSpPr/>
          <p:nvPr/>
        </p:nvSpPr>
        <p:spPr>
          <a:xfrm flipH="false" flipV="false" rot="0">
            <a:off x="15674798" y="4648804"/>
            <a:ext cx="2494902" cy="5638196"/>
          </a:xfrm>
          <a:custGeom>
            <a:avLst/>
            <a:gdLst/>
            <a:ahLst/>
            <a:cxnLst/>
            <a:rect r="r" b="b" t="t" l="l"/>
            <a:pathLst>
              <a:path h="5638196" w="2494902">
                <a:moveTo>
                  <a:pt x="0" y="0"/>
                </a:moveTo>
                <a:lnTo>
                  <a:pt x="2494902" y="0"/>
                </a:lnTo>
                <a:lnTo>
                  <a:pt x="2494902" y="5638196"/>
                </a:lnTo>
                <a:lnTo>
                  <a:pt x="0" y="56381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5265547" y="570359"/>
            <a:ext cx="7365355" cy="887095"/>
          </a:xfrm>
          <a:prstGeom prst="rect">
            <a:avLst/>
          </a:prstGeom>
        </p:spPr>
        <p:txBody>
          <a:bodyPr anchor="t" rtlCol="false" tIns="0" lIns="0" bIns="0" rIns="0">
            <a:spAutoFit/>
          </a:bodyPr>
          <a:lstStyle/>
          <a:p>
            <a:pPr algn="ctr">
              <a:lnSpc>
                <a:spcPts val="7279"/>
              </a:lnSpc>
            </a:pPr>
            <a:r>
              <a:rPr lang="en-US" sz="5199">
                <a:solidFill>
                  <a:srgbClr val="000000"/>
                </a:solidFill>
                <a:latin typeface="Open Sans Bold"/>
              </a:rPr>
              <a:t>Bog - izbavitelj u nuždi</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DFB39A"/>
        </a:solidFill>
      </p:bgPr>
    </p:bg>
    <p:spTree>
      <p:nvGrpSpPr>
        <p:cNvPr id="1" name=""/>
        <p:cNvGrpSpPr/>
        <p:nvPr/>
      </p:nvGrpSpPr>
      <p:grpSpPr>
        <a:xfrm>
          <a:off x="0" y="0"/>
          <a:ext cx="0" cy="0"/>
          <a:chOff x="0" y="0"/>
          <a:chExt cx="0" cy="0"/>
        </a:xfrm>
      </p:grpSpPr>
      <p:sp>
        <p:nvSpPr>
          <p:cNvPr name="TextBox 2" id="2"/>
          <p:cNvSpPr txBox="true"/>
          <p:nvPr/>
        </p:nvSpPr>
        <p:spPr>
          <a:xfrm rot="0">
            <a:off x="540302" y="2056131"/>
            <a:ext cx="14875893" cy="5230494"/>
          </a:xfrm>
          <a:prstGeom prst="rect">
            <a:avLst/>
          </a:prstGeom>
        </p:spPr>
        <p:txBody>
          <a:bodyPr anchor="t" rtlCol="false" tIns="0" lIns="0" bIns="0" rIns="0">
            <a:spAutoFit/>
          </a:bodyPr>
          <a:lstStyle/>
          <a:p>
            <a:pPr>
              <a:lnSpc>
                <a:spcPts val="5180"/>
              </a:lnSpc>
            </a:pPr>
            <a:r>
              <a:rPr lang="en-US" sz="3700">
                <a:solidFill>
                  <a:srgbClr val="000000"/>
                </a:solidFill>
                <a:latin typeface="Open Sans Bold"/>
              </a:rPr>
              <a:t>SLIKA: Bog kao čuvar odnosa vlasti u društvu.</a:t>
            </a:r>
          </a:p>
          <a:p>
            <a:pPr>
              <a:lnSpc>
                <a:spcPts val="5180"/>
              </a:lnSpc>
            </a:pPr>
          </a:p>
          <a:p>
            <a:pPr>
              <a:lnSpc>
                <a:spcPts val="5180"/>
              </a:lnSpc>
            </a:pPr>
            <a:r>
              <a:rPr lang="en-US" sz="3700">
                <a:solidFill>
                  <a:srgbClr val="000000"/>
                </a:solidFill>
                <a:latin typeface="Open Sans Bold"/>
              </a:rPr>
              <a:t>NEGATIVNO: Bog kao osnovno uporište pravdanja vlasti. Vjera nije uprta u povjerenje, nogu u strah. Vlastodršcu dobro dođe ovakva koncepcija Boga.</a:t>
            </a:r>
          </a:p>
          <a:p>
            <a:pPr>
              <a:lnSpc>
                <a:spcPts val="5180"/>
              </a:lnSpc>
            </a:pPr>
          </a:p>
          <a:p>
            <a:pPr>
              <a:lnSpc>
                <a:spcPts val="5180"/>
              </a:lnSpc>
            </a:pPr>
            <a:r>
              <a:rPr lang="en-US" sz="3700">
                <a:solidFill>
                  <a:srgbClr val="000000"/>
                </a:solidFill>
                <a:latin typeface="Open Sans Bold"/>
              </a:rPr>
              <a:t>POZITIVNO: Bog se brine za svijet (premda u ovom slučaju samo za vlastodršce).</a:t>
            </a:r>
          </a:p>
        </p:txBody>
      </p:sp>
      <p:sp>
        <p:nvSpPr>
          <p:cNvPr name="Freeform 3" id="3"/>
          <p:cNvSpPr/>
          <p:nvPr/>
        </p:nvSpPr>
        <p:spPr>
          <a:xfrm flipH="false" flipV="false" rot="0">
            <a:off x="14345512" y="4704715"/>
            <a:ext cx="3942488" cy="5582285"/>
          </a:xfrm>
          <a:custGeom>
            <a:avLst/>
            <a:gdLst/>
            <a:ahLst/>
            <a:cxnLst/>
            <a:rect r="r" b="b" t="t" l="l"/>
            <a:pathLst>
              <a:path h="5582285" w="3942488">
                <a:moveTo>
                  <a:pt x="0" y="0"/>
                </a:moveTo>
                <a:lnTo>
                  <a:pt x="3942488" y="0"/>
                </a:lnTo>
                <a:lnTo>
                  <a:pt x="3942488" y="5582285"/>
                </a:lnTo>
                <a:lnTo>
                  <a:pt x="0" y="558228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6168562" y="570359"/>
            <a:ext cx="5559326" cy="887095"/>
          </a:xfrm>
          <a:prstGeom prst="rect">
            <a:avLst/>
          </a:prstGeom>
        </p:spPr>
        <p:txBody>
          <a:bodyPr anchor="t" rtlCol="false" tIns="0" lIns="0" bIns="0" rIns="0">
            <a:spAutoFit/>
          </a:bodyPr>
          <a:lstStyle/>
          <a:p>
            <a:pPr algn="ctr">
              <a:lnSpc>
                <a:spcPts val="7279"/>
              </a:lnSpc>
            </a:pPr>
            <a:r>
              <a:rPr lang="en-US" sz="5199">
                <a:solidFill>
                  <a:srgbClr val="000000"/>
                </a:solidFill>
                <a:latin typeface="Open Sans Bold"/>
              </a:rPr>
              <a:t>Bog - vlastodržac</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DFB39A"/>
        </a:solidFill>
      </p:bgPr>
    </p:bg>
    <p:spTree>
      <p:nvGrpSpPr>
        <p:cNvPr id="1" name=""/>
        <p:cNvGrpSpPr/>
        <p:nvPr/>
      </p:nvGrpSpPr>
      <p:grpSpPr>
        <a:xfrm>
          <a:off x="0" y="0"/>
          <a:ext cx="0" cy="0"/>
          <a:chOff x="0" y="0"/>
          <a:chExt cx="0" cy="0"/>
        </a:xfrm>
      </p:grpSpPr>
      <p:sp>
        <p:nvSpPr>
          <p:cNvPr name="Freeform 2" id="2"/>
          <p:cNvSpPr/>
          <p:nvPr/>
        </p:nvSpPr>
        <p:spPr>
          <a:xfrm flipH="false" flipV="false" rot="0">
            <a:off x="12847866" y="4801818"/>
            <a:ext cx="5440134" cy="5601167"/>
          </a:xfrm>
          <a:custGeom>
            <a:avLst/>
            <a:gdLst/>
            <a:ahLst/>
            <a:cxnLst/>
            <a:rect r="r" b="b" t="t" l="l"/>
            <a:pathLst>
              <a:path h="5601167" w="5440134">
                <a:moveTo>
                  <a:pt x="0" y="0"/>
                </a:moveTo>
                <a:lnTo>
                  <a:pt x="5440134" y="0"/>
                </a:lnTo>
                <a:lnTo>
                  <a:pt x="5440134" y="5601167"/>
                </a:lnTo>
                <a:lnTo>
                  <a:pt x="0" y="5601167"/>
                </a:lnTo>
                <a:lnTo>
                  <a:pt x="0" y="0"/>
                </a:lnTo>
                <a:close/>
              </a:path>
            </a:pathLst>
          </a:custGeom>
          <a:blipFill>
            <a:blip r:embed="rId2"/>
            <a:stretch>
              <a:fillRect l="0" t="0" r="0" b="0"/>
            </a:stretch>
          </a:blipFill>
        </p:spPr>
      </p:sp>
      <p:sp>
        <p:nvSpPr>
          <p:cNvPr name="TextBox 3" id="3"/>
          <p:cNvSpPr txBox="true"/>
          <p:nvPr/>
        </p:nvSpPr>
        <p:spPr>
          <a:xfrm rot="0">
            <a:off x="540302" y="2056131"/>
            <a:ext cx="14875893" cy="5887719"/>
          </a:xfrm>
          <a:prstGeom prst="rect">
            <a:avLst/>
          </a:prstGeom>
        </p:spPr>
        <p:txBody>
          <a:bodyPr anchor="t" rtlCol="false" tIns="0" lIns="0" bIns="0" rIns="0">
            <a:spAutoFit/>
          </a:bodyPr>
          <a:lstStyle/>
          <a:p>
            <a:pPr>
              <a:lnSpc>
                <a:spcPts val="5180"/>
              </a:lnSpc>
            </a:pPr>
            <a:r>
              <a:rPr lang="en-US" sz="3700">
                <a:solidFill>
                  <a:srgbClr val="000000"/>
                </a:solidFill>
                <a:latin typeface="Open Sans Bold"/>
              </a:rPr>
              <a:t>SLIKA: Ni ovo poimanje Boga ne zasniva se na osobnom odnosu. S Bogom se ne razgovara, njemu se ne moli,  njemu se ne utječe. Pred njim se stoji zapanjen, zbog nemogućnosti da se prozre neistraživost kozmosa.</a:t>
            </a:r>
          </a:p>
          <a:p>
            <a:pPr>
              <a:lnSpc>
                <a:spcPts val="5180"/>
              </a:lnSpc>
            </a:pPr>
          </a:p>
          <a:p>
            <a:pPr>
              <a:lnSpc>
                <a:spcPts val="5180"/>
              </a:lnSpc>
            </a:pPr>
            <a:r>
              <a:rPr lang="en-US" sz="3700">
                <a:solidFill>
                  <a:srgbClr val="000000"/>
                </a:solidFill>
                <a:latin typeface="Open Sans Bold"/>
              </a:rPr>
              <a:t>NEGATIVNO: Bog je jednostavno sveden na nepronicljivu kozmičku silu.</a:t>
            </a:r>
          </a:p>
          <a:p>
            <a:pPr>
              <a:lnSpc>
                <a:spcPts val="5180"/>
              </a:lnSpc>
            </a:pPr>
          </a:p>
          <a:p>
            <a:pPr>
              <a:lnSpc>
                <a:spcPts val="5180"/>
              </a:lnSpc>
            </a:pPr>
            <a:r>
              <a:rPr lang="en-US" sz="3700">
                <a:solidFill>
                  <a:srgbClr val="000000"/>
                </a:solidFill>
                <a:latin typeface="Open Sans Bold"/>
              </a:rPr>
              <a:t>POZITIVNO: Božja sveprisutnost.</a:t>
            </a:r>
          </a:p>
        </p:txBody>
      </p:sp>
      <p:sp>
        <p:nvSpPr>
          <p:cNvPr name="TextBox 4" id="4"/>
          <p:cNvSpPr txBox="true"/>
          <p:nvPr/>
        </p:nvSpPr>
        <p:spPr>
          <a:xfrm rot="0">
            <a:off x="5837568" y="570359"/>
            <a:ext cx="6221313" cy="887095"/>
          </a:xfrm>
          <a:prstGeom prst="rect">
            <a:avLst/>
          </a:prstGeom>
        </p:spPr>
        <p:txBody>
          <a:bodyPr anchor="t" rtlCol="false" tIns="0" lIns="0" bIns="0" rIns="0">
            <a:spAutoFit/>
          </a:bodyPr>
          <a:lstStyle/>
          <a:p>
            <a:pPr algn="ctr">
              <a:lnSpc>
                <a:spcPts val="7279"/>
              </a:lnSpc>
            </a:pPr>
            <a:r>
              <a:rPr lang="en-US" sz="5199">
                <a:solidFill>
                  <a:srgbClr val="000000"/>
                </a:solidFill>
                <a:latin typeface="Open Sans Bold"/>
              </a:rPr>
              <a:t>Bog - kozmička sila</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DFB39A"/>
        </a:solidFill>
      </p:bgPr>
    </p:bg>
    <p:spTree>
      <p:nvGrpSpPr>
        <p:cNvPr id="1" name=""/>
        <p:cNvGrpSpPr/>
        <p:nvPr/>
      </p:nvGrpSpPr>
      <p:grpSpPr>
        <a:xfrm>
          <a:off x="0" y="0"/>
          <a:ext cx="0" cy="0"/>
          <a:chOff x="0" y="0"/>
          <a:chExt cx="0" cy="0"/>
        </a:xfrm>
      </p:grpSpPr>
      <p:sp>
        <p:nvSpPr>
          <p:cNvPr name="TextBox 2" id="2"/>
          <p:cNvSpPr txBox="true"/>
          <p:nvPr/>
        </p:nvSpPr>
        <p:spPr>
          <a:xfrm rot="0">
            <a:off x="540302" y="2056131"/>
            <a:ext cx="15783577" cy="5230494"/>
          </a:xfrm>
          <a:prstGeom prst="rect">
            <a:avLst/>
          </a:prstGeom>
        </p:spPr>
        <p:txBody>
          <a:bodyPr anchor="t" rtlCol="false" tIns="0" lIns="0" bIns="0" rIns="0">
            <a:spAutoFit/>
          </a:bodyPr>
          <a:lstStyle/>
          <a:p>
            <a:pPr>
              <a:lnSpc>
                <a:spcPts val="5180"/>
              </a:lnSpc>
            </a:pPr>
            <a:r>
              <a:rPr lang="en-US" sz="3700">
                <a:solidFill>
                  <a:srgbClr val="000000"/>
                </a:solidFill>
                <a:latin typeface="Open Sans Bold"/>
              </a:rPr>
              <a:t>SLIKA: Susreće se samo u pojedinim slavljima, skupovima (vjenčanje, prva pričest, krizma...).</a:t>
            </a:r>
          </a:p>
          <a:p>
            <a:pPr>
              <a:lnSpc>
                <a:spcPts val="5180"/>
              </a:lnSpc>
            </a:pPr>
          </a:p>
          <a:p>
            <a:pPr>
              <a:lnSpc>
                <a:spcPts val="5180"/>
              </a:lnSpc>
            </a:pPr>
            <a:r>
              <a:rPr lang="en-US" sz="3700">
                <a:solidFill>
                  <a:srgbClr val="000000"/>
                </a:solidFill>
                <a:latin typeface="Open Sans Bold"/>
              </a:rPr>
              <a:t>NEGATIVNO: Bog je prisutan dok traje slavlje. Ovaj pristup ne garantira odnos prema Bogu kao prema osobi.</a:t>
            </a:r>
          </a:p>
          <a:p>
            <a:pPr>
              <a:lnSpc>
                <a:spcPts val="5180"/>
              </a:lnSpc>
            </a:pPr>
          </a:p>
          <a:p>
            <a:pPr>
              <a:lnSpc>
                <a:spcPts val="5180"/>
              </a:lnSpc>
            </a:pPr>
            <a:r>
              <a:rPr lang="en-US" sz="3700">
                <a:solidFill>
                  <a:srgbClr val="000000"/>
                </a:solidFill>
                <a:latin typeface="Open Sans Bold"/>
              </a:rPr>
              <a:t>POZITIVNO: Slavlje je zapravo privilegirani oblik susreta čovjeka s Bogom ukoliko se to događa na osobnoj osnovi.</a:t>
            </a:r>
          </a:p>
        </p:txBody>
      </p:sp>
      <p:sp>
        <p:nvSpPr>
          <p:cNvPr name="Freeform 3" id="3"/>
          <p:cNvSpPr/>
          <p:nvPr/>
        </p:nvSpPr>
        <p:spPr>
          <a:xfrm flipH="false" flipV="false" rot="0">
            <a:off x="12308782" y="6564937"/>
            <a:ext cx="5979218" cy="3722063"/>
          </a:xfrm>
          <a:custGeom>
            <a:avLst/>
            <a:gdLst/>
            <a:ahLst/>
            <a:cxnLst/>
            <a:rect r="r" b="b" t="t" l="l"/>
            <a:pathLst>
              <a:path h="3722063" w="5979218">
                <a:moveTo>
                  <a:pt x="0" y="0"/>
                </a:moveTo>
                <a:lnTo>
                  <a:pt x="5979218" y="0"/>
                </a:lnTo>
                <a:lnTo>
                  <a:pt x="5979218" y="3722063"/>
                </a:lnTo>
                <a:lnTo>
                  <a:pt x="0" y="372206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7004455" y="570359"/>
            <a:ext cx="3887539" cy="887095"/>
          </a:xfrm>
          <a:prstGeom prst="rect">
            <a:avLst/>
          </a:prstGeom>
        </p:spPr>
        <p:txBody>
          <a:bodyPr anchor="t" rtlCol="false" tIns="0" lIns="0" bIns="0" rIns="0">
            <a:spAutoFit/>
          </a:bodyPr>
          <a:lstStyle/>
          <a:p>
            <a:pPr algn="ctr">
              <a:lnSpc>
                <a:spcPts val="7279"/>
              </a:lnSpc>
            </a:pPr>
            <a:r>
              <a:rPr lang="en-US" sz="5199">
                <a:solidFill>
                  <a:srgbClr val="000000"/>
                </a:solidFill>
                <a:latin typeface="Open Sans Bold"/>
              </a:rPr>
              <a:t>Bog - slavlja</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DFB39A"/>
        </a:solidFill>
      </p:bgPr>
    </p:bg>
    <p:spTree>
      <p:nvGrpSpPr>
        <p:cNvPr id="1" name=""/>
        <p:cNvGrpSpPr/>
        <p:nvPr/>
      </p:nvGrpSpPr>
      <p:grpSpPr>
        <a:xfrm>
          <a:off x="0" y="0"/>
          <a:ext cx="0" cy="0"/>
          <a:chOff x="0" y="0"/>
          <a:chExt cx="0" cy="0"/>
        </a:xfrm>
      </p:grpSpPr>
      <p:sp>
        <p:nvSpPr>
          <p:cNvPr name="TextBox 2" id="2"/>
          <p:cNvSpPr txBox="true"/>
          <p:nvPr/>
        </p:nvSpPr>
        <p:spPr>
          <a:xfrm rot="0">
            <a:off x="540302" y="2056131"/>
            <a:ext cx="15409825" cy="6544944"/>
          </a:xfrm>
          <a:prstGeom prst="rect">
            <a:avLst/>
          </a:prstGeom>
        </p:spPr>
        <p:txBody>
          <a:bodyPr anchor="t" rtlCol="false" tIns="0" lIns="0" bIns="0" rIns="0">
            <a:spAutoFit/>
          </a:bodyPr>
          <a:lstStyle/>
          <a:p>
            <a:pPr>
              <a:lnSpc>
                <a:spcPts val="5180"/>
              </a:lnSpc>
            </a:pPr>
            <a:r>
              <a:rPr lang="en-US" sz="3700">
                <a:solidFill>
                  <a:srgbClr val="000000"/>
                </a:solidFill>
                <a:latin typeface="Open Sans Bold"/>
              </a:rPr>
              <a:t>SLIKA: To je Bog onih koji je ponajprije pouzdaju u sebe. “Pomozi si i Bog će ti pomoći!” To je slika onij ljudi koji sve pripisuju vlastitom angažmanu.</a:t>
            </a:r>
          </a:p>
          <a:p>
            <a:pPr>
              <a:lnSpc>
                <a:spcPts val="5180"/>
              </a:lnSpc>
            </a:pPr>
          </a:p>
          <a:p>
            <a:pPr>
              <a:lnSpc>
                <a:spcPts val="5180"/>
              </a:lnSpc>
            </a:pPr>
            <a:r>
              <a:rPr lang="en-US" sz="3700">
                <a:solidFill>
                  <a:srgbClr val="000000"/>
                </a:solidFill>
                <a:latin typeface="Open Sans Bold"/>
              </a:rPr>
              <a:t>NEGATIVNO: Ova slika Boga prenaglašava ljudski rad. Nedostaje povjerenje u Božji blagoslov. Uostalom, ovim pristupom čovjek će prenapregnuti i samog sebe.</a:t>
            </a:r>
          </a:p>
          <a:p>
            <a:pPr>
              <a:lnSpc>
                <a:spcPts val="5180"/>
              </a:lnSpc>
            </a:pPr>
          </a:p>
          <a:p>
            <a:pPr>
              <a:lnSpc>
                <a:spcPts val="5180"/>
              </a:lnSpc>
            </a:pPr>
            <a:r>
              <a:rPr lang="en-US" sz="3700">
                <a:solidFill>
                  <a:srgbClr val="000000"/>
                </a:solidFill>
                <a:latin typeface="Open Sans Bold"/>
              </a:rPr>
              <a:t>POZITIVNO: Ovaj pristup Bogu uzima ozbiljno sustvaralački ljudski rad.</a:t>
            </a:r>
          </a:p>
        </p:txBody>
      </p:sp>
      <p:sp>
        <p:nvSpPr>
          <p:cNvPr name="Freeform 3" id="3"/>
          <p:cNvSpPr/>
          <p:nvPr/>
        </p:nvSpPr>
        <p:spPr>
          <a:xfrm flipH="false" flipV="false" rot="0">
            <a:off x="13482238" y="6172200"/>
            <a:ext cx="4503201" cy="4114800"/>
          </a:xfrm>
          <a:custGeom>
            <a:avLst/>
            <a:gdLst/>
            <a:ahLst/>
            <a:cxnLst/>
            <a:rect r="r" b="b" t="t" l="l"/>
            <a:pathLst>
              <a:path h="4114800" w="4503201">
                <a:moveTo>
                  <a:pt x="0" y="0"/>
                </a:moveTo>
                <a:lnTo>
                  <a:pt x="4503201" y="0"/>
                </a:lnTo>
                <a:lnTo>
                  <a:pt x="450320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6381833" y="570359"/>
            <a:ext cx="5132784" cy="887095"/>
          </a:xfrm>
          <a:prstGeom prst="rect">
            <a:avLst/>
          </a:prstGeom>
        </p:spPr>
        <p:txBody>
          <a:bodyPr anchor="t" rtlCol="false" tIns="0" lIns="0" bIns="0" rIns="0">
            <a:spAutoFit/>
          </a:bodyPr>
          <a:lstStyle/>
          <a:p>
            <a:pPr algn="ctr">
              <a:lnSpc>
                <a:spcPts val="7279"/>
              </a:lnSpc>
            </a:pPr>
            <a:r>
              <a:rPr lang="en-US" sz="5199">
                <a:solidFill>
                  <a:srgbClr val="000000"/>
                </a:solidFill>
                <a:latin typeface="Open Sans Bold"/>
              </a:rPr>
              <a:t>Bog - superman</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DFB39A"/>
        </a:solidFill>
      </p:bgPr>
    </p:bg>
    <p:spTree>
      <p:nvGrpSpPr>
        <p:cNvPr id="1" name=""/>
        <p:cNvGrpSpPr/>
        <p:nvPr/>
      </p:nvGrpSpPr>
      <p:grpSpPr>
        <a:xfrm>
          <a:off x="0" y="0"/>
          <a:ext cx="0" cy="0"/>
          <a:chOff x="0" y="0"/>
          <a:chExt cx="0" cy="0"/>
        </a:xfrm>
      </p:grpSpPr>
      <p:sp>
        <p:nvSpPr>
          <p:cNvPr name="TextBox 2" id="2"/>
          <p:cNvSpPr txBox="true"/>
          <p:nvPr/>
        </p:nvSpPr>
        <p:spPr>
          <a:xfrm rot="0">
            <a:off x="540302" y="2056131"/>
            <a:ext cx="15409825" cy="7202169"/>
          </a:xfrm>
          <a:prstGeom prst="rect">
            <a:avLst/>
          </a:prstGeom>
        </p:spPr>
        <p:txBody>
          <a:bodyPr anchor="t" rtlCol="false" tIns="0" lIns="0" bIns="0" rIns="0">
            <a:spAutoFit/>
          </a:bodyPr>
          <a:lstStyle/>
          <a:p>
            <a:pPr>
              <a:lnSpc>
                <a:spcPts val="5180"/>
              </a:lnSpc>
            </a:pPr>
            <a:r>
              <a:rPr lang="en-US" sz="3700">
                <a:solidFill>
                  <a:srgbClr val="000000"/>
                </a:solidFill>
                <a:latin typeface="Open Sans Bold"/>
              </a:rPr>
              <a:t>SLIKA: S obzirom na katastrofe (potrese, poplave, ratove...) Bog je nemoća i odsutan. Krist se priklonio siromašnima, zato je i izgubio. Kad bi i htio pomoći, nemoćan je, jer je zlo jače od njega.</a:t>
            </a:r>
          </a:p>
          <a:p>
            <a:pPr>
              <a:lnSpc>
                <a:spcPts val="5180"/>
              </a:lnSpc>
            </a:pPr>
          </a:p>
          <a:p>
            <a:pPr>
              <a:lnSpc>
                <a:spcPts val="5180"/>
              </a:lnSpc>
            </a:pPr>
            <a:r>
              <a:rPr lang="en-US" sz="3700">
                <a:solidFill>
                  <a:srgbClr val="000000"/>
                </a:solidFill>
                <a:latin typeface="Open Sans Bold"/>
              </a:rPr>
              <a:t>NEGATIVNO: Svakoj slici o Bogu predstoji neki prototip o svijetu. Ova slika je jednostavno predstavljanje i Boga i svijeta. Ovakav pristup Bogu mogao bi imati za posljedicu rezignaciju i beznađe, a izlaz bi se tražio u magiji.</a:t>
            </a:r>
          </a:p>
          <a:p>
            <a:pPr>
              <a:lnSpc>
                <a:spcPts val="5180"/>
              </a:lnSpc>
            </a:pPr>
          </a:p>
          <a:p>
            <a:pPr>
              <a:lnSpc>
                <a:spcPts val="5180"/>
              </a:lnSpc>
            </a:pPr>
            <a:r>
              <a:rPr lang="en-US" sz="3700">
                <a:solidFill>
                  <a:srgbClr val="000000"/>
                </a:solidFill>
                <a:latin typeface="Open Sans Bold"/>
              </a:rPr>
              <a:t>POZITIVNO: Ova slika Boga predstavlja kao osobu koja je voljna pomoći čovjeku, biti mu blizu, ali je nemoćna.</a:t>
            </a:r>
          </a:p>
        </p:txBody>
      </p:sp>
      <p:sp>
        <p:nvSpPr>
          <p:cNvPr name="Freeform 3" id="3"/>
          <p:cNvSpPr/>
          <p:nvPr/>
        </p:nvSpPr>
        <p:spPr>
          <a:xfrm flipH="false" flipV="false" rot="0">
            <a:off x="15532474" y="7043546"/>
            <a:ext cx="2755526" cy="2214754"/>
          </a:xfrm>
          <a:custGeom>
            <a:avLst/>
            <a:gdLst/>
            <a:ahLst/>
            <a:cxnLst/>
            <a:rect r="r" b="b" t="t" l="l"/>
            <a:pathLst>
              <a:path h="2214754" w="2755526">
                <a:moveTo>
                  <a:pt x="0" y="0"/>
                </a:moveTo>
                <a:lnTo>
                  <a:pt x="2755526" y="0"/>
                </a:lnTo>
                <a:lnTo>
                  <a:pt x="2755526" y="2214754"/>
                </a:lnTo>
                <a:lnTo>
                  <a:pt x="0" y="22147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6678522" y="570359"/>
            <a:ext cx="4539407" cy="887095"/>
          </a:xfrm>
          <a:prstGeom prst="rect">
            <a:avLst/>
          </a:prstGeom>
        </p:spPr>
        <p:txBody>
          <a:bodyPr anchor="t" rtlCol="false" tIns="0" lIns="0" bIns="0" rIns="0">
            <a:spAutoFit/>
          </a:bodyPr>
          <a:lstStyle/>
          <a:p>
            <a:pPr algn="ctr">
              <a:lnSpc>
                <a:spcPts val="7279"/>
              </a:lnSpc>
            </a:pPr>
            <a:r>
              <a:rPr lang="en-US" sz="5199">
                <a:solidFill>
                  <a:srgbClr val="000000"/>
                </a:solidFill>
                <a:latin typeface="Open Sans Bold"/>
              </a:rPr>
              <a:t>Bog - gubitnik</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DFB39A"/>
        </a:solidFill>
      </p:bgPr>
    </p:bg>
    <p:spTree>
      <p:nvGrpSpPr>
        <p:cNvPr id="1" name=""/>
        <p:cNvGrpSpPr/>
        <p:nvPr/>
      </p:nvGrpSpPr>
      <p:grpSpPr>
        <a:xfrm>
          <a:off x="0" y="0"/>
          <a:ext cx="0" cy="0"/>
          <a:chOff x="0" y="0"/>
          <a:chExt cx="0" cy="0"/>
        </a:xfrm>
      </p:grpSpPr>
      <p:sp>
        <p:nvSpPr>
          <p:cNvPr name="TextBox 2" id="2"/>
          <p:cNvSpPr txBox="true"/>
          <p:nvPr/>
        </p:nvSpPr>
        <p:spPr>
          <a:xfrm rot="0">
            <a:off x="540302" y="2056131"/>
            <a:ext cx="14417014" cy="6127568"/>
          </a:xfrm>
          <a:prstGeom prst="rect">
            <a:avLst/>
          </a:prstGeom>
        </p:spPr>
        <p:txBody>
          <a:bodyPr anchor="t" rtlCol="false" tIns="0" lIns="0" bIns="0" rIns="0">
            <a:spAutoFit/>
          </a:bodyPr>
          <a:lstStyle/>
          <a:p>
            <a:pPr>
              <a:lnSpc>
                <a:spcPts val="4846"/>
              </a:lnSpc>
            </a:pPr>
            <a:r>
              <a:rPr lang="en-US" sz="3461">
                <a:solidFill>
                  <a:srgbClr val="000000"/>
                </a:solidFill>
                <a:latin typeface="Open Sans Bold"/>
              </a:rPr>
              <a:t>SLIKA: Bog trijumfalist u velikim vjerskim manifestacijama. Dobrim dijelom sveden na svijet osjećaja.</a:t>
            </a:r>
          </a:p>
          <a:p>
            <a:pPr>
              <a:lnSpc>
                <a:spcPts val="4846"/>
              </a:lnSpc>
            </a:pPr>
          </a:p>
          <a:p>
            <a:pPr>
              <a:lnSpc>
                <a:spcPts val="4846"/>
              </a:lnSpc>
            </a:pPr>
            <a:r>
              <a:rPr lang="en-US" sz="3461">
                <a:solidFill>
                  <a:srgbClr val="000000"/>
                </a:solidFill>
                <a:latin typeface="Open Sans Bold"/>
              </a:rPr>
              <a:t>NEGATIVNO: Odnos prema Bogu je nešto više od osjećaja.  Trijumf je kojiput poput pjenušave pahuljice. Nova kriza, svakodnevica će ga rasprsnuti. Život nije samo pobjeda, uspjeh, već i posrtaj, pad, žalost.</a:t>
            </a:r>
          </a:p>
          <a:p>
            <a:pPr>
              <a:lnSpc>
                <a:spcPts val="4846"/>
              </a:lnSpc>
            </a:pPr>
          </a:p>
          <a:p>
            <a:pPr>
              <a:lnSpc>
                <a:spcPts val="4846"/>
              </a:lnSpc>
            </a:pPr>
            <a:r>
              <a:rPr lang="en-US" sz="3461">
                <a:solidFill>
                  <a:srgbClr val="000000"/>
                </a:solidFill>
                <a:latin typeface="Open Sans Bold"/>
              </a:rPr>
              <a:t>POZITIVNO: Radost i veselje kao životne komponente odnosno</a:t>
            </a:r>
          </a:p>
          <a:p>
            <a:pPr>
              <a:lnSpc>
                <a:spcPts val="4846"/>
              </a:lnSpc>
            </a:pPr>
            <a:r>
              <a:rPr lang="en-US" sz="3461">
                <a:solidFill>
                  <a:srgbClr val="000000"/>
                </a:solidFill>
                <a:latin typeface="Open Sans Bold"/>
              </a:rPr>
              <a:t>vjerski izričaj imaju svoje mjesto.</a:t>
            </a:r>
          </a:p>
        </p:txBody>
      </p:sp>
      <p:sp>
        <p:nvSpPr>
          <p:cNvPr name="Freeform 3" id="3"/>
          <p:cNvSpPr/>
          <p:nvPr/>
        </p:nvSpPr>
        <p:spPr>
          <a:xfrm flipH="false" flipV="false" rot="0">
            <a:off x="13089370" y="5690553"/>
            <a:ext cx="5198630" cy="4841224"/>
          </a:xfrm>
          <a:custGeom>
            <a:avLst/>
            <a:gdLst/>
            <a:ahLst/>
            <a:cxnLst/>
            <a:rect r="r" b="b" t="t" l="l"/>
            <a:pathLst>
              <a:path h="4841224" w="5198630">
                <a:moveTo>
                  <a:pt x="0" y="0"/>
                </a:moveTo>
                <a:lnTo>
                  <a:pt x="5198630" y="0"/>
                </a:lnTo>
                <a:lnTo>
                  <a:pt x="5198630" y="4841224"/>
                </a:lnTo>
                <a:lnTo>
                  <a:pt x="0" y="4841224"/>
                </a:lnTo>
                <a:lnTo>
                  <a:pt x="0" y="0"/>
                </a:lnTo>
                <a:close/>
              </a:path>
            </a:pathLst>
          </a:custGeom>
          <a:blipFill>
            <a:blip r:embed="rId2"/>
            <a:stretch>
              <a:fillRect l="0" t="0" r="0" b="0"/>
            </a:stretch>
          </a:blipFill>
        </p:spPr>
      </p:sp>
      <p:sp>
        <p:nvSpPr>
          <p:cNvPr name="TextBox 4" id="4"/>
          <p:cNvSpPr txBox="true"/>
          <p:nvPr/>
        </p:nvSpPr>
        <p:spPr>
          <a:xfrm rot="0">
            <a:off x="5966379" y="570359"/>
            <a:ext cx="5963692" cy="887095"/>
          </a:xfrm>
          <a:prstGeom prst="rect">
            <a:avLst/>
          </a:prstGeom>
        </p:spPr>
        <p:txBody>
          <a:bodyPr anchor="t" rtlCol="false" tIns="0" lIns="0" bIns="0" rIns="0">
            <a:spAutoFit/>
          </a:bodyPr>
          <a:lstStyle/>
          <a:p>
            <a:pPr algn="ctr">
              <a:lnSpc>
                <a:spcPts val="7279"/>
              </a:lnSpc>
            </a:pPr>
            <a:r>
              <a:rPr lang="en-US" sz="5199">
                <a:solidFill>
                  <a:srgbClr val="000000"/>
                </a:solidFill>
                <a:latin typeface="Open Sans Bold"/>
              </a:rPr>
              <a:t>Bog - oduševljenja</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DFB39A"/>
        </a:solidFill>
      </p:bgPr>
    </p:bg>
    <p:spTree>
      <p:nvGrpSpPr>
        <p:cNvPr id="1" name=""/>
        <p:cNvGrpSpPr/>
        <p:nvPr/>
      </p:nvGrpSpPr>
      <p:grpSpPr>
        <a:xfrm>
          <a:off x="0" y="0"/>
          <a:ext cx="0" cy="0"/>
          <a:chOff x="0" y="0"/>
          <a:chExt cx="0" cy="0"/>
        </a:xfrm>
      </p:grpSpPr>
      <p:sp>
        <p:nvSpPr>
          <p:cNvPr name="TextBox 2" id="2"/>
          <p:cNvSpPr txBox="true"/>
          <p:nvPr/>
        </p:nvSpPr>
        <p:spPr>
          <a:xfrm rot="0">
            <a:off x="540302" y="2056131"/>
            <a:ext cx="14417014" cy="6742450"/>
          </a:xfrm>
          <a:prstGeom prst="rect">
            <a:avLst/>
          </a:prstGeom>
        </p:spPr>
        <p:txBody>
          <a:bodyPr anchor="t" rtlCol="false" tIns="0" lIns="0" bIns="0" rIns="0">
            <a:spAutoFit/>
          </a:bodyPr>
          <a:lstStyle/>
          <a:p>
            <a:pPr>
              <a:lnSpc>
                <a:spcPts val="4846"/>
              </a:lnSpc>
            </a:pPr>
            <a:r>
              <a:rPr lang="en-US" sz="3461">
                <a:solidFill>
                  <a:srgbClr val="000000"/>
                </a:solidFill>
                <a:latin typeface="Open Sans Bold"/>
              </a:rPr>
              <a:t>SLIKA: Ljudima kojima stvari ne polaze za rukom, Bog je prvi kriv pa na njemu zapravo iskaljuju srdžbu. Mnogima je pak više navika, nego stvarna želja da Boga okrivljuju na takav način.</a:t>
            </a:r>
          </a:p>
          <a:p>
            <a:pPr>
              <a:lnSpc>
                <a:spcPts val="4846"/>
              </a:lnSpc>
            </a:pPr>
          </a:p>
          <a:p>
            <a:pPr>
              <a:lnSpc>
                <a:spcPts val="4846"/>
              </a:lnSpc>
            </a:pPr>
            <a:r>
              <a:rPr lang="en-US" sz="3461">
                <a:solidFill>
                  <a:srgbClr val="000000"/>
                </a:solidFill>
                <a:latin typeface="Open Sans Bold"/>
              </a:rPr>
              <a:t>NEGATIVNO: Shvaćanje Boga kao sluge koji bi morao zadovoljavati pa i najbanalniji prohtjev gospodara. Ovdje je zapravo vrijednosna ljestvica obrnuta.</a:t>
            </a:r>
          </a:p>
          <a:p>
            <a:pPr>
              <a:lnSpc>
                <a:spcPts val="4846"/>
              </a:lnSpc>
            </a:pPr>
          </a:p>
          <a:p>
            <a:pPr>
              <a:lnSpc>
                <a:spcPts val="4846"/>
              </a:lnSpc>
            </a:pPr>
            <a:r>
              <a:rPr lang="en-US" sz="3461">
                <a:solidFill>
                  <a:srgbClr val="000000"/>
                </a:solidFill>
                <a:latin typeface="Open Sans Bold"/>
              </a:rPr>
              <a:t>POZITIVNO: Neki smatraju da je i proklinjanje oblik molitve, doduše s negativnim predznakom. “Poznaju Boga, </a:t>
            </a:r>
          </a:p>
          <a:p>
            <a:pPr>
              <a:lnSpc>
                <a:spcPts val="4846"/>
              </a:lnSpc>
            </a:pPr>
            <a:r>
              <a:rPr lang="en-US" sz="3461">
                <a:solidFill>
                  <a:srgbClr val="000000"/>
                </a:solidFill>
                <a:latin typeface="Open Sans Bold"/>
              </a:rPr>
              <a:t>a djelima ga niječu.” (Tit 1,16).</a:t>
            </a:r>
          </a:p>
        </p:txBody>
      </p:sp>
      <p:sp>
        <p:nvSpPr>
          <p:cNvPr name="Freeform 3" id="3"/>
          <p:cNvSpPr/>
          <p:nvPr/>
        </p:nvSpPr>
        <p:spPr>
          <a:xfrm flipH="false" flipV="false" rot="0">
            <a:off x="13227972" y="5143500"/>
            <a:ext cx="5060028" cy="5243552"/>
          </a:xfrm>
          <a:custGeom>
            <a:avLst/>
            <a:gdLst/>
            <a:ahLst/>
            <a:cxnLst/>
            <a:rect r="r" b="b" t="t" l="l"/>
            <a:pathLst>
              <a:path h="5243552" w="5060028">
                <a:moveTo>
                  <a:pt x="0" y="0"/>
                </a:moveTo>
                <a:lnTo>
                  <a:pt x="5060028" y="0"/>
                </a:lnTo>
                <a:lnTo>
                  <a:pt x="5060028" y="5243552"/>
                </a:lnTo>
                <a:lnTo>
                  <a:pt x="0" y="5243552"/>
                </a:lnTo>
                <a:lnTo>
                  <a:pt x="0" y="0"/>
                </a:lnTo>
                <a:close/>
              </a:path>
            </a:pathLst>
          </a:custGeom>
          <a:blipFill>
            <a:blip r:embed="rId2"/>
            <a:stretch>
              <a:fillRect l="0" t="0" r="0" b="0"/>
            </a:stretch>
          </a:blipFill>
        </p:spPr>
      </p:sp>
      <p:sp>
        <p:nvSpPr>
          <p:cNvPr name="TextBox 4" id="4"/>
          <p:cNvSpPr txBox="true"/>
          <p:nvPr/>
        </p:nvSpPr>
        <p:spPr>
          <a:xfrm rot="0">
            <a:off x="6053592" y="570359"/>
            <a:ext cx="5789265" cy="887095"/>
          </a:xfrm>
          <a:prstGeom prst="rect">
            <a:avLst/>
          </a:prstGeom>
        </p:spPr>
        <p:txBody>
          <a:bodyPr anchor="t" rtlCol="false" tIns="0" lIns="0" bIns="0" rIns="0">
            <a:spAutoFit/>
          </a:bodyPr>
          <a:lstStyle/>
          <a:p>
            <a:pPr algn="ctr">
              <a:lnSpc>
                <a:spcPts val="7279"/>
              </a:lnSpc>
            </a:pPr>
            <a:r>
              <a:rPr lang="en-US" sz="5199">
                <a:solidFill>
                  <a:srgbClr val="000000"/>
                </a:solidFill>
                <a:latin typeface="Open Sans Bold"/>
              </a:rPr>
              <a:t>Bog - proklinjanja</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DFB39A"/>
        </a:solidFill>
      </p:bgPr>
    </p:bg>
    <p:spTree>
      <p:nvGrpSpPr>
        <p:cNvPr id="1" name=""/>
        <p:cNvGrpSpPr/>
        <p:nvPr/>
      </p:nvGrpSpPr>
      <p:grpSpPr>
        <a:xfrm>
          <a:off x="0" y="0"/>
          <a:ext cx="0" cy="0"/>
          <a:chOff x="0" y="0"/>
          <a:chExt cx="0" cy="0"/>
        </a:xfrm>
      </p:grpSpPr>
      <p:sp>
        <p:nvSpPr>
          <p:cNvPr name="TextBox 2" id="2"/>
          <p:cNvSpPr txBox="true"/>
          <p:nvPr/>
        </p:nvSpPr>
        <p:spPr>
          <a:xfrm rot="0">
            <a:off x="2041888" y="933450"/>
            <a:ext cx="7263110" cy="887095"/>
          </a:xfrm>
          <a:prstGeom prst="rect">
            <a:avLst/>
          </a:prstGeom>
        </p:spPr>
        <p:txBody>
          <a:bodyPr anchor="t" rtlCol="false" tIns="0" lIns="0" bIns="0" rIns="0">
            <a:spAutoFit/>
          </a:bodyPr>
          <a:lstStyle/>
          <a:p>
            <a:pPr algn="ctr">
              <a:lnSpc>
                <a:spcPts val="7279"/>
              </a:lnSpc>
            </a:pPr>
            <a:r>
              <a:rPr lang="en-US" sz="5199">
                <a:solidFill>
                  <a:srgbClr val="000000"/>
                </a:solidFill>
                <a:latin typeface="Open Sans Bold"/>
              </a:rPr>
              <a:t>Isus - prava slika Boga</a:t>
            </a:r>
          </a:p>
        </p:txBody>
      </p:sp>
      <p:sp>
        <p:nvSpPr>
          <p:cNvPr name="TextBox 3" id="3"/>
          <p:cNvSpPr txBox="true"/>
          <p:nvPr/>
        </p:nvSpPr>
        <p:spPr>
          <a:xfrm rot="0">
            <a:off x="1619622" y="3728402"/>
            <a:ext cx="6541443" cy="2734945"/>
          </a:xfrm>
          <a:prstGeom prst="rect">
            <a:avLst/>
          </a:prstGeom>
        </p:spPr>
        <p:txBody>
          <a:bodyPr anchor="t" rtlCol="false" tIns="0" lIns="0" bIns="0" rIns="0">
            <a:spAutoFit/>
          </a:bodyPr>
          <a:lstStyle/>
          <a:p>
            <a:pPr algn="ctr" marL="1122679" indent="-561340" lvl="1">
              <a:lnSpc>
                <a:spcPts val="7279"/>
              </a:lnSpc>
              <a:buFont typeface="Arial"/>
              <a:buChar char="•"/>
            </a:pPr>
            <a:r>
              <a:rPr lang="en-US" sz="5199">
                <a:solidFill>
                  <a:srgbClr val="000000"/>
                </a:solidFill>
                <a:latin typeface="Open Sans Bold"/>
              </a:rPr>
              <a:t>udžbenik, str. 35</a:t>
            </a:r>
          </a:p>
          <a:p>
            <a:pPr algn="ctr">
              <a:lnSpc>
                <a:spcPts val="7279"/>
              </a:lnSpc>
            </a:pPr>
          </a:p>
          <a:p>
            <a:pPr algn="ctr" marL="1122679" indent="-561340" lvl="1">
              <a:lnSpc>
                <a:spcPts val="7279"/>
              </a:lnSpc>
              <a:buFont typeface="Arial"/>
              <a:buChar char="•"/>
            </a:pPr>
            <a:r>
              <a:rPr lang="en-US" sz="5199">
                <a:solidFill>
                  <a:srgbClr val="000000"/>
                </a:solidFill>
                <a:latin typeface="Open Sans Bold"/>
              </a:rPr>
              <a:t>Lk 15, 11-32</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DFB39A"/>
        </a:solidFill>
      </p:bgPr>
    </p:bg>
    <p:spTree>
      <p:nvGrpSpPr>
        <p:cNvPr id="1" name=""/>
        <p:cNvGrpSpPr/>
        <p:nvPr/>
      </p:nvGrpSpPr>
      <p:grpSpPr>
        <a:xfrm>
          <a:off x="0" y="0"/>
          <a:ext cx="0" cy="0"/>
          <a:chOff x="0" y="0"/>
          <a:chExt cx="0" cy="0"/>
        </a:xfrm>
      </p:grpSpPr>
      <p:sp>
        <p:nvSpPr>
          <p:cNvPr name="TextBox 2" id="2"/>
          <p:cNvSpPr txBox="true"/>
          <p:nvPr/>
        </p:nvSpPr>
        <p:spPr>
          <a:xfrm rot="0">
            <a:off x="1459414" y="1418590"/>
            <a:ext cx="15369173" cy="7354570"/>
          </a:xfrm>
          <a:prstGeom prst="rect">
            <a:avLst/>
          </a:prstGeom>
        </p:spPr>
        <p:txBody>
          <a:bodyPr anchor="t" rtlCol="false" tIns="0" lIns="0" bIns="0" rIns="0">
            <a:spAutoFit/>
          </a:bodyPr>
          <a:lstStyle/>
          <a:p>
            <a:pPr algn="ctr">
              <a:lnSpc>
                <a:spcPts val="7279"/>
              </a:lnSpc>
            </a:pPr>
            <a:r>
              <a:rPr lang="en-US" sz="5199">
                <a:solidFill>
                  <a:srgbClr val="000000"/>
                </a:solidFill>
                <a:latin typeface="Open Sans Bold"/>
              </a:rPr>
              <a:t>Stvaralački zadatak:</a:t>
            </a:r>
          </a:p>
          <a:p>
            <a:pPr algn="ctr">
              <a:lnSpc>
                <a:spcPts val="7279"/>
              </a:lnSpc>
            </a:pPr>
          </a:p>
          <a:p>
            <a:pPr>
              <a:lnSpc>
                <a:spcPts val="7279"/>
              </a:lnSpc>
            </a:pPr>
            <a:r>
              <a:rPr lang="en-US" sz="5199">
                <a:solidFill>
                  <a:srgbClr val="000000"/>
                </a:solidFill>
                <a:latin typeface="Open Sans Bold"/>
              </a:rPr>
              <a:t>N</a:t>
            </a:r>
            <a:r>
              <a:rPr lang="en-US" sz="5199">
                <a:solidFill>
                  <a:srgbClr val="000000"/>
                </a:solidFill>
                <a:latin typeface="Open Sans Bold"/>
              </a:rPr>
              <a:t>a temelju svega što ste danas čuli, o čemu smo razgovarali, razmislite tko je i kakav je Bog za vas.</a:t>
            </a:r>
          </a:p>
          <a:p>
            <a:pPr>
              <a:lnSpc>
                <a:spcPts val="7279"/>
              </a:lnSpc>
            </a:pPr>
          </a:p>
          <a:p>
            <a:pPr>
              <a:lnSpc>
                <a:spcPts val="7279"/>
              </a:lnSpc>
            </a:pPr>
            <a:r>
              <a:rPr lang="en-US" sz="5199">
                <a:solidFill>
                  <a:srgbClr val="000000"/>
                </a:solidFill>
                <a:latin typeface="Open Sans Bold"/>
              </a:rPr>
              <a:t>Napišite sastavak na temu: Tko je Bog za mene?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FB39A"/>
        </a:solidFill>
      </p:bgPr>
    </p:bg>
    <p:spTree>
      <p:nvGrpSpPr>
        <p:cNvPr id="1" name=""/>
        <p:cNvGrpSpPr/>
        <p:nvPr/>
      </p:nvGrpSpPr>
      <p:grpSpPr>
        <a:xfrm>
          <a:off x="0" y="0"/>
          <a:ext cx="0" cy="0"/>
          <a:chOff x="0" y="0"/>
          <a:chExt cx="0" cy="0"/>
        </a:xfrm>
      </p:grpSpPr>
      <p:sp>
        <p:nvSpPr>
          <p:cNvPr name="Freeform 2" id="2"/>
          <p:cNvSpPr/>
          <p:nvPr/>
        </p:nvSpPr>
        <p:spPr>
          <a:xfrm flipH="false" flipV="false" rot="0">
            <a:off x="610158" y="6172200"/>
            <a:ext cx="6531429" cy="4114800"/>
          </a:xfrm>
          <a:custGeom>
            <a:avLst/>
            <a:gdLst/>
            <a:ahLst/>
            <a:cxnLst/>
            <a:rect r="r" b="b" t="t" l="l"/>
            <a:pathLst>
              <a:path h="4114800" w="6531429">
                <a:moveTo>
                  <a:pt x="0" y="0"/>
                </a:moveTo>
                <a:lnTo>
                  <a:pt x="6531429" y="0"/>
                </a:lnTo>
                <a:lnTo>
                  <a:pt x="653142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8217247" y="7057644"/>
            <a:ext cx="9042053" cy="887095"/>
          </a:xfrm>
          <a:prstGeom prst="rect">
            <a:avLst/>
          </a:prstGeom>
        </p:spPr>
        <p:txBody>
          <a:bodyPr anchor="t" rtlCol="false" tIns="0" lIns="0" bIns="0" rIns="0">
            <a:spAutoFit/>
          </a:bodyPr>
          <a:lstStyle/>
          <a:p>
            <a:pPr algn="ctr">
              <a:lnSpc>
                <a:spcPts val="7279"/>
              </a:lnSpc>
            </a:pPr>
            <a:r>
              <a:rPr lang="en-US" sz="5199">
                <a:solidFill>
                  <a:srgbClr val="000000"/>
                </a:solidFill>
                <a:latin typeface="Open Sans Bold"/>
              </a:rPr>
              <a:t>U kakvog Boga ja vjerujem?</a:t>
            </a:r>
          </a:p>
        </p:txBody>
      </p:sp>
      <p:sp>
        <p:nvSpPr>
          <p:cNvPr name="TextBox 4" id="4"/>
          <p:cNvSpPr txBox="true"/>
          <p:nvPr/>
        </p:nvSpPr>
        <p:spPr>
          <a:xfrm rot="0">
            <a:off x="8114853" y="4894199"/>
            <a:ext cx="7132886" cy="887095"/>
          </a:xfrm>
          <a:prstGeom prst="rect">
            <a:avLst/>
          </a:prstGeom>
        </p:spPr>
        <p:txBody>
          <a:bodyPr anchor="t" rtlCol="false" tIns="0" lIns="0" bIns="0" rIns="0">
            <a:spAutoFit/>
          </a:bodyPr>
          <a:lstStyle/>
          <a:p>
            <a:pPr algn="ctr">
              <a:lnSpc>
                <a:spcPts val="7279"/>
              </a:lnSpc>
            </a:pPr>
            <a:r>
              <a:rPr lang="en-US" sz="5199">
                <a:solidFill>
                  <a:srgbClr val="000000"/>
                </a:solidFill>
                <a:latin typeface="Open Sans Bold"/>
              </a:rPr>
              <a:t>Ako postoji, kakav je?</a:t>
            </a:r>
          </a:p>
        </p:txBody>
      </p:sp>
      <p:sp>
        <p:nvSpPr>
          <p:cNvPr name="TextBox 5" id="5"/>
          <p:cNvSpPr txBox="true"/>
          <p:nvPr/>
        </p:nvSpPr>
        <p:spPr>
          <a:xfrm rot="0">
            <a:off x="6395818" y="3186495"/>
            <a:ext cx="6523137" cy="887095"/>
          </a:xfrm>
          <a:prstGeom prst="rect">
            <a:avLst/>
          </a:prstGeom>
        </p:spPr>
        <p:txBody>
          <a:bodyPr anchor="t" rtlCol="false" tIns="0" lIns="0" bIns="0" rIns="0">
            <a:spAutoFit/>
          </a:bodyPr>
          <a:lstStyle/>
          <a:p>
            <a:pPr algn="ctr">
              <a:lnSpc>
                <a:spcPts val="7279"/>
              </a:lnSpc>
            </a:pPr>
            <a:r>
              <a:rPr lang="en-US" sz="5199">
                <a:solidFill>
                  <a:srgbClr val="000000"/>
                </a:solidFill>
                <a:latin typeface="Open Sans Bold"/>
              </a:rPr>
              <a:t>Ako postoji, gdje je?</a:t>
            </a:r>
          </a:p>
        </p:txBody>
      </p:sp>
      <p:sp>
        <p:nvSpPr>
          <p:cNvPr name="TextBox 6" id="6"/>
          <p:cNvSpPr txBox="true"/>
          <p:nvPr/>
        </p:nvSpPr>
        <p:spPr>
          <a:xfrm rot="0">
            <a:off x="3274731" y="1478791"/>
            <a:ext cx="4537174" cy="887095"/>
          </a:xfrm>
          <a:prstGeom prst="rect">
            <a:avLst/>
          </a:prstGeom>
        </p:spPr>
        <p:txBody>
          <a:bodyPr anchor="t" rtlCol="false" tIns="0" lIns="0" bIns="0" rIns="0">
            <a:spAutoFit/>
          </a:bodyPr>
          <a:lstStyle/>
          <a:p>
            <a:pPr algn="ctr">
              <a:lnSpc>
                <a:spcPts val="7279"/>
              </a:lnSpc>
            </a:pPr>
            <a:r>
              <a:rPr lang="en-US" sz="5199">
                <a:solidFill>
                  <a:srgbClr val="000000"/>
                </a:solidFill>
                <a:latin typeface="Open Sans Bold"/>
              </a:rPr>
              <a:t>Postoji li Bog?</a:t>
            </a:r>
          </a:p>
        </p:txBody>
      </p:sp>
      <p:sp>
        <p:nvSpPr>
          <p:cNvPr name="TextBox 7" id="7"/>
          <p:cNvSpPr txBox="true"/>
          <p:nvPr/>
        </p:nvSpPr>
        <p:spPr>
          <a:xfrm rot="0">
            <a:off x="1508220" y="537527"/>
            <a:ext cx="1540669" cy="887095"/>
          </a:xfrm>
          <a:prstGeom prst="rect">
            <a:avLst/>
          </a:prstGeom>
        </p:spPr>
        <p:txBody>
          <a:bodyPr anchor="t" rtlCol="false" tIns="0" lIns="0" bIns="0" rIns="0">
            <a:spAutoFit/>
          </a:bodyPr>
          <a:lstStyle/>
          <a:p>
            <a:pPr algn="ctr">
              <a:lnSpc>
                <a:spcPts val="7279"/>
              </a:lnSpc>
            </a:pPr>
            <a:r>
              <a:rPr lang="en-US" sz="5199">
                <a:solidFill>
                  <a:srgbClr val="000000"/>
                </a:solidFill>
                <a:latin typeface="Open Sans Bold"/>
              </a:rPr>
              <a:t>Bog?</a:t>
            </a:r>
          </a:p>
        </p:txBody>
      </p:sp>
    </p:spTree>
  </p:cSld>
  <p:clrMapOvr>
    <a:masterClrMapping/>
  </p:clrMapOvr>
</p:sld>
</file>

<file path=ppt/slides/slide3.xml><?xml version="1.0" encoding="utf-8"?>
<p:sld xmlns:p="http://schemas.openxmlformats.org/presentationml/2006/main" xmlns:a="http://schemas.openxmlformats.org/drawingml/2006/main">
  <p:cSld>
    <p:bg>
      <p:bgPr>
        <a:solidFill>
          <a:srgbClr val="DFB39A"/>
        </a:solidFill>
      </p:bgPr>
    </p:bg>
    <p:spTree>
      <p:nvGrpSpPr>
        <p:cNvPr id="1" name=""/>
        <p:cNvGrpSpPr/>
        <p:nvPr/>
      </p:nvGrpSpPr>
      <p:grpSpPr>
        <a:xfrm>
          <a:off x="0" y="0"/>
          <a:ext cx="0" cy="0"/>
          <a:chOff x="0" y="0"/>
          <a:chExt cx="0" cy="0"/>
        </a:xfrm>
      </p:grpSpPr>
      <p:sp>
        <p:nvSpPr>
          <p:cNvPr name="TextBox 2" id="2"/>
          <p:cNvSpPr txBox="true"/>
          <p:nvPr/>
        </p:nvSpPr>
        <p:spPr>
          <a:xfrm rot="0">
            <a:off x="5748486" y="4274503"/>
            <a:ext cx="6791027" cy="1566544"/>
          </a:xfrm>
          <a:prstGeom prst="rect">
            <a:avLst/>
          </a:prstGeom>
        </p:spPr>
        <p:txBody>
          <a:bodyPr anchor="t" rtlCol="false" tIns="0" lIns="0" bIns="0" rIns="0">
            <a:spAutoFit/>
          </a:bodyPr>
          <a:lstStyle/>
          <a:p>
            <a:pPr algn="ctr">
              <a:lnSpc>
                <a:spcPts val="12880"/>
              </a:lnSpc>
            </a:pPr>
            <a:r>
              <a:rPr lang="en-US" sz="9200">
                <a:solidFill>
                  <a:srgbClr val="000000"/>
                </a:solidFill>
                <a:latin typeface="Open Sans Bold"/>
              </a:rPr>
              <a:t>SLIKE BOGA</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FB39A"/>
        </a:solidFill>
      </p:bgPr>
    </p:bg>
    <p:spTree>
      <p:nvGrpSpPr>
        <p:cNvPr id="1" name=""/>
        <p:cNvGrpSpPr/>
        <p:nvPr/>
      </p:nvGrpSpPr>
      <p:grpSpPr>
        <a:xfrm>
          <a:off x="0" y="0"/>
          <a:ext cx="0" cy="0"/>
          <a:chOff x="0" y="0"/>
          <a:chExt cx="0" cy="0"/>
        </a:xfrm>
      </p:grpSpPr>
      <p:sp>
        <p:nvSpPr>
          <p:cNvPr name="TextBox 2" id="2"/>
          <p:cNvSpPr txBox="true"/>
          <p:nvPr/>
        </p:nvSpPr>
        <p:spPr>
          <a:xfrm rot="0">
            <a:off x="682684" y="1771668"/>
            <a:ext cx="14324164" cy="7859394"/>
          </a:xfrm>
          <a:prstGeom prst="rect">
            <a:avLst/>
          </a:prstGeom>
        </p:spPr>
        <p:txBody>
          <a:bodyPr anchor="t" rtlCol="false" tIns="0" lIns="0" bIns="0" rIns="0">
            <a:spAutoFit/>
          </a:bodyPr>
          <a:lstStyle/>
          <a:p>
            <a:pPr>
              <a:lnSpc>
                <a:spcPts val="5180"/>
              </a:lnSpc>
            </a:pPr>
            <a:r>
              <a:rPr lang="en-US" sz="3700">
                <a:solidFill>
                  <a:srgbClr val="000000"/>
                </a:solidFill>
                <a:latin typeface="Open Sans Bold"/>
              </a:rPr>
              <a:t>SLIKA: Ne samo djeca, već i odrasli često imaju sliku o Bogu kao sijedom, dobrom starcu, koji je tu, ali nemam neko posebno značenje u svagdanjem životu.</a:t>
            </a:r>
          </a:p>
          <a:p>
            <a:pPr>
              <a:lnSpc>
                <a:spcPts val="5180"/>
              </a:lnSpc>
            </a:pPr>
          </a:p>
          <a:p>
            <a:pPr>
              <a:lnSpc>
                <a:spcPts val="5180"/>
              </a:lnSpc>
            </a:pPr>
            <a:r>
              <a:rPr lang="en-US" sz="3700">
                <a:solidFill>
                  <a:srgbClr val="000000"/>
                </a:solidFill>
                <a:latin typeface="Open Sans Bold"/>
              </a:rPr>
              <a:t>NEGATIVNO: Bog je daleko od konkretnog života. On živi negdje visoko i daleko, u “oblacima”. Nema smisla njemu se ni utjecati, kad je dalek i nemoćan. Teško je s njim i razgovarati kad je star, dakle, staromodan pa ne razumije suvremena čovjeka i njegove probleme.</a:t>
            </a:r>
          </a:p>
          <a:p>
            <a:pPr>
              <a:lnSpc>
                <a:spcPts val="5180"/>
              </a:lnSpc>
            </a:pPr>
          </a:p>
          <a:p>
            <a:pPr>
              <a:lnSpc>
                <a:spcPts val="5180"/>
              </a:lnSpc>
            </a:pPr>
            <a:r>
              <a:rPr lang="en-US" sz="3700">
                <a:solidFill>
                  <a:srgbClr val="000000"/>
                </a:solidFill>
                <a:latin typeface="Open Sans Bold"/>
              </a:rPr>
              <a:t>POZITIVNO: Ljudi s ovakvom slikom o Bogu barem vjeruju da je on osoba, nemoćna, ali osoba.</a:t>
            </a:r>
          </a:p>
        </p:txBody>
      </p:sp>
      <p:sp>
        <p:nvSpPr>
          <p:cNvPr name="Freeform 3" id="3"/>
          <p:cNvSpPr/>
          <p:nvPr/>
        </p:nvSpPr>
        <p:spPr>
          <a:xfrm flipH="false" flipV="false" rot="0">
            <a:off x="14595253" y="665609"/>
            <a:ext cx="3122105" cy="4114800"/>
          </a:xfrm>
          <a:custGeom>
            <a:avLst/>
            <a:gdLst/>
            <a:ahLst/>
            <a:cxnLst/>
            <a:rect r="r" b="b" t="t" l="l"/>
            <a:pathLst>
              <a:path h="4114800" w="3122105">
                <a:moveTo>
                  <a:pt x="0" y="0"/>
                </a:moveTo>
                <a:lnTo>
                  <a:pt x="3122104" y="0"/>
                </a:lnTo>
                <a:lnTo>
                  <a:pt x="312210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6075396" y="570359"/>
            <a:ext cx="5745659" cy="887095"/>
          </a:xfrm>
          <a:prstGeom prst="rect">
            <a:avLst/>
          </a:prstGeom>
        </p:spPr>
        <p:txBody>
          <a:bodyPr anchor="t" rtlCol="false" tIns="0" lIns="0" bIns="0" rIns="0">
            <a:spAutoFit/>
          </a:bodyPr>
          <a:lstStyle/>
          <a:p>
            <a:pPr algn="ctr">
              <a:lnSpc>
                <a:spcPts val="7279"/>
              </a:lnSpc>
            </a:pPr>
            <a:r>
              <a:rPr lang="en-US" sz="5199">
                <a:solidFill>
                  <a:srgbClr val="000000"/>
                </a:solidFill>
                <a:latin typeface="Open Sans Bold"/>
              </a:rPr>
              <a:t>Bog - sijedi starac</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FB39A"/>
        </a:solidFill>
      </p:bgPr>
    </p:bg>
    <p:spTree>
      <p:nvGrpSpPr>
        <p:cNvPr id="1" name=""/>
        <p:cNvGrpSpPr/>
        <p:nvPr/>
      </p:nvGrpSpPr>
      <p:grpSpPr>
        <a:xfrm>
          <a:off x="0" y="0"/>
          <a:ext cx="0" cy="0"/>
          <a:chOff x="0" y="0"/>
          <a:chExt cx="0" cy="0"/>
        </a:xfrm>
      </p:grpSpPr>
      <p:sp>
        <p:nvSpPr>
          <p:cNvPr name="TextBox 2" id="2"/>
          <p:cNvSpPr txBox="true"/>
          <p:nvPr/>
        </p:nvSpPr>
        <p:spPr>
          <a:xfrm rot="0">
            <a:off x="682684" y="1771668"/>
            <a:ext cx="14324164" cy="5887719"/>
          </a:xfrm>
          <a:prstGeom prst="rect">
            <a:avLst/>
          </a:prstGeom>
        </p:spPr>
        <p:txBody>
          <a:bodyPr anchor="t" rtlCol="false" tIns="0" lIns="0" bIns="0" rIns="0">
            <a:spAutoFit/>
          </a:bodyPr>
          <a:lstStyle/>
          <a:p>
            <a:pPr>
              <a:lnSpc>
                <a:spcPts val="5180"/>
              </a:lnSpc>
            </a:pPr>
            <a:r>
              <a:rPr lang="en-US" sz="3700">
                <a:solidFill>
                  <a:srgbClr val="000000"/>
                </a:solidFill>
                <a:latin typeface="Open Sans Bold"/>
              </a:rPr>
              <a:t>SLIKA: Bog je tamo gdje se ugroženom čovjeku pruža socijalna pomoć (gladni, beskućnici, stranci...)</a:t>
            </a:r>
          </a:p>
          <a:p>
            <a:pPr>
              <a:lnSpc>
                <a:spcPts val="5180"/>
              </a:lnSpc>
            </a:pPr>
          </a:p>
          <a:p>
            <a:pPr>
              <a:lnSpc>
                <a:spcPts val="5180"/>
              </a:lnSpc>
            </a:pPr>
            <a:r>
              <a:rPr lang="en-US" sz="3700">
                <a:solidFill>
                  <a:srgbClr val="000000"/>
                </a:solidFill>
                <a:latin typeface="Open Sans Bold"/>
              </a:rPr>
              <a:t>NEGATIVNO: Odnos prema Bogu sveden je na čisti odnos prema čovjeku. Nema se s Bogom ništa, osim preko čovjeka.</a:t>
            </a:r>
          </a:p>
          <a:p>
            <a:pPr>
              <a:lnSpc>
                <a:spcPts val="5180"/>
              </a:lnSpc>
            </a:pPr>
          </a:p>
          <a:p>
            <a:pPr>
              <a:lnSpc>
                <a:spcPts val="5180"/>
              </a:lnSpc>
            </a:pPr>
            <a:r>
              <a:rPr lang="en-US" sz="3700">
                <a:solidFill>
                  <a:srgbClr val="000000"/>
                </a:solidFill>
                <a:latin typeface="Open Sans Bold"/>
              </a:rPr>
              <a:t>POZITIVNO: Mnoge evanđeoske slike dosta su bliske ovakvom gledanju na Boga. Primjer: “Što god ste učinili jednome od moje najmanje braće, meni ste učinili.”</a:t>
            </a:r>
          </a:p>
        </p:txBody>
      </p:sp>
      <p:sp>
        <p:nvSpPr>
          <p:cNvPr name="Freeform 3" id="3"/>
          <p:cNvSpPr/>
          <p:nvPr/>
        </p:nvSpPr>
        <p:spPr>
          <a:xfrm flipH="false" flipV="false" rot="0">
            <a:off x="11841617" y="5898141"/>
            <a:ext cx="6330462" cy="4114800"/>
          </a:xfrm>
          <a:custGeom>
            <a:avLst/>
            <a:gdLst/>
            <a:ahLst/>
            <a:cxnLst/>
            <a:rect r="r" b="b" t="t" l="l"/>
            <a:pathLst>
              <a:path h="4114800" w="6330462">
                <a:moveTo>
                  <a:pt x="0" y="0"/>
                </a:moveTo>
                <a:lnTo>
                  <a:pt x="6330461" y="0"/>
                </a:lnTo>
                <a:lnTo>
                  <a:pt x="633046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5403511" y="570359"/>
            <a:ext cx="7089428" cy="887095"/>
          </a:xfrm>
          <a:prstGeom prst="rect">
            <a:avLst/>
          </a:prstGeom>
        </p:spPr>
        <p:txBody>
          <a:bodyPr anchor="t" rtlCol="false" tIns="0" lIns="0" bIns="0" rIns="0">
            <a:spAutoFit/>
          </a:bodyPr>
          <a:lstStyle/>
          <a:p>
            <a:pPr algn="ctr">
              <a:lnSpc>
                <a:spcPts val="7279"/>
              </a:lnSpc>
            </a:pPr>
            <a:r>
              <a:rPr lang="en-US" sz="5199">
                <a:solidFill>
                  <a:srgbClr val="000000"/>
                </a:solidFill>
                <a:latin typeface="Open Sans Bold"/>
              </a:rPr>
              <a:t>Bog - socijalna pomoć</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DFB39A"/>
        </a:solidFill>
      </p:bgPr>
    </p:bg>
    <p:spTree>
      <p:nvGrpSpPr>
        <p:cNvPr id="1" name=""/>
        <p:cNvGrpSpPr/>
        <p:nvPr/>
      </p:nvGrpSpPr>
      <p:grpSpPr>
        <a:xfrm>
          <a:off x="0" y="0"/>
          <a:ext cx="0" cy="0"/>
          <a:chOff x="0" y="0"/>
          <a:chExt cx="0" cy="0"/>
        </a:xfrm>
      </p:grpSpPr>
      <p:sp>
        <p:nvSpPr>
          <p:cNvPr name="TextBox 2" id="2"/>
          <p:cNvSpPr txBox="true"/>
          <p:nvPr/>
        </p:nvSpPr>
        <p:spPr>
          <a:xfrm rot="0">
            <a:off x="682684" y="1771668"/>
            <a:ext cx="14324164" cy="7859394"/>
          </a:xfrm>
          <a:prstGeom prst="rect">
            <a:avLst/>
          </a:prstGeom>
        </p:spPr>
        <p:txBody>
          <a:bodyPr anchor="t" rtlCol="false" tIns="0" lIns="0" bIns="0" rIns="0">
            <a:spAutoFit/>
          </a:bodyPr>
          <a:lstStyle/>
          <a:p>
            <a:pPr>
              <a:lnSpc>
                <a:spcPts val="5180"/>
              </a:lnSpc>
            </a:pPr>
            <a:r>
              <a:rPr lang="en-US" sz="3700">
                <a:solidFill>
                  <a:srgbClr val="000000"/>
                </a:solidFill>
                <a:latin typeface="Open Sans Bold"/>
              </a:rPr>
              <a:t>SLIKA: Bog sve razumije. Ništa ne uzima za zlo. Kad čovjek pogriješi, potapše ga po ramenu pa mu kaže: “Ne brini, bit će bolje!”</a:t>
            </a:r>
          </a:p>
          <a:p>
            <a:pPr>
              <a:lnSpc>
                <a:spcPts val="5180"/>
              </a:lnSpc>
            </a:pPr>
          </a:p>
          <a:p>
            <a:pPr>
              <a:lnSpc>
                <a:spcPts val="5180"/>
              </a:lnSpc>
            </a:pPr>
            <a:r>
              <a:rPr lang="en-US" sz="3700">
                <a:solidFill>
                  <a:srgbClr val="000000"/>
                </a:solidFill>
                <a:latin typeface="Open Sans Bold"/>
              </a:rPr>
              <a:t>NEGATIVNO: Čovjek si je postavio preniske ciljeve. Pravda svoju nemoć i neuspjeh. Ne smatra svoje zalaganje previše važnim. Time obezvrijeđuje vlastitu svijest o samoodgovornosti, jer je ionako sve svejedno.</a:t>
            </a:r>
          </a:p>
          <a:p>
            <a:pPr>
              <a:lnSpc>
                <a:spcPts val="5180"/>
              </a:lnSpc>
            </a:pPr>
          </a:p>
          <a:p>
            <a:pPr>
              <a:lnSpc>
                <a:spcPts val="5180"/>
              </a:lnSpc>
            </a:pPr>
            <a:r>
              <a:rPr lang="en-US" sz="3700">
                <a:solidFill>
                  <a:srgbClr val="000000"/>
                </a:solidFill>
                <a:latin typeface="Open Sans Bold"/>
              </a:rPr>
              <a:t>POZITIVNO: Ova vrsta vjernika priznaje Božja obilježja širokogrudnosti, praštanje, neizmjerne ljubavi prema čovjeku grešniku, samo što zaboravlja vlastitu angažiranost.</a:t>
            </a:r>
          </a:p>
        </p:txBody>
      </p:sp>
      <p:sp>
        <p:nvSpPr>
          <p:cNvPr name="Freeform 3" id="3"/>
          <p:cNvSpPr/>
          <p:nvPr/>
        </p:nvSpPr>
        <p:spPr>
          <a:xfrm flipH="false" flipV="false" rot="0">
            <a:off x="13939466" y="5026052"/>
            <a:ext cx="4348534" cy="4114800"/>
          </a:xfrm>
          <a:custGeom>
            <a:avLst/>
            <a:gdLst/>
            <a:ahLst/>
            <a:cxnLst/>
            <a:rect r="r" b="b" t="t" l="l"/>
            <a:pathLst>
              <a:path h="4114800" w="4348534">
                <a:moveTo>
                  <a:pt x="0" y="0"/>
                </a:moveTo>
                <a:lnTo>
                  <a:pt x="4348534" y="0"/>
                </a:lnTo>
                <a:lnTo>
                  <a:pt x="434853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6497621" y="570359"/>
            <a:ext cx="4901208" cy="887095"/>
          </a:xfrm>
          <a:prstGeom prst="rect">
            <a:avLst/>
          </a:prstGeom>
        </p:spPr>
        <p:txBody>
          <a:bodyPr anchor="t" rtlCol="false" tIns="0" lIns="0" bIns="0" rIns="0">
            <a:spAutoFit/>
          </a:bodyPr>
          <a:lstStyle/>
          <a:p>
            <a:pPr algn="ctr">
              <a:lnSpc>
                <a:spcPts val="7279"/>
              </a:lnSpc>
            </a:pPr>
            <a:r>
              <a:rPr lang="en-US" sz="5199">
                <a:solidFill>
                  <a:srgbClr val="000000"/>
                </a:solidFill>
                <a:latin typeface="Open Sans Bold"/>
              </a:rPr>
              <a:t>Bog - dobričina</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DFB39A"/>
        </a:solidFill>
      </p:bgPr>
    </p:bg>
    <p:spTree>
      <p:nvGrpSpPr>
        <p:cNvPr id="1" name=""/>
        <p:cNvGrpSpPr/>
        <p:nvPr/>
      </p:nvGrpSpPr>
      <p:grpSpPr>
        <a:xfrm>
          <a:off x="0" y="0"/>
          <a:ext cx="0" cy="0"/>
          <a:chOff x="0" y="0"/>
          <a:chExt cx="0" cy="0"/>
        </a:xfrm>
      </p:grpSpPr>
      <p:sp>
        <p:nvSpPr>
          <p:cNvPr name="TextBox 2" id="2"/>
          <p:cNvSpPr txBox="true"/>
          <p:nvPr/>
        </p:nvSpPr>
        <p:spPr>
          <a:xfrm rot="0">
            <a:off x="682684" y="1771668"/>
            <a:ext cx="14324164" cy="7859394"/>
          </a:xfrm>
          <a:prstGeom prst="rect">
            <a:avLst/>
          </a:prstGeom>
        </p:spPr>
        <p:txBody>
          <a:bodyPr anchor="t" rtlCol="false" tIns="0" lIns="0" bIns="0" rIns="0">
            <a:spAutoFit/>
          </a:bodyPr>
          <a:lstStyle/>
          <a:p>
            <a:pPr>
              <a:lnSpc>
                <a:spcPts val="5180"/>
              </a:lnSpc>
            </a:pPr>
            <a:r>
              <a:rPr lang="en-US" sz="3700">
                <a:solidFill>
                  <a:srgbClr val="000000"/>
                </a:solidFill>
                <a:latin typeface="Open Sans Bold"/>
              </a:rPr>
              <a:t>SLIKA: Ovakvo poimanje Boga ima  nadasve negativan učiniak u odgoju, ako ga se smatra produženom rukom roditelja ili učitelja. Često to nalazimo kod odraslih osoba: “To je Bog mene kaznio za...” ili “Bog će te kazniti, ako...”</a:t>
            </a:r>
          </a:p>
          <a:p>
            <a:pPr>
              <a:lnSpc>
                <a:spcPts val="5180"/>
              </a:lnSpc>
            </a:pPr>
          </a:p>
          <a:p>
            <a:pPr>
              <a:lnSpc>
                <a:spcPts val="5180"/>
              </a:lnSpc>
            </a:pPr>
            <a:r>
              <a:rPr lang="en-US" sz="3700">
                <a:solidFill>
                  <a:srgbClr val="000000"/>
                </a:solidFill>
                <a:latin typeface="Open Sans Bold"/>
              </a:rPr>
              <a:t>NEGATIVNO: Ova slika o Bogu može biti vrlo opasna, jer je utemeljena na strahu, koji onemogućava povjerenje potrebno za bilo kakav odnos prema Bogu.</a:t>
            </a:r>
          </a:p>
          <a:p>
            <a:pPr>
              <a:lnSpc>
                <a:spcPts val="5180"/>
              </a:lnSpc>
            </a:pPr>
          </a:p>
          <a:p>
            <a:pPr>
              <a:lnSpc>
                <a:spcPts val="5180"/>
              </a:lnSpc>
            </a:pPr>
            <a:r>
              <a:rPr lang="en-US" sz="3700">
                <a:solidFill>
                  <a:srgbClr val="000000"/>
                </a:solidFill>
                <a:latin typeface="Open Sans Bold"/>
              </a:rPr>
              <a:t>POZITIVNO: Ne može se reći da Biblija nigdje ne predstavlja Boga kao sudca, ali njegov sud, njegova pravednost je sasvim nešto drugo od ljudske.</a:t>
            </a:r>
          </a:p>
        </p:txBody>
      </p:sp>
      <p:sp>
        <p:nvSpPr>
          <p:cNvPr name="Freeform 3" id="3"/>
          <p:cNvSpPr/>
          <p:nvPr/>
        </p:nvSpPr>
        <p:spPr>
          <a:xfrm flipH="false" flipV="false" rot="0">
            <a:off x="14688947" y="4865873"/>
            <a:ext cx="3122226" cy="2877137"/>
          </a:xfrm>
          <a:custGeom>
            <a:avLst/>
            <a:gdLst/>
            <a:ahLst/>
            <a:cxnLst/>
            <a:rect r="r" b="b" t="t" l="l"/>
            <a:pathLst>
              <a:path h="2877137" w="3122226">
                <a:moveTo>
                  <a:pt x="0" y="0"/>
                </a:moveTo>
                <a:lnTo>
                  <a:pt x="3122226" y="0"/>
                </a:lnTo>
                <a:lnTo>
                  <a:pt x="3122226" y="2877136"/>
                </a:lnTo>
                <a:lnTo>
                  <a:pt x="0" y="28771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6063415" y="570359"/>
            <a:ext cx="5769620" cy="887095"/>
          </a:xfrm>
          <a:prstGeom prst="rect">
            <a:avLst/>
          </a:prstGeom>
        </p:spPr>
        <p:txBody>
          <a:bodyPr anchor="t" rtlCol="false" tIns="0" lIns="0" bIns="0" rIns="0">
            <a:spAutoFit/>
          </a:bodyPr>
          <a:lstStyle/>
          <a:p>
            <a:pPr algn="ctr">
              <a:lnSpc>
                <a:spcPts val="7279"/>
              </a:lnSpc>
            </a:pPr>
            <a:r>
              <a:rPr lang="en-US" sz="5199">
                <a:solidFill>
                  <a:srgbClr val="000000"/>
                </a:solidFill>
                <a:latin typeface="Open Sans Bold"/>
              </a:rPr>
              <a:t>Bog - strogi sudac</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DFB39A"/>
        </a:solidFill>
      </p:bgPr>
    </p:bg>
    <p:spTree>
      <p:nvGrpSpPr>
        <p:cNvPr id="1" name=""/>
        <p:cNvGrpSpPr/>
        <p:nvPr/>
      </p:nvGrpSpPr>
      <p:grpSpPr>
        <a:xfrm>
          <a:off x="0" y="0"/>
          <a:ext cx="0" cy="0"/>
          <a:chOff x="0" y="0"/>
          <a:chExt cx="0" cy="0"/>
        </a:xfrm>
      </p:grpSpPr>
      <p:sp>
        <p:nvSpPr>
          <p:cNvPr name="TextBox 2" id="2"/>
          <p:cNvSpPr txBox="true"/>
          <p:nvPr/>
        </p:nvSpPr>
        <p:spPr>
          <a:xfrm rot="0">
            <a:off x="469111" y="1575893"/>
            <a:ext cx="14662320" cy="8516619"/>
          </a:xfrm>
          <a:prstGeom prst="rect">
            <a:avLst/>
          </a:prstGeom>
        </p:spPr>
        <p:txBody>
          <a:bodyPr anchor="t" rtlCol="false" tIns="0" lIns="0" bIns="0" rIns="0">
            <a:spAutoFit/>
          </a:bodyPr>
          <a:lstStyle/>
          <a:p>
            <a:pPr>
              <a:lnSpc>
                <a:spcPts val="5180"/>
              </a:lnSpc>
            </a:pPr>
            <a:r>
              <a:rPr lang="en-US" sz="3700">
                <a:solidFill>
                  <a:srgbClr val="000000"/>
                </a:solidFill>
                <a:latin typeface="Open Sans Bold"/>
              </a:rPr>
              <a:t>SLIKA: Bog koji sve vidi, sve nadzire i sve provjerava, čekajući svojih pet minuta da izrekne kaznu. U narodu uvriježena slika u poslovici: “Božje oko svuda gleda, sakrit mu se ništa ne da.”</a:t>
            </a:r>
          </a:p>
          <a:p>
            <a:pPr>
              <a:lnSpc>
                <a:spcPts val="5180"/>
              </a:lnSpc>
            </a:pPr>
          </a:p>
          <a:p>
            <a:pPr>
              <a:lnSpc>
                <a:spcPts val="5180"/>
              </a:lnSpc>
            </a:pPr>
            <a:r>
              <a:rPr lang="en-US" sz="3700">
                <a:solidFill>
                  <a:srgbClr val="000000"/>
                </a:solidFill>
                <a:latin typeface="Open Sans Bold"/>
              </a:rPr>
              <a:t>NEGATIVNO: Božja prisutnost nije ovdje shvaćena kao podrška i nadahnuće, nego isključivo kao promatranje, iza kojega slijedi kazna zbog načinjenog propusta. nepovjerenje razara svaki pozitivan odnos. Teško se oliti nadzorniku i od njega moliti pomoć.</a:t>
            </a:r>
          </a:p>
          <a:p>
            <a:pPr>
              <a:lnSpc>
                <a:spcPts val="5180"/>
              </a:lnSpc>
            </a:pPr>
          </a:p>
          <a:p>
            <a:pPr>
              <a:lnSpc>
                <a:spcPts val="5180"/>
              </a:lnSpc>
            </a:pPr>
            <a:r>
              <a:rPr lang="en-US" sz="3700">
                <a:solidFill>
                  <a:srgbClr val="000000"/>
                </a:solidFill>
                <a:latin typeface="Open Sans Bold"/>
              </a:rPr>
              <a:t>POZITIVNO: Prema kršćanskom shvaćanju, Bog nije samo onaj koji sve vidi, već i onaj koji nam je bliži nego mi sami sebi. Ovdje je važna blizina, koja je kod nekih krivo interpretirana.</a:t>
            </a:r>
          </a:p>
        </p:txBody>
      </p:sp>
      <p:sp>
        <p:nvSpPr>
          <p:cNvPr name="Freeform 3" id="3"/>
          <p:cNvSpPr/>
          <p:nvPr/>
        </p:nvSpPr>
        <p:spPr>
          <a:xfrm flipH="false" flipV="false" rot="0">
            <a:off x="14704437" y="3139789"/>
            <a:ext cx="3195226" cy="6504277"/>
          </a:xfrm>
          <a:custGeom>
            <a:avLst/>
            <a:gdLst/>
            <a:ahLst/>
            <a:cxnLst/>
            <a:rect r="r" b="b" t="t" l="l"/>
            <a:pathLst>
              <a:path h="6504277" w="3195226">
                <a:moveTo>
                  <a:pt x="0" y="0"/>
                </a:moveTo>
                <a:lnTo>
                  <a:pt x="3195226" y="0"/>
                </a:lnTo>
                <a:lnTo>
                  <a:pt x="3195226" y="6504277"/>
                </a:lnTo>
                <a:lnTo>
                  <a:pt x="0" y="6504277"/>
                </a:lnTo>
                <a:lnTo>
                  <a:pt x="0" y="0"/>
                </a:lnTo>
                <a:close/>
              </a:path>
            </a:pathLst>
          </a:custGeom>
          <a:blipFill>
            <a:blip r:embed="rId2"/>
            <a:stretch>
              <a:fillRect l="0" t="0" r="0" b="0"/>
            </a:stretch>
          </a:blipFill>
        </p:spPr>
      </p:sp>
      <p:sp>
        <p:nvSpPr>
          <p:cNvPr name="TextBox 4" id="4"/>
          <p:cNvSpPr txBox="true"/>
          <p:nvPr/>
        </p:nvSpPr>
        <p:spPr>
          <a:xfrm rot="0">
            <a:off x="4803808" y="570359"/>
            <a:ext cx="8288834" cy="887095"/>
          </a:xfrm>
          <a:prstGeom prst="rect">
            <a:avLst/>
          </a:prstGeom>
        </p:spPr>
        <p:txBody>
          <a:bodyPr anchor="t" rtlCol="false" tIns="0" lIns="0" bIns="0" rIns="0">
            <a:spAutoFit/>
          </a:bodyPr>
          <a:lstStyle/>
          <a:p>
            <a:pPr algn="ctr">
              <a:lnSpc>
                <a:spcPts val="7279"/>
              </a:lnSpc>
            </a:pPr>
            <a:r>
              <a:rPr lang="en-US" sz="5199">
                <a:solidFill>
                  <a:srgbClr val="000000"/>
                </a:solidFill>
                <a:latin typeface="Open Sans Bold"/>
              </a:rPr>
              <a:t>Bog - nadzornik/policajac</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DFB39A"/>
        </a:solidFill>
      </p:bgPr>
    </p:bg>
    <p:spTree>
      <p:nvGrpSpPr>
        <p:cNvPr id="1" name=""/>
        <p:cNvGrpSpPr/>
        <p:nvPr/>
      </p:nvGrpSpPr>
      <p:grpSpPr>
        <a:xfrm>
          <a:off x="0" y="0"/>
          <a:ext cx="0" cy="0"/>
          <a:chOff x="0" y="0"/>
          <a:chExt cx="0" cy="0"/>
        </a:xfrm>
      </p:grpSpPr>
      <p:sp>
        <p:nvSpPr>
          <p:cNvPr name="TextBox 2" id="2"/>
          <p:cNvSpPr txBox="true"/>
          <p:nvPr/>
        </p:nvSpPr>
        <p:spPr>
          <a:xfrm rot="0">
            <a:off x="540302" y="2056131"/>
            <a:ext cx="14875893" cy="7202169"/>
          </a:xfrm>
          <a:prstGeom prst="rect">
            <a:avLst/>
          </a:prstGeom>
        </p:spPr>
        <p:txBody>
          <a:bodyPr anchor="t" rtlCol="false" tIns="0" lIns="0" bIns="0" rIns="0">
            <a:spAutoFit/>
          </a:bodyPr>
          <a:lstStyle/>
          <a:p>
            <a:pPr>
              <a:lnSpc>
                <a:spcPts val="5180"/>
              </a:lnSpc>
            </a:pPr>
            <a:r>
              <a:rPr lang="en-US" sz="3700">
                <a:solidFill>
                  <a:srgbClr val="000000"/>
                </a:solidFill>
                <a:latin typeface="Open Sans Bold"/>
              </a:rPr>
              <a:t>SLIKA: Ovakvog se Boga može uvjetovati ili potkupiti obredima, dobrim djelima, molitvom, hodočašćima, milostinjom...</a:t>
            </a:r>
          </a:p>
          <a:p>
            <a:pPr>
              <a:lnSpc>
                <a:spcPts val="5180"/>
              </a:lnSpc>
            </a:pPr>
          </a:p>
          <a:p>
            <a:pPr>
              <a:lnSpc>
                <a:spcPts val="5180"/>
              </a:lnSpc>
            </a:pPr>
            <a:r>
              <a:rPr lang="en-US" sz="3700">
                <a:solidFill>
                  <a:srgbClr val="000000"/>
                </a:solidFill>
                <a:latin typeface="Open Sans Bold"/>
              </a:rPr>
              <a:t>NEGATIVNO: Ovdje se ne radi o iskrenosti, povjerenju, osobnoj vjeri, nego o tome kako privoljeti nekoga većeg i jačeg od sebe. Bog se tu očituje kao osoba s kojom se pogađam, cjenkam. Kad cilj nije vrijedan pogodbe, Bog postaje suvišan.</a:t>
            </a:r>
          </a:p>
          <a:p>
            <a:pPr>
              <a:lnSpc>
                <a:spcPts val="5180"/>
              </a:lnSpc>
            </a:pPr>
          </a:p>
          <a:p>
            <a:pPr>
              <a:lnSpc>
                <a:spcPts val="5180"/>
              </a:lnSpc>
            </a:pPr>
            <a:r>
              <a:rPr lang="en-US" sz="3700">
                <a:solidFill>
                  <a:srgbClr val="000000"/>
                </a:solidFill>
                <a:latin typeface="Open Sans Bold"/>
              </a:rPr>
              <a:t>POZITIVNO: Ovdje se ipak, barem djelomično, očituje vjera u Božju moć i njegovu spremnost da čovjeku pomogne. Nedostaje osobni odnos.</a:t>
            </a:r>
          </a:p>
        </p:txBody>
      </p:sp>
      <p:sp>
        <p:nvSpPr>
          <p:cNvPr name="Freeform 3" id="3"/>
          <p:cNvSpPr/>
          <p:nvPr/>
        </p:nvSpPr>
        <p:spPr>
          <a:xfrm flipH="false" flipV="false" rot="0">
            <a:off x="14882200" y="6696952"/>
            <a:ext cx="3405800" cy="1945564"/>
          </a:xfrm>
          <a:custGeom>
            <a:avLst/>
            <a:gdLst/>
            <a:ahLst/>
            <a:cxnLst/>
            <a:rect r="r" b="b" t="t" l="l"/>
            <a:pathLst>
              <a:path h="1945564" w="3405800">
                <a:moveTo>
                  <a:pt x="0" y="0"/>
                </a:moveTo>
                <a:lnTo>
                  <a:pt x="3405800" y="0"/>
                </a:lnTo>
                <a:lnTo>
                  <a:pt x="3405800" y="1945564"/>
                </a:lnTo>
                <a:lnTo>
                  <a:pt x="0" y="194556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6640273" y="570359"/>
            <a:ext cx="4615904" cy="887095"/>
          </a:xfrm>
          <a:prstGeom prst="rect">
            <a:avLst/>
          </a:prstGeom>
        </p:spPr>
        <p:txBody>
          <a:bodyPr anchor="t" rtlCol="false" tIns="0" lIns="0" bIns="0" rIns="0">
            <a:spAutoFit/>
          </a:bodyPr>
          <a:lstStyle/>
          <a:p>
            <a:pPr algn="ctr">
              <a:lnSpc>
                <a:spcPts val="7279"/>
              </a:lnSpc>
            </a:pPr>
            <a:r>
              <a:rPr lang="en-US" sz="5199">
                <a:solidFill>
                  <a:srgbClr val="000000"/>
                </a:solidFill>
                <a:latin typeface="Open Sans Bold"/>
              </a:rPr>
              <a:t>Bog - pogodbe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DAFxZ-5o31A</dc:identifier>
  <dcterms:modified xsi:type="dcterms:W3CDTF">2011-08-01T06:04:30Z</dcterms:modified>
  <cp:revision>1</cp:revision>
  <dc:title>8. razred Katolički vjeronauk</dc:title>
</cp:coreProperties>
</file>